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1" r:id="rId1"/>
  </p:sldMasterIdLst>
  <p:sldIdLst>
    <p:sldId id="256" r:id="rId2"/>
    <p:sldId id="257" r:id="rId3"/>
    <p:sldId id="258" r:id="rId4"/>
    <p:sldId id="259" r:id="rId5"/>
    <p:sldId id="260" r:id="rId6"/>
    <p:sldId id="261" r:id="rId7"/>
    <p:sldId id="262" r:id="rId8"/>
    <p:sldId id="263" r:id="rId9"/>
    <p:sldId id="264" r:id="rId10"/>
    <p:sldId id="265" r:id="rId11"/>
    <p:sldId id="266" r:id="rId12"/>
    <p:sldId id="272" r:id="rId13"/>
    <p:sldId id="273" r:id="rId14"/>
    <p:sldId id="274" r:id="rId15"/>
    <p:sldId id="275" r:id="rId16"/>
    <p:sldId id="276" r:id="rId17"/>
    <p:sldId id="277" r:id="rId18"/>
    <p:sldId id="271" r:id="rId19"/>
    <p:sldId id="267" r:id="rId20"/>
    <p:sldId id="278" r:id="rId21"/>
    <p:sldId id="279" r:id="rId22"/>
    <p:sldId id="280" r:id="rId23"/>
    <p:sldId id="294" r:id="rId24"/>
    <p:sldId id="268" r:id="rId25"/>
    <p:sldId id="269" r:id="rId26"/>
    <p:sldId id="285" r:id="rId27"/>
    <p:sldId id="281" r:id="rId28"/>
    <p:sldId id="283" r:id="rId29"/>
    <p:sldId id="286" r:id="rId30"/>
    <p:sldId id="288" r:id="rId31"/>
    <p:sldId id="289" r:id="rId32"/>
    <p:sldId id="270" r:id="rId33"/>
    <p:sldId id="291" r:id="rId34"/>
    <p:sldId id="295" r:id="rId35"/>
    <p:sldId id="290" r:id="rId36"/>
    <p:sldId id="297" r:id="rId37"/>
    <p:sldId id="292" r:id="rId38"/>
    <p:sldId id="296" r:id="rId39"/>
    <p:sldId id="298" r:id="rId40"/>
  </p:sldIdLst>
  <p:sldSz cx="12192000" cy="6858000"/>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ru-RU"/>
              <a:t>Образец заголовка</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smtClean="0"/>
              <a:t>2/19/2024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3745174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smtClean="0"/>
              <a:t>2/19/2024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8946992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9796027F-7875-4030-9381-8BD8C4F21935}" type="datetimeFigureOut">
              <a:rPr lang="en-US" smtClean="0"/>
              <a:t>2/19/2024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65485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smtClean="0"/>
              <a:t>2/19/2024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922897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smtClean="0"/>
              <a:t>2/19/2024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190032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smtClean="0"/>
              <a:t>2/19/2024</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7295506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smtClean="0"/>
              <a:t>2/19/2024</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4613156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ru-RU"/>
              <a:t>Образец заголовка</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7" name="Date Placeholder 4"/>
          <p:cNvSpPr>
            <a:spLocks noGrp="1"/>
          </p:cNvSpPr>
          <p:nvPr>
            <p:ph type="dt" sz="half" idx="10"/>
          </p:nvPr>
        </p:nvSpPr>
        <p:spPr/>
        <p:txBody>
          <a:bodyPr/>
          <a:lstStyle/>
          <a:p>
            <a:fld id="{4509A250-FF31-4206-8172-F9D3106AACB1}" type="datetimeFigureOut">
              <a:rPr lang="en-US" smtClean="0"/>
              <a:t>2/19/2024</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4761593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4509A250-FF31-4206-8172-F9D3106AACB1}" type="datetimeFigureOut">
              <a:rPr lang="en-US" smtClean="0"/>
              <a:t>2/19/2024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5550803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4509A250-FF31-4206-8172-F9D3106AACB1}" type="datetimeFigureOut">
              <a:rPr lang="en-US" smtClean="0"/>
              <a:t>2/19/2024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172478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ru-RU"/>
              <a:t>Образец заголовка</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4" name="Date Placeholder 3"/>
          <p:cNvSpPr>
            <a:spLocks noGrp="1"/>
          </p:cNvSpPr>
          <p:nvPr>
            <p:ph type="dt" sz="half" idx="10"/>
          </p:nvPr>
        </p:nvSpPr>
        <p:spPr/>
        <p:txBody>
          <a:bodyPr/>
          <a:lstStyle/>
          <a:p>
            <a:fld id="{4509A250-FF31-4206-8172-F9D3106AACB1}" type="datetimeFigureOut">
              <a:rPr lang="en-US" smtClean="0"/>
              <a:t>2/19/2024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680892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ru-RU"/>
              <a:t>Образец заголовка</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ru-RU"/>
              <a:t>Образец текста</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4" name="Date Placeholder 3"/>
          <p:cNvSpPr>
            <a:spLocks noGrp="1"/>
          </p:cNvSpPr>
          <p:nvPr>
            <p:ph type="dt" sz="half" idx="10"/>
          </p:nvPr>
        </p:nvSpPr>
        <p:spPr/>
        <p:txBody>
          <a:bodyPr/>
          <a:lstStyle/>
          <a:p>
            <a:fld id="{4509A250-FF31-4206-8172-F9D3106AACB1}" type="datetimeFigureOut">
              <a:rPr lang="en-US" smtClean="0"/>
              <a:t>2/19/2024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6890034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509A250-FF31-4206-8172-F9D3106AACB1}" type="datetimeFigureOut">
              <a:rPr lang="en-US" smtClean="0"/>
              <a:t>2/19/2024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6580681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a:t>Образец заголовка</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smtClean="0"/>
              <a:t>2/19/2024</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8850627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a:t>Образец заголовка</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smtClean="0"/>
              <a:t>2/19/2024</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87759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nchorCtr="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2/19/2024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2306644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ru-RU"/>
              <a:t>Образец заголовка</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2/19/2024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469911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ru-RU"/>
              <a:t>Образец заголовка</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smtClean="0"/>
              <a:t>2/19/2024</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3211144311"/>
      </p:ext>
    </p:extLst>
  </p:cSld>
  <p:clrMap bg1="dk1" tx1="lt1" bg2="dk2" tx2="lt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6.xml"/><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hyperlink" Target="http://www.diveevo-adm.ru/" TargetMode="Externa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7.xml"/><Relationship Id="rId5" Type="http://schemas.openxmlformats.org/officeDocument/2006/relationships/image" Target="../media/image28.jpg"/><Relationship Id="rId4" Type="http://schemas.openxmlformats.org/officeDocument/2006/relationships/image" Target="../media/image27.jpg"/></Relationships>
</file>

<file path=ppt/slides/_rels/slide2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1F70950-7A44-0865-64B2-67D89246DA4F}"/>
              </a:ext>
            </a:extLst>
          </p:cNvPr>
          <p:cNvSpPr>
            <a:spLocks noGrp="1"/>
          </p:cNvSpPr>
          <p:nvPr>
            <p:ph type="ctrTitle"/>
          </p:nvPr>
        </p:nvSpPr>
        <p:spPr>
          <a:xfrm>
            <a:off x="1497855" y="482600"/>
            <a:ext cx="8825658" cy="2186581"/>
          </a:xfrm>
        </p:spPr>
        <p:txBody>
          <a:bodyPr/>
          <a:lstStyle/>
          <a:p>
            <a:pPr algn="ctr"/>
            <a:r>
              <a:rPr lang="ru-RU" sz="3200" dirty="0">
                <a:latin typeface="Times New Roman" panose="02020603050405020304" pitchFamily="18" charset="0"/>
                <a:cs typeface="Times New Roman" panose="02020603050405020304" pitchFamily="18" charset="0"/>
              </a:rPr>
              <a:t>Отдел муниципального контроля</a:t>
            </a:r>
            <a:br>
              <a:rPr lang="ru-RU" sz="3200" dirty="0">
                <a:latin typeface="Times New Roman" panose="02020603050405020304" pitchFamily="18" charset="0"/>
                <a:cs typeface="Times New Roman" panose="02020603050405020304" pitchFamily="18" charset="0"/>
              </a:rPr>
            </a:br>
            <a:r>
              <a:rPr lang="ru-RU" sz="3200" dirty="0">
                <a:latin typeface="Times New Roman" panose="02020603050405020304" pitchFamily="18" charset="0"/>
                <a:cs typeface="Times New Roman" panose="02020603050405020304" pitchFamily="18" charset="0"/>
              </a:rPr>
              <a:t> управления делами администрации Дивеевского муниципального округа Нижегородской области</a:t>
            </a:r>
          </a:p>
        </p:txBody>
      </p:sp>
      <p:sp>
        <p:nvSpPr>
          <p:cNvPr id="3" name="Подзаголовок 2">
            <a:extLst>
              <a:ext uri="{FF2B5EF4-FFF2-40B4-BE49-F238E27FC236}">
                <a16:creationId xmlns:a16="http://schemas.microsoft.com/office/drawing/2014/main" id="{1EFA3B8C-8525-48DD-62A4-03F1E69BC9F5}"/>
              </a:ext>
            </a:extLst>
          </p:cNvPr>
          <p:cNvSpPr>
            <a:spLocks noGrp="1"/>
          </p:cNvSpPr>
          <p:nvPr>
            <p:ph type="subTitle" idx="1"/>
          </p:nvPr>
        </p:nvSpPr>
        <p:spPr>
          <a:xfrm>
            <a:off x="1683171" y="3429000"/>
            <a:ext cx="8825658" cy="1090020"/>
          </a:xfrm>
        </p:spPr>
        <p:txBody>
          <a:bodyPr>
            <a:normAutofit fontScale="47500" lnSpcReduction="20000"/>
          </a:bodyPr>
          <a:lstStyle/>
          <a:p>
            <a:pPr algn="ctr"/>
            <a:endParaRPr lang="ru-RU" sz="2000" dirty="0">
              <a:solidFill>
                <a:schemeClr val="tx1"/>
              </a:solidFill>
              <a:latin typeface="Times New Roman" panose="02020603050405020304" pitchFamily="18" charset="0"/>
              <a:cs typeface="Times New Roman" panose="02020603050405020304" pitchFamily="18" charset="0"/>
            </a:endParaRPr>
          </a:p>
          <a:p>
            <a:pPr algn="ctr"/>
            <a:r>
              <a:rPr lang="ru-RU" sz="4500" dirty="0">
                <a:solidFill>
                  <a:schemeClr val="tx1"/>
                </a:solidFill>
                <a:latin typeface="Times New Roman" panose="02020603050405020304" pitchFamily="18" charset="0"/>
                <a:cs typeface="Times New Roman" panose="02020603050405020304" pitchFamily="18" charset="0"/>
              </a:rPr>
              <a:t>ОТЧЕТ Об осуществлении муниципального контроля </a:t>
            </a:r>
          </a:p>
          <a:p>
            <a:pPr algn="ctr"/>
            <a:r>
              <a:rPr lang="ru-RU" sz="4500" dirty="0">
                <a:solidFill>
                  <a:schemeClr val="tx1"/>
                </a:solidFill>
                <a:latin typeface="Times New Roman" panose="02020603050405020304" pitchFamily="18" charset="0"/>
                <a:cs typeface="Times New Roman" panose="02020603050405020304" pitchFamily="18" charset="0"/>
              </a:rPr>
              <a:t>ЗА 2023 год</a:t>
            </a: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377578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A49E6D-51E2-EAC0-A08D-3AEE9E61717A}"/>
              </a:ext>
            </a:extLst>
          </p:cNvPr>
          <p:cNvSpPr txBox="1"/>
          <p:nvPr/>
        </p:nvSpPr>
        <p:spPr>
          <a:xfrm>
            <a:off x="1422400" y="1193800"/>
            <a:ext cx="8801100" cy="4893647"/>
          </a:xfrm>
          <a:prstGeom prst="rect">
            <a:avLst/>
          </a:prstGeom>
          <a:noFill/>
        </p:spPr>
        <p:txBody>
          <a:bodyPr wrap="square">
            <a:spAutoFit/>
          </a:bodyPr>
          <a:lstStyle/>
          <a:p>
            <a:pPr algn="just"/>
            <a:r>
              <a:rPr lang="ru-RU" sz="2400" dirty="0">
                <a:effectLst/>
                <a:latin typeface="Times New Roman" panose="02020603050405020304" pitchFamily="18" charset="0"/>
                <a:ea typeface="Calibri" panose="020F0502020204030204" pitchFamily="34" charset="0"/>
              </a:rPr>
              <a:t>	Порядок и организация муниципального контроля осуществляется в соответствии с:</a:t>
            </a:r>
          </a:p>
          <a:p>
            <a:pPr algn="just"/>
            <a:r>
              <a:rPr lang="ru-RU" sz="2400" dirty="0">
                <a:latin typeface="Times New Roman" panose="02020603050405020304" pitchFamily="18" charset="0"/>
                <a:ea typeface="Calibri" panose="020F0502020204030204" pitchFamily="34" charset="0"/>
              </a:rPr>
              <a:t>-</a:t>
            </a:r>
            <a:r>
              <a:rPr lang="ru-RU" sz="2400" dirty="0">
                <a:effectLst/>
                <a:latin typeface="Times New Roman" panose="02020603050405020304" pitchFamily="18" charset="0"/>
                <a:ea typeface="Calibri" panose="020F0502020204030204" pitchFamily="34" charset="0"/>
              </a:rPr>
              <a:t>  </a:t>
            </a:r>
            <a:r>
              <a:rPr lang="ru-RU" sz="2400" dirty="0">
                <a:latin typeface="Times New Roman" panose="02020603050405020304" pitchFamily="18" charset="0"/>
                <a:ea typeface="Calibri" panose="020F0502020204030204" pitchFamily="34" charset="0"/>
              </a:rPr>
              <a:t>Федеральным законом от 31 июля 2020г. № 248-ФЗ  </a:t>
            </a:r>
            <a:r>
              <a:rPr lang="ru-RU" sz="2400" dirty="0">
                <a:effectLst/>
                <a:latin typeface="Times New Roman" panose="02020603050405020304" pitchFamily="18" charset="0"/>
                <a:ea typeface="Calibri" panose="020F0502020204030204" pitchFamily="34" charset="0"/>
              </a:rPr>
              <a:t>«О государственном контроле (надзоре) и муниципальном контроле в РФ» в </a:t>
            </a:r>
            <a:r>
              <a:rPr lang="ru-RU" sz="2400" dirty="0">
                <a:latin typeface="Times New Roman" panose="02020603050405020304" pitchFamily="18" charset="0"/>
                <a:ea typeface="Calibri" panose="020F0502020204030204" pitchFamily="34" charset="0"/>
              </a:rPr>
              <a:t>условиях моратория до 2030 года;</a:t>
            </a:r>
          </a:p>
          <a:p>
            <a:pPr algn="just"/>
            <a:endParaRPr lang="ru-RU" sz="2400" dirty="0">
              <a:latin typeface="Times New Roman" panose="02020603050405020304" pitchFamily="18" charset="0"/>
              <a:ea typeface="Calibri" panose="020F0502020204030204" pitchFamily="34" charset="0"/>
            </a:endParaRPr>
          </a:p>
          <a:p>
            <a:pPr algn="just"/>
            <a:r>
              <a:rPr lang="ru-RU" sz="2400" dirty="0">
                <a:latin typeface="Times New Roman" panose="02020603050405020304" pitchFamily="18" charset="0"/>
                <a:ea typeface="Calibri" panose="020F0502020204030204" pitchFamily="34" charset="0"/>
              </a:rPr>
              <a:t>- Постановлением Правительства Российской Федерации от 10 марта 2022 г. № 336 «Об особенностях организации и осуществления государственного контроля(надзора) муниципального контроля»;</a:t>
            </a:r>
          </a:p>
          <a:p>
            <a:pPr algn="just"/>
            <a:endParaRPr lang="ru-RU" sz="2400" dirty="0">
              <a:latin typeface="Times New Roman" panose="02020603050405020304" pitchFamily="18" charset="0"/>
              <a:ea typeface="Calibri" panose="020F0502020204030204" pitchFamily="34" charset="0"/>
            </a:endParaRPr>
          </a:p>
          <a:p>
            <a:pPr algn="just"/>
            <a:r>
              <a:rPr lang="ru-RU" sz="2400" dirty="0">
                <a:latin typeface="Times New Roman" panose="02020603050405020304" pitchFamily="18" charset="0"/>
                <a:ea typeface="Calibri" panose="020F0502020204030204" pitchFamily="34" charset="0"/>
              </a:rPr>
              <a:t>- Положениями о видах муниципального контроля.</a:t>
            </a:r>
          </a:p>
          <a:p>
            <a:pPr algn="just"/>
            <a:r>
              <a:rPr lang="ru-RU" sz="2400" dirty="0">
                <a:latin typeface="Times New Roman" panose="02020603050405020304" pitchFamily="18" charset="0"/>
                <a:ea typeface="Calibri" panose="020F0502020204030204" pitchFamily="34" charset="0"/>
              </a:rPr>
              <a:t> </a:t>
            </a:r>
            <a:endParaRPr lang="ru-RU" sz="2400" dirty="0"/>
          </a:p>
        </p:txBody>
      </p:sp>
    </p:spTree>
    <p:extLst>
      <p:ext uri="{BB962C8B-B14F-4D97-AF65-F5344CB8AC3E}">
        <p14:creationId xmlns:p14="http://schemas.microsoft.com/office/powerpoint/2010/main" val="38006641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78732E2-36CA-3FE5-6A7E-93B7BF4D1F5F}"/>
              </a:ext>
            </a:extLst>
          </p:cNvPr>
          <p:cNvSpPr txBox="1"/>
          <p:nvPr/>
        </p:nvSpPr>
        <p:spPr>
          <a:xfrm>
            <a:off x="584200" y="1135787"/>
            <a:ext cx="11328400" cy="5293757"/>
          </a:xfrm>
          <a:prstGeom prst="rect">
            <a:avLst/>
          </a:prstGeom>
          <a:noFill/>
        </p:spPr>
        <p:txBody>
          <a:bodyPr wrap="square">
            <a:spAutoFit/>
          </a:bodyPr>
          <a:lstStyle/>
          <a:p>
            <a:r>
              <a:rPr lang="ru-RU"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На территории Дивеевского муниципального округа Нижегородской области осуществляются следующие виды контроля:</a:t>
            </a:r>
          </a:p>
          <a:p>
            <a:r>
              <a:rPr lang="ru-RU" sz="2000" dirty="0">
                <a:latin typeface="Times New Roman" panose="02020603050405020304" pitchFamily="18" charset="0"/>
                <a:cs typeface="Times New Roman" panose="02020603050405020304" pitchFamily="18" charset="0"/>
              </a:rPr>
              <a:t>	- муниципальный </a:t>
            </a:r>
            <a:r>
              <a:rPr lang="ru-RU" sz="2000" b="1" dirty="0">
                <a:latin typeface="Times New Roman" panose="02020603050405020304" pitchFamily="18" charset="0"/>
                <a:cs typeface="Times New Roman" panose="02020603050405020304" pitchFamily="18" charset="0"/>
              </a:rPr>
              <a:t>земельный контроль</a:t>
            </a:r>
            <a:r>
              <a:rPr lang="ru-RU" sz="2000" dirty="0">
                <a:latin typeface="Times New Roman" panose="02020603050405020304" pitchFamily="18" charset="0"/>
                <a:cs typeface="Times New Roman" panose="02020603050405020304" pitchFamily="18" charset="0"/>
              </a:rPr>
              <a:t>, осуществляемый на территории Дивеевского муниципального округа Нижегородской области, утвержденный решением Совета депутатов Дивеевского муниципального округа Нижегородской области от  19 декабря 2023 г. № 83;</a:t>
            </a:r>
          </a:p>
          <a:p>
            <a:r>
              <a:rPr lang="ru-RU" sz="2000" dirty="0">
                <a:latin typeface="Times New Roman" panose="02020603050405020304" pitchFamily="18" charset="0"/>
                <a:cs typeface="Times New Roman" panose="02020603050405020304" pitchFamily="18" charset="0"/>
              </a:rPr>
              <a:t>	- муниципальный </a:t>
            </a:r>
            <a:r>
              <a:rPr lang="ru-RU" sz="2000" b="1" dirty="0">
                <a:latin typeface="Times New Roman" panose="02020603050405020304" pitchFamily="18" charset="0"/>
                <a:cs typeface="Times New Roman" panose="02020603050405020304" pitchFamily="18" charset="0"/>
              </a:rPr>
              <a:t>контроль в сфере благоустройства </a:t>
            </a:r>
            <a:r>
              <a:rPr lang="ru-RU" sz="2000" dirty="0">
                <a:latin typeface="Times New Roman" panose="02020603050405020304" pitchFamily="18" charset="0"/>
                <a:cs typeface="Times New Roman" panose="02020603050405020304" pitchFamily="18" charset="0"/>
              </a:rPr>
              <a:t>на территории Дивеевского муниципального округа Нижегородской области, утвержденный решением Совета депутатов Дивеевского муниципального округа Нижегородской области от  19 декабря 2023 г. № 81;</a:t>
            </a:r>
          </a:p>
          <a:p>
            <a:r>
              <a:rPr lang="ru-RU" sz="2000" dirty="0">
                <a:latin typeface="Times New Roman" panose="02020603050405020304" pitchFamily="18" charset="0"/>
                <a:cs typeface="Times New Roman" panose="02020603050405020304" pitchFamily="18" charset="0"/>
              </a:rPr>
              <a:t>	- муниципальный </a:t>
            </a:r>
            <a:r>
              <a:rPr lang="ru-RU" sz="2000" b="1" dirty="0">
                <a:latin typeface="Times New Roman" panose="02020603050405020304" pitchFamily="18" charset="0"/>
                <a:cs typeface="Times New Roman" panose="02020603050405020304" pitchFamily="18" charset="0"/>
              </a:rPr>
              <a:t>жилищный контроль</a:t>
            </a:r>
            <a:r>
              <a:rPr lang="ru-RU" sz="2000" dirty="0">
                <a:latin typeface="Times New Roman" panose="02020603050405020304" pitchFamily="18" charset="0"/>
                <a:cs typeface="Times New Roman" panose="02020603050405020304" pitchFamily="18" charset="0"/>
              </a:rPr>
              <a:t>, осуществляемый на территории Дивеевского муниципального округа   Нижегородской области, утвержденный решением Совета депутатов Дивеевского муниципального округа Нижегородской области от  19 декабря 2023 г. № 82;</a:t>
            </a:r>
          </a:p>
          <a:p>
            <a:r>
              <a:rPr lang="ru-RU" sz="2000" dirty="0">
                <a:latin typeface="Times New Roman" panose="02020603050405020304" pitchFamily="18" charset="0"/>
                <a:cs typeface="Times New Roman" panose="02020603050405020304" pitchFamily="18" charset="0"/>
              </a:rPr>
              <a:t>	- муниципальный </a:t>
            </a:r>
            <a:r>
              <a:rPr lang="ru-RU" sz="2000" b="1" dirty="0">
                <a:latin typeface="Times New Roman" panose="02020603050405020304" pitchFamily="18" charset="0"/>
                <a:cs typeface="Times New Roman" panose="02020603050405020304" pitchFamily="18" charset="0"/>
              </a:rPr>
              <a:t>контроль на автомобильном транспорте и в дорожном хозяйстве </a:t>
            </a:r>
            <a:r>
              <a:rPr lang="ru-RU" sz="2000" dirty="0">
                <a:latin typeface="Times New Roman" panose="02020603050405020304" pitchFamily="18" charset="0"/>
                <a:cs typeface="Times New Roman" panose="02020603050405020304" pitchFamily="18" charset="0"/>
              </a:rPr>
              <a:t>на территории Дивеевского муниципального округа   Нижегородской области, утвержденный решением Совета депутатов Дивеевского муниципального округа Нижегородской области от  19 декабря 2023 г. № 80.</a:t>
            </a:r>
          </a:p>
          <a:p>
            <a:endParaRPr lang="ru-RU" sz="2000" dirty="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212945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0515124-B79F-5638-3FEF-D02AECDFD075}"/>
              </a:ext>
            </a:extLst>
          </p:cNvPr>
          <p:cNvSpPr>
            <a:spLocks noGrp="1"/>
          </p:cNvSpPr>
          <p:nvPr>
            <p:ph type="title"/>
          </p:nvPr>
        </p:nvSpPr>
        <p:spPr>
          <a:xfrm>
            <a:off x="646112" y="611713"/>
            <a:ext cx="9490666" cy="5634574"/>
          </a:xfrm>
        </p:spPr>
        <p:txBody>
          <a:bodyPr/>
          <a:lstStyle/>
          <a:p>
            <a:pPr algn="just">
              <a:lnSpc>
                <a:spcPct val="115000"/>
              </a:lnSpc>
              <a:spcAft>
                <a:spcPts val="10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Руководствуясь п.2 статьи 61 Федерального закона № 248-ФЗ муниципальный контроль на территории Дивеевского муниципального округа Нижегородской области </a:t>
            </a:r>
            <a:r>
              <a:rPr lang="ru-RU" sz="1800" u="sng" dirty="0">
                <a:effectLst/>
                <a:latin typeface="Times New Roman" panose="02020603050405020304" pitchFamily="18" charset="0"/>
                <a:ea typeface="Calibri" panose="020F0502020204030204" pitchFamily="34" charset="0"/>
                <a:cs typeface="Times New Roman" panose="02020603050405020304" pitchFamily="18" charset="0"/>
              </a:rPr>
              <a:t>осуществляется без проведения плановых контрольных (надзорных) мероприятий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br>
              <a:rPr lang="ru-RU" sz="1800" dirty="0">
                <a:effectLst/>
                <a:latin typeface="Times New Roman" panose="02020603050405020304" pitchFamily="18" charset="0"/>
                <a:ea typeface="Calibri" panose="020F0502020204030204" pitchFamily="34" charset="0"/>
                <a:cs typeface="Times New Roman" panose="02020603050405020304" pitchFamily="18" charset="0"/>
              </a:rPr>
            </a:br>
            <a:r>
              <a:rPr lang="ru-RU" sz="1800" dirty="0">
                <a:latin typeface="Times New Roman" panose="02020603050405020304" pitchFamily="18" charset="0"/>
                <a:ea typeface="Calibri" panose="020F0502020204030204" pitchFamily="34" charset="0"/>
                <a:cs typeface="Times New Roman" panose="02020603050405020304" pitchFamily="18" charset="0"/>
              </a:rPr>
              <a:t>	</a:t>
            </a:r>
            <a:br>
              <a:rPr lang="ru-RU" sz="1800" dirty="0">
                <a:latin typeface="Times New Roman" panose="02020603050405020304" pitchFamily="18" charset="0"/>
                <a:ea typeface="Calibri" panose="020F0502020204030204" pitchFamily="34" charset="0"/>
                <a:cs typeface="Times New Roman" panose="02020603050405020304" pitchFamily="18" charset="0"/>
              </a:rPr>
            </a:br>
            <a:r>
              <a:rPr lang="ru-RU" sz="1800" dirty="0">
                <a:latin typeface="Times New Roman" panose="02020603050405020304" pitchFamily="18" charset="0"/>
                <a:ea typeface="Calibri" panose="020F0502020204030204" pitchFamily="34" charset="0"/>
                <a:cs typeface="Times New Roman" panose="02020603050405020304" pitchFamily="18" charset="0"/>
              </a:rPr>
              <a:t>	</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В соответствии с частью 3 статьи 66 Федерального закона № 248-ФЗ </a:t>
            </a:r>
            <a:r>
              <a:rPr lang="ru-RU" sz="1800" u="sng" dirty="0">
                <a:effectLst/>
                <a:latin typeface="Times New Roman" panose="02020603050405020304" pitchFamily="18" charset="0"/>
                <a:ea typeface="Calibri" panose="020F0502020204030204" pitchFamily="34" charset="0"/>
                <a:cs typeface="Times New Roman" panose="02020603050405020304" pitchFamily="18" charset="0"/>
              </a:rPr>
              <a:t>все внеплановые контрольные (надзорные) мероприятия могут проводиться только после согласования с органами прокуратуры</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в условиях моратория при следующих нарушениях:</a:t>
            </a:r>
            <a:br>
              <a:rPr lang="ru-RU" sz="1800" dirty="0">
                <a:effectLst/>
                <a:latin typeface="Times New Roman" panose="02020603050405020304" pitchFamily="18" charset="0"/>
                <a:ea typeface="Calibri" panose="020F0502020204030204" pitchFamily="34" charset="0"/>
                <a:cs typeface="Times New Roman" panose="02020603050405020304" pitchFamily="18" charset="0"/>
              </a:rPr>
            </a:br>
            <a:br>
              <a:rPr lang="ru-RU" sz="1800" dirty="0">
                <a:effectLst/>
                <a:latin typeface="Times New Roman" panose="02020603050405020304" pitchFamily="18" charset="0"/>
                <a:ea typeface="Calibri" panose="020F0502020204030204" pitchFamily="34" charset="0"/>
                <a:cs typeface="Times New Roman" panose="02020603050405020304" pitchFamily="18" charset="0"/>
              </a:rPr>
            </a:b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 при непосредственной угрозе причинения вреда жизни и тяжкого вреда здоровью граждан, по фактам причинения вреда жизни и тяжкого вреда здоровью граждан;</a:t>
            </a:r>
            <a:br>
              <a:rPr lang="ru-RU" sz="1800" dirty="0">
                <a:effectLst/>
                <a:latin typeface="Times New Roman" panose="02020603050405020304" pitchFamily="18" charset="0"/>
                <a:ea typeface="Calibri" panose="020F0502020204030204" pitchFamily="34" charset="0"/>
                <a:cs typeface="Times New Roman" panose="02020603050405020304" pitchFamily="18" charset="0"/>
              </a:rPr>
            </a:b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 при непосредственной угрозе обороне страны и безопасности государства, по фактам причинения вреда обороне страны и безопасности государства;</a:t>
            </a:r>
            <a:br>
              <a:rPr lang="ru-RU" sz="1800" dirty="0">
                <a:effectLst/>
                <a:latin typeface="Times New Roman" panose="02020603050405020304" pitchFamily="18" charset="0"/>
                <a:ea typeface="Calibri" panose="020F0502020204030204" pitchFamily="34" charset="0"/>
                <a:cs typeface="Times New Roman" panose="02020603050405020304" pitchFamily="18" charset="0"/>
              </a:rPr>
            </a:b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 при непосредственной угрозе возникновения чрезвычайных ситуаций природного и (или) техногенного характера, по фактам возникновения чрезвычайных ситуаций природного и (или) техногенного характера;</a:t>
            </a:r>
            <a:br>
              <a:rPr lang="ru-RU" sz="1800" dirty="0">
                <a:effectLst/>
                <a:latin typeface="Times New Roman" panose="02020603050405020304" pitchFamily="18" charset="0"/>
                <a:ea typeface="Calibri" panose="020F0502020204030204" pitchFamily="34" charset="0"/>
                <a:cs typeface="Times New Roman" panose="02020603050405020304" pitchFamily="18" charset="0"/>
              </a:rPr>
            </a:b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 при выявлении индикаторов риска нарушения обязательных требований.</a:t>
            </a:r>
            <a:br>
              <a:rPr lang="ru-RU" sz="1800" dirty="0">
                <a:effectLst/>
                <a:latin typeface="Times New Roman" panose="02020603050405020304" pitchFamily="18" charset="0"/>
                <a:ea typeface="Calibri" panose="020F0502020204030204" pitchFamily="34" charset="0"/>
                <a:cs typeface="Times New Roman" panose="02020603050405020304" pitchFamily="18" charset="0"/>
              </a:rPr>
            </a:br>
            <a:endParaRPr lang="ru-R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038769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9EC071F-2C75-2FA3-37E6-ABFA184AE1E8}"/>
              </a:ext>
            </a:extLst>
          </p:cNvPr>
          <p:cNvSpPr>
            <a:spLocks noGrp="1"/>
          </p:cNvSpPr>
          <p:nvPr>
            <p:ph type="title"/>
          </p:nvPr>
        </p:nvSpPr>
        <p:spPr/>
        <p:txBody>
          <a:bodyPr/>
          <a:lstStyle/>
          <a:p>
            <a:pPr algn="just"/>
            <a:r>
              <a:rPr lang="ru-RU" sz="1800" dirty="0">
                <a:effectLst/>
                <a:latin typeface="Times New Roman" panose="02020603050405020304" pitchFamily="18" charset="0"/>
                <a:ea typeface="Times New Roman" panose="02020603050405020304" pitchFamily="18" charset="0"/>
              </a:rPr>
              <a:t>	13.04.2023 контрольный орган администрации направлял перечень документов для согласования с органами областной прокуратуры на проведение внеплановой проверки земельных участков сельскохозяйственного назначения по пункту </a:t>
            </a:r>
            <a:r>
              <a:rPr lang="ru-RU" sz="1800" i="1" dirty="0">
                <a:effectLst/>
                <a:latin typeface="Times New Roman" panose="02020603050405020304" pitchFamily="18" charset="0"/>
                <a:ea typeface="Times New Roman" panose="02020603050405020304" pitchFamily="18" charset="0"/>
              </a:rPr>
              <a:t>непосредственная угроза возникновения чрезвычайных ситуаций природного или техногенного характера </a:t>
            </a:r>
            <a:r>
              <a:rPr lang="ru-RU" sz="1800" dirty="0">
                <a:effectLst/>
                <a:latin typeface="Times New Roman" panose="02020603050405020304" pitchFamily="18" charset="0"/>
                <a:ea typeface="Times New Roman" panose="02020603050405020304" pitchFamily="18" charset="0"/>
              </a:rPr>
              <a:t>336 Постановления Правительства Российской Федерации от 10.03.2022 № 366 </a:t>
            </a:r>
            <a:r>
              <a:rPr lang="ru-RU" sz="1800" dirty="0">
                <a:latin typeface="Times New Roman" panose="02020603050405020304" pitchFamily="18" charset="0"/>
                <a:ea typeface="Calibri" panose="020F0502020204030204" pitchFamily="34" charset="0"/>
              </a:rPr>
              <a:t>«Об особенностях организации и осуществления государственного контроля(надзора) муниципального контроля».</a:t>
            </a:r>
            <a:endParaRPr lang="ru-RU" dirty="0"/>
          </a:p>
        </p:txBody>
      </p:sp>
      <p:pic>
        <p:nvPicPr>
          <p:cNvPr id="4" name="Рисунок 3">
            <a:extLst>
              <a:ext uri="{FF2B5EF4-FFF2-40B4-BE49-F238E27FC236}">
                <a16:creationId xmlns:a16="http://schemas.microsoft.com/office/drawing/2014/main" id="{0349D36C-F36F-6145-C786-F6858C254F94}"/>
              </a:ext>
            </a:extLst>
          </p:cNvPr>
          <p:cNvPicPr>
            <a:picLocks noChangeAspect="1"/>
          </p:cNvPicPr>
          <p:nvPr/>
        </p:nvPicPr>
        <p:blipFill>
          <a:blip r:embed="rId2"/>
          <a:stretch>
            <a:fillRect/>
          </a:stretch>
        </p:blipFill>
        <p:spPr>
          <a:xfrm>
            <a:off x="901337" y="2578415"/>
            <a:ext cx="2782389" cy="2434546"/>
          </a:xfrm>
          <a:prstGeom prst="rect">
            <a:avLst/>
          </a:prstGeom>
        </p:spPr>
      </p:pic>
      <p:pic>
        <p:nvPicPr>
          <p:cNvPr id="6" name="Рисунок 5">
            <a:extLst>
              <a:ext uri="{FF2B5EF4-FFF2-40B4-BE49-F238E27FC236}">
                <a16:creationId xmlns:a16="http://schemas.microsoft.com/office/drawing/2014/main" id="{43DC978A-B6CB-478A-FC53-DBB08F61CB89}"/>
              </a:ext>
            </a:extLst>
          </p:cNvPr>
          <p:cNvPicPr>
            <a:picLocks noChangeAspect="1"/>
          </p:cNvPicPr>
          <p:nvPr/>
        </p:nvPicPr>
        <p:blipFill>
          <a:blip r:embed="rId3"/>
          <a:stretch>
            <a:fillRect/>
          </a:stretch>
        </p:blipFill>
        <p:spPr>
          <a:xfrm>
            <a:off x="4088674" y="2578415"/>
            <a:ext cx="2621280" cy="2434546"/>
          </a:xfrm>
          <a:prstGeom prst="rect">
            <a:avLst/>
          </a:prstGeom>
        </p:spPr>
      </p:pic>
      <p:pic>
        <p:nvPicPr>
          <p:cNvPr id="8" name="Рисунок 7">
            <a:extLst>
              <a:ext uri="{FF2B5EF4-FFF2-40B4-BE49-F238E27FC236}">
                <a16:creationId xmlns:a16="http://schemas.microsoft.com/office/drawing/2014/main" id="{7C6536F6-CDB5-A15C-1925-D34A75287227}"/>
              </a:ext>
            </a:extLst>
          </p:cNvPr>
          <p:cNvPicPr>
            <a:picLocks noChangeAspect="1"/>
          </p:cNvPicPr>
          <p:nvPr/>
        </p:nvPicPr>
        <p:blipFill>
          <a:blip r:embed="rId4"/>
          <a:stretch>
            <a:fillRect/>
          </a:stretch>
        </p:blipFill>
        <p:spPr>
          <a:xfrm>
            <a:off x="7114902" y="2578416"/>
            <a:ext cx="2935932" cy="2426338"/>
          </a:xfrm>
          <a:prstGeom prst="rect">
            <a:avLst/>
          </a:prstGeom>
        </p:spPr>
      </p:pic>
      <p:sp>
        <p:nvSpPr>
          <p:cNvPr id="14" name="TextBox 13">
            <a:extLst>
              <a:ext uri="{FF2B5EF4-FFF2-40B4-BE49-F238E27FC236}">
                <a16:creationId xmlns:a16="http://schemas.microsoft.com/office/drawing/2014/main" id="{7FA691D3-A932-13AF-ED6C-ADEE491C4B48}"/>
              </a:ext>
            </a:extLst>
          </p:cNvPr>
          <p:cNvSpPr txBox="1"/>
          <p:nvPr/>
        </p:nvSpPr>
        <p:spPr>
          <a:xfrm>
            <a:off x="2541297" y="5241612"/>
            <a:ext cx="6093822" cy="646331"/>
          </a:xfrm>
          <a:prstGeom prst="rect">
            <a:avLst/>
          </a:prstGeom>
          <a:noFill/>
        </p:spPr>
        <p:txBody>
          <a:bodyPr wrap="square">
            <a:spAutoFit/>
          </a:bodyPr>
          <a:lstStyle/>
          <a:p>
            <a:pPr algn="ctr"/>
            <a:r>
              <a:rPr lang="ru-RU" sz="1800" dirty="0">
                <a:latin typeface="Times New Roman" panose="02020603050405020304" pitchFamily="18" charset="0"/>
                <a:ea typeface="Calibri" panose="020F0502020204030204" pitchFamily="34" charset="0"/>
              </a:rPr>
              <a:t>Земельные участки расположены вблизи </a:t>
            </a:r>
            <a:r>
              <a:rPr lang="ru-RU" sz="1800" dirty="0" err="1">
                <a:latin typeface="Times New Roman" panose="02020603050405020304" pitchFamily="18" charset="0"/>
                <a:ea typeface="Calibri" panose="020F0502020204030204" pitchFamily="34" charset="0"/>
              </a:rPr>
              <a:t>н.п</a:t>
            </a:r>
            <a:r>
              <a:rPr lang="ru-RU" sz="1800" dirty="0">
                <a:latin typeface="Times New Roman" panose="02020603050405020304" pitchFamily="18" charset="0"/>
                <a:ea typeface="Calibri" panose="020F0502020204030204" pitchFamily="34" charset="0"/>
              </a:rPr>
              <a:t>. с. Кременки Дивеевский муниципальный округ Нижегородской области.</a:t>
            </a:r>
            <a:endParaRPr lang="ru-RU" dirty="0"/>
          </a:p>
        </p:txBody>
      </p:sp>
    </p:spTree>
    <p:extLst>
      <p:ext uri="{BB962C8B-B14F-4D97-AF65-F5344CB8AC3E}">
        <p14:creationId xmlns:p14="http://schemas.microsoft.com/office/powerpoint/2010/main" val="9952352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9E20CB0-7D78-E8F8-699F-3C791F11CCEF}"/>
              </a:ext>
            </a:extLst>
          </p:cNvPr>
          <p:cNvSpPr>
            <a:spLocks noGrp="1"/>
          </p:cNvSpPr>
          <p:nvPr>
            <p:ph type="title"/>
          </p:nvPr>
        </p:nvSpPr>
        <p:spPr/>
        <p:txBody>
          <a:bodyPr/>
          <a:lstStyle/>
          <a:p>
            <a:pPr indent="449580" algn="just">
              <a:lnSpc>
                <a:spcPct val="115000"/>
              </a:lnSpc>
              <a:spcAft>
                <a:spcPts val="10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На представленных земельных участках длительное время не выполняются требования и обязательные мероприятия (агротехнические, агрохимические, фитосанитарные и др.), направленные на защиту земель сельскохозяйственного назначения от захламления, зарастания сорной растительностью.  В результате  чего земельные участки  на всей площади покрыты  древесной растительностью (отдельно стоящие сосна, береза) высотой свыше 1,5 м. 	Признаков ведения сельскохозяйственного производства или иной связанной с сельскохозяйственным производством деятельности на земельных участках не установлено (механическая обработка почвы, сенокошение, выпас скота, посевы (посадка) сельскохозяйственных культур).</a:t>
            </a:r>
            <a:br>
              <a:rPr lang="ru-RU" sz="1800" dirty="0">
                <a:effectLst/>
                <a:latin typeface="Times New Roman" panose="02020603050405020304" pitchFamily="18" charset="0"/>
                <a:ea typeface="Calibri" panose="020F0502020204030204" pitchFamily="34" charset="0"/>
                <a:cs typeface="Times New Roman" panose="02020603050405020304" pitchFamily="18" charset="0"/>
              </a:rPr>
            </a:b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Не выполнение требований и обязательных мероприятий (агротехнические, агрохимические, фитосанитарные и др.), направленных на защиту земель сельскохозяйственного назначения от зарастания сорной и  древесной  растительностью, является нарушением  требований ст.12,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пп</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1,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пп</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3 п. 2 ст. 13, абзац 1, абзац 2, абзац 7, абзац 8 ст.42, ст. 78 Земельного кодекса РФ.</a:t>
            </a:r>
            <a:br>
              <a:rPr lang="ru-RU" sz="1800" dirty="0">
                <a:effectLst/>
                <a:latin typeface="Times New Roman" panose="02020603050405020304" pitchFamily="18" charset="0"/>
                <a:ea typeface="Calibri" panose="020F0502020204030204" pitchFamily="34" charset="0"/>
                <a:cs typeface="Times New Roman" panose="02020603050405020304" pitchFamily="18" charset="0"/>
              </a:rPr>
            </a:b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a:effectLst/>
                <a:latin typeface="Times New Roman" panose="02020603050405020304" pitchFamily="18" charset="0"/>
                <a:ea typeface="Times New Roman" panose="02020603050405020304" pitchFamily="18" charset="0"/>
                <a:cs typeface="Times New Roman" panose="02020603050405020304" pitchFamily="18" charset="0"/>
              </a:rPr>
              <a:t>От органов прокуратуры на проведения внеплановой проверки получили отказ по причине «нет основания для проведения проверки (нет угрозы)</a:t>
            </a:r>
            <a:r>
              <a:rPr lang="ru-RU" sz="1800" b="1" dirty="0">
                <a:latin typeface="Times New Roman" panose="02020603050405020304" pitchFamily="18" charset="0"/>
                <a:ea typeface="Times New Roman" panose="02020603050405020304" pitchFamily="18" charset="0"/>
                <a:cs typeface="Times New Roman" panose="02020603050405020304" pitchFamily="18" charset="0"/>
              </a:rPr>
              <a:t>». </a:t>
            </a:r>
            <a:br>
              <a:rPr lang="ru-RU" sz="1800" b="1" dirty="0">
                <a:effectLst/>
                <a:latin typeface="Times New Roman" panose="02020603050405020304" pitchFamily="18" charset="0"/>
                <a:ea typeface="Times New Roman" panose="02020603050405020304" pitchFamily="18" charset="0"/>
                <a:cs typeface="Times New Roman" panose="02020603050405020304" pitchFamily="18" charset="0"/>
              </a:rPr>
            </a:br>
            <a:br>
              <a:rPr lang="ru-RU" sz="1800" b="1" dirty="0">
                <a:latin typeface="Times New Roman" panose="02020603050405020304" pitchFamily="18" charset="0"/>
                <a:cs typeface="Times New Roman" panose="02020603050405020304" pitchFamily="18" charset="0"/>
              </a:rPr>
            </a:br>
            <a:endParaRPr lang="ru-RU" sz="1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386408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C219DCC-523F-1AEC-D158-4779D33CA547}"/>
              </a:ext>
            </a:extLst>
          </p:cNvPr>
          <p:cNvSpPr>
            <a:spLocks noGrp="1"/>
          </p:cNvSpPr>
          <p:nvPr>
            <p:ph type="title"/>
          </p:nvPr>
        </p:nvSpPr>
        <p:spPr>
          <a:xfrm>
            <a:off x="646111" y="452718"/>
            <a:ext cx="9404723" cy="4694048"/>
          </a:xfrm>
        </p:spPr>
        <p:txBody>
          <a:bodyPr/>
          <a:lstStyle/>
          <a:p>
            <a:r>
              <a:rPr lang="ru-RU" sz="1800" dirty="0">
                <a:latin typeface="Times New Roman" panose="02020603050405020304" pitchFamily="18" charset="0"/>
                <a:cs typeface="Times New Roman" panose="02020603050405020304" pitchFamily="18" charset="0"/>
              </a:rPr>
              <a:t>	Проведение профилактических мероприятий, направленных на снижение риска причинения вреда (ущерба), является приоритетным по отношению к проведению контрольных  (надзорных) мероприятий. </a:t>
            </a:r>
            <a:br>
              <a:rPr lang="ru-RU" sz="1800" dirty="0">
                <a:latin typeface="Times New Roman" panose="02020603050405020304" pitchFamily="18" charset="0"/>
                <a:cs typeface="Times New Roman" panose="02020603050405020304" pitchFamily="18" charset="0"/>
              </a:rPr>
            </a:br>
            <a:r>
              <a:rPr lang="ru-RU" sz="1800" dirty="0">
                <a:latin typeface="Times New Roman" panose="02020603050405020304" pitchFamily="18" charset="0"/>
                <a:cs typeface="Times New Roman" panose="02020603050405020304" pitchFamily="18" charset="0"/>
              </a:rPr>
              <a:t>	</a:t>
            </a:r>
            <a:br>
              <a:rPr lang="ru-RU" sz="1800" dirty="0">
                <a:latin typeface="Times New Roman" panose="02020603050405020304" pitchFamily="18" charset="0"/>
                <a:cs typeface="Times New Roman" panose="02020603050405020304" pitchFamily="18" charset="0"/>
              </a:rPr>
            </a:br>
            <a:r>
              <a:rPr lang="ru-RU" sz="1800" dirty="0">
                <a:latin typeface="Times New Roman" panose="02020603050405020304" pitchFamily="18" charset="0"/>
                <a:cs typeface="Times New Roman" panose="02020603050405020304" pitchFamily="18" charset="0"/>
              </a:rPr>
              <a:t>	Профилактические мероприятия осуществляются на основании программ профилактики рисков причинения вреда (ущерба) охраняемым законом ценностям. (утверждается ежегодно распоряжением администрации Дивеевского муниципального округа Нижегородской области). </a:t>
            </a:r>
            <a:br>
              <a:rPr lang="ru-RU" sz="1800" dirty="0">
                <a:latin typeface="Times New Roman" panose="02020603050405020304" pitchFamily="18" charset="0"/>
                <a:cs typeface="Times New Roman" panose="02020603050405020304" pitchFamily="18" charset="0"/>
              </a:rPr>
            </a:br>
            <a:r>
              <a:rPr lang="ru-RU" sz="1800" dirty="0">
                <a:latin typeface="Times New Roman" panose="02020603050405020304" pitchFamily="18" charset="0"/>
                <a:cs typeface="Times New Roman" panose="02020603050405020304" pitchFamily="18" charset="0"/>
              </a:rPr>
              <a:t>	</a:t>
            </a:r>
            <a:br>
              <a:rPr lang="ru-RU" sz="1800" dirty="0">
                <a:latin typeface="Times New Roman" panose="02020603050405020304" pitchFamily="18" charset="0"/>
                <a:cs typeface="Times New Roman" panose="02020603050405020304" pitchFamily="18" charset="0"/>
              </a:rPr>
            </a:br>
            <a:r>
              <a:rPr lang="ru-RU" sz="1800" dirty="0">
                <a:latin typeface="Times New Roman" panose="02020603050405020304" pitchFamily="18" charset="0"/>
                <a:cs typeface="Times New Roman" panose="02020603050405020304" pitchFamily="18" charset="0"/>
              </a:rPr>
              <a:t>	Согласно Программе на 2023 г., на территории Дивеевского муниципального округа Нижегородской области могут проводится следующие виды профилактических мероприятий:</a:t>
            </a:r>
            <a:br>
              <a:rPr lang="ru-RU" sz="1800" dirty="0">
                <a:latin typeface="Times New Roman" panose="02020603050405020304" pitchFamily="18" charset="0"/>
                <a:cs typeface="Times New Roman" panose="02020603050405020304" pitchFamily="18" charset="0"/>
              </a:rPr>
            </a:br>
            <a:br>
              <a:rPr lang="ru-RU" sz="1800" dirty="0">
                <a:latin typeface="Times New Roman" panose="02020603050405020304" pitchFamily="18" charset="0"/>
                <a:cs typeface="Times New Roman" panose="02020603050405020304" pitchFamily="18" charset="0"/>
              </a:rPr>
            </a:br>
            <a:r>
              <a:rPr lang="ru-RU" sz="1800" dirty="0">
                <a:latin typeface="Times New Roman" panose="02020603050405020304" pitchFamily="18" charset="0"/>
                <a:cs typeface="Times New Roman" panose="02020603050405020304" pitchFamily="18" charset="0"/>
              </a:rPr>
              <a:t>	- Информирование;</a:t>
            </a:r>
            <a:br>
              <a:rPr lang="ru-RU" sz="1800" dirty="0">
                <a:latin typeface="Times New Roman" panose="02020603050405020304" pitchFamily="18" charset="0"/>
                <a:cs typeface="Times New Roman" panose="02020603050405020304" pitchFamily="18" charset="0"/>
              </a:rPr>
            </a:br>
            <a:r>
              <a:rPr lang="ru-RU" sz="1800" dirty="0">
                <a:latin typeface="Times New Roman" panose="02020603050405020304" pitchFamily="18" charset="0"/>
                <a:cs typeface="Times New Roman" panose="02020603050405020304" pitchFamily="18" charset="0"/>
              </a:rPr>
              <a:t>	- Консультирование;</a:t>
            </a:r>
            <a:br>
              <a:rPr lang="ru-RU" sz="1800" dirty="0">
                <a:latin typeface="Times New Roman" panose="02020603050405020304" pitchFamily="18" charset="0"/>
                <a:cs typeface="Times New Roman" panose="02020603050405020304" pitchFamily="18" charset="0"/>
              </a:rPr>
            </a:br>
            <a:r>
              <a:rPr lang="ru-RU" sz="1800" dirty="0">
                <a:latin typeface="Times New Roman" panose="02020603050405020304" pitchFamily="18" charset="0"/>
                <a:cs typeface="Times New Roman" panose="02020603050405020304" pitchFamily="18" charset="0"/>
              </a:rPr>
              <a:t>	- Объявление предостережений.</a:t>
            </a:r>
          </a:p>
        </p:txBody>
      </p:sp>
    </p:spTree>
    <p:extLst>
      <p:ext uri="{BB962C8B-B14F-4D97-AF65-F5344CB8AC3E}">
        <p14:creationId xmlns:p14="http://schemas.microsoft.com/office/powerpoint/2010/main" val="26123848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4F270D3-580A-F048-FDC7-9FA38FB557DF}"/>
              </a:ext>
            </a:extLst>
          </p:cNvPr>
          <p:cNvSpPr>
            <a:spLocks noGrp="1"/>
          </p:cNvSpPr>
          <p:nvPr>
            <p:ph type="title"/>
          </p:nvPr>
        </p:nvSpPr>
        <p:spPr/>
        <p:txBody>
          <a:bodyPr/>
          <a:lstStyle/>
          <a:p>
            <a:pPr algn="ctr"/>
            <a:r>
              <a:rPr lang="ru-RU" dirty="0">
                <a:solidFill>
                  <a:schemeClr val="tx1"/>
                </a:solidFill>
                <a:latin typeface="Yu Gothic UI Semibold" panose="020B0700000000000000" pitchFamily="34" charset="-128"/>
                <a:ea typeface="Yu Gothic UI Semibold" panose="020B0700000000000000" pitchFamily="34" charset="-128"/>
              </a:rPr>
              <a:t>ИНФОРМИРОВАНИЕ</a:t>
            </a:r>
          </a:p>
        </p:txBody>
      </p:sp>
      <p:sp>
        <p:nvSpPr>
          <p:cNvPr id="4" name="TextBox 3">
            <a:extLst>
              <a:ext uri="{FF2B5EF4-FFF2-40B4-BE49-F238E27FC236}">
                <a16:creationId xmlns:a16="http://schemas.microsoft.com/office/drawing/2014/main" id="{B57010D3-BB5F-AFCD-7B01-ECA5B59FCECD}"/>
              </a:ext>
            </a:extLst>
          </p:cNvPr>
          <p:cNvSpPr txBox="1"/>
          <p:nvPr/>
        </p:nvSpPr>
        <p:spPr>
          <a:xfrm>
            <a:off x="1427117" y="1594395"/>
            <a:ext cx="9023168" cy="3693319"/>
          </a:xfrm>
          <a:prstGeom prst="rect">
            <a:avLst/>
          </a:prstGeom>
          <a:noFill/>
        </p:spPr>
        <p:txBody>
          <a:bodyPr wrap="square">
            <a:spAutoFit/>
          </a:bodyPr>
          <a:lstStyle/>
          <a:p>
            <a:pPr algn="just"/>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Информирование осуществляется посредством размещения сведений, предусмотренных частью 3 статьи 46 Федерального закона № 248-ФЗ, на официальном сайте органа местного самоуправления в сети «Интернет», в средствах массовой информации, через личные кабинеты контролируемых лиц в государственных информационных системах (при их наличии) и в иных формах.</a:t>
            </a:r>
          </a:p>
          <a:p>
            <a:pPr algn="just"/>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Размещенные сведения на официальном сайте поддерживаются в актуальном состоянии и обновляются в срок не позднее 5 рабочих дней с момента их изменения.</a:t>
            </a:r>
          </a:p>
          <a:p>
            <a:pPr algn="just"/>
            <a:r>
              <a:rPr lang="ru-RU" dirty="0">
                <a:latin typeface="Times New Roman" panose="02020603050405020304" pitchFamily="18" charset="0"/>
                <a:ea typeface="Calibri" panose="020F0502020204030204" pitchFamily="34" charset="0"/>
                <a:cs typeface="Times New Roman" panose="02020603050405020304" pitchFamily="18" charset="0"/>
              </a:rPr>
              <a:t>	</a:t>
            </a:r>
          </a:p>
          <a:p>
            <a:pPr algn="just"/>
            <a:endParaRPr lang="ru-RU" dirty="0">
              <a:latin typeface="Times New Roman" panose="02020603050405020304" pitchFamily="18" charset="0"/>
              <a:ea typeface="Calibri" panose="020F0502020204030204" pitchFamily="34" charset="0"/>
              <a:cs typeface="Times New Roman" panose="02020603050405020304" pitchFamily="18" charset="0"/>
            </a:endParaRPr>
          </a:p>
          <a:p>
            <a:pPr algn="just"/>
            <a:r>
              <a:rPr lang="ru-RU" b="1" dirty="0">
                <a:latin typeface="Times New Roman" panose="02020603050405020304" pitchFamily="18" charset="0"/>
                <a:ea typeface="Calibri" panose="020F0502020204030204" pitchFamily="34" charset="0"/>
                <a:cs typeface="Times New Roman" panose="02020603050405020304" pitchFamily="18" charset="0"/>
              </a:rPr>
              <a:t>	За 2023 год на </a:t>
            </a:r>
            <a:r>
              <a:rPr lang="ru-RU" b="1" dirty="0">
                <a:latin typeface="Times New Roman" panose="02020603050405020304" pitchFamily="18" charset="0"/>
                <a:cs typeface="Times New Roman" panose="02020603050405020304" pitchFamily="18" charset="0"/>
              </a:rPr>
              <a:t>официальном сайте органа местного самоуправления в сети «Интернет»: https:// </a:t>
            </a:r>
            <a:r>
              <a:rPr lang="ru-RU" b="1" dirty="0">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www.diveevo-adm.ru</a:t>
            </a:r>
            <a:r>
              <a:rPr lang="ru-RU" b="1" dirty="0">
                <a:latin typeface="Times New Roman" panose="02020603050405020304" pitchFamily="18" charset="0"/>
                <a:cs typeface="Times New Roman" panose="02020603050405020304" pitchFamily="18" charset="0"/>
              </a:rPr>
              <a:t> размещено 20 муниципальных правовых актов по осуществлению муниципального контроля.</a:t>
            </a:r>
          </a:p>
          <a:p>
            <a:pPr algn="just"/>
            <a:r>
              <a:rPr lang="ru-RU" b="1" dirty="0">
                <a:latin typeface="Times New Roman" panose="02020603050405020304" pitchFamily="18" charset="0"/>
                <a:cs typeface="Times New Roman" panose="02020603050405020304" pitchFamily="18" charset="0"/>
              </a:rPr>
              <a:t>	В средствах массовой информации 1 муниципальный правовой акт.</a:t>
            </a:r>
          </a:p>
        </p:txBody>
      </p:sp>
    </p:spTree>
    <p:extLst>
      <p:ext uri="{BB962C8B-B14F-4D97-AF65-F5344CB8AC3E}">
        <p14:creationId xmlns:p14="http://schemas.microsoft.com/office/powerpoint/2010/main" val="19528084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A546B6E-6F78-08E3-2C58-1D628E5E637D}"/>
              </a:ext>
            </a:extLst>
          </p:cNvPr>
          <p:cNvSpPr>
            <a:spLocks noGrp="1"/>
          </p:cNvSpPr>
          <p:nvPr>
            <p:ph type="title"/>
          </p:nvPr>
        </p:nvSpPr>
        <p:spPr/>
        <p:txBody>
          <a:bodyPr/>
          <a:lstStyle/>
          <a:p>
            <a:pPr algn="ctr"/>
            <a:r>
              <a:rPr lang="ru-RU" dirty="0">
                <a:solidFill>
                  <a:schemeClr val="tx1"/>
                </a:solidFill>
                <a:latin typeface="Yu Gothic UI Semibold" panose="020B0700000000000000" pitchFamily="34" charset="-128"/>
                <a:ea typeface="Yu Gothic UI Semibold" panose="020B0700000000000000" pitchFamily="34" charset="-128"/>
              </a:rPr>
              <a:t>КОНСУЛЬТИРОВАНИЕ</a:t>
            </a:r>
            <a:endParaRPr lang="ru-RU" dirty="0"/>
          </a:p>
        </p:txBody>
      </p:sp>
      <p:sp>
        <p:nvSpPr>
          <p:cNvPr id="6" name="TextBox 5">
            <a:extLst>
              <a:ext uri="{FF2B5EF4-FFF2-40B4-BE49-F238E27FC236}">
                <a16:creationId xmlns:a16="http://schemas.microsoft.com/office/drawing/2014/main" id="{43325BE1-5DDA-5654-1570-6BBB54727F75}"/>
              </a:ext>
            </a:extLst>
          </p:cNvPr>
          <p:cNvSpPr txBox="1"/>
          <p:nvPr/>
        </p:nvSpPr>
        <p:spPr>
          <a:xfrm>
            <a:off x="1045029" y="1729537"/>
            <a:ext cx="9404723" cy="3955570"/>
          </a:xfrm>
          <a:prstGeom prst="rect">
            <a:avLst/>
          </a:prstGeom>
          <a:noFill/>
        </p:spPr>
        <p:txBody>
          <a:bodyPr wrap="square">
            <a:spAutoFit/>
          </a:bodyPr>
          <a:lstStyle/>
          <a:p>
            <a:pPr algn="just">
              <a:lnSpc>
                <a:spcPct val="115000"/>
              </a:lnSpc>
              <a:spcAft>
                <a:spcPts val="1000"/>
              </a:spcAft>
            </a:pPr>
            <a:r>
              <a:rPr lang="ru-RU" b="1" dirty="0">
                <a:effectLst/>
                <a:latin typeface="Times New Roman" panose="02020603050405020304" pitchFamily="18" charset="0"/>
                <a:ea typeface="Calibri" panose="020F0502020204030204" pitchFamily="34" charset="0"/>
                <a:cs typeface="Times New Roman" panose="02020603050405020304" pitchFamily="18" charset="0"/>
              </a:rPr>
              <a:t>	Консультирование</a:t>
            </a:r>
            <a:r>
              <a:rPr lang="ru-RU" dirty="0">
                <a:effectLst/>
                <a:latin typeface="Times New Roman" panose="02020603050405020304" pitchFamily="18" charset="0"/>
                <a:ea typeface="Calibri" panose="020F0502020204030204" pitchFamily="34" charset="0"/>
                <a:cs typeface="Times New Roman" panose="02020603050405020304" pitchFamily="18" charset="0"/>
              </a:rPr>
              <a:t> (разъяснения по вопросам, связанным с организацией и осуществлением муниципального контроля) осуществляется Инспектором по обращениям контролируемых лиц и их представителей без взимания платы.</a:t>
            </a:r>
          </a:p>
          <a:p>
            <a:pPr algn="just">
              <a:lnSpc>
                <a:spcPct val="115000"/>
              </a:lnSpc>
              <a:spcAft>
                <a:spcPts val="1000"/>
              </a:spcAft>
            </a:pPr>
            <a:r>
              <a:rPr lang="ru-RU" dirty="0">
                <a:effectLst/>
                <a:latin typeface="Times New Roman" panose="02020603050405020304" pitchFamily="18" charset="0"/>
                <a:ea typeface="Calibri" panose="020F0502020204030204" pitchFamily="34" charset="0"/>
                <a:cs typeface="Times New Roman" panose="02020603050405020304" pitchFamily="18" charset="0"/>
              </a:rPr>
              <a:t>	Консультирование осуществляется Инспектором в устной форме по телефону, посредством видеоконференцсвязи, на личном приеме, в ходе проведения профилактических мероприятий, контрольных (надзорных) мероприятий, а также в письменной форме.</a:t>
            </a:r>
          </a:p>
          <a:p>
            <a:pPr algn="just">
              <a:lnSpc>
                <a:spcPct val="115000"/>
              </a:lnSpc>
              <a:spcAft>
                <a:spcPts val="1000"/>
              </a:spcAft>
            </a:pPr>
            <a:r>
              <a:rPr lang="ru-RU" dirty="0">
                <a:latin typeface="Times New Roman" panose="02020603050405020304" pitchFamily="18" charset="0"/>
                <a:ea typeface="Calibri" panose="020F0502020204030204" pitchFamily="34" charset="0"/>
                <a:cs typeface="Times New Roman" panose="02020603050405020304" pitchFamily="18" charset="0"/>
              </a:rPr>
              <a:t>	На регулярной основе инспекторами отдела муниципального контроля управления делами администрации Дивеевского муниципального округа Нижегородской области давались консультации в ходе личных приемов, а также посредством телефонной связи. В 2023 г. проконсультирован 21 гражданин.</a:t>
            </a:r>
          </a:p>
          <a:p>
            <a:pPr algn="just">
              <a:lnSpc>
                <a:spcPct val="115000"/>
              </a:lnSpc>
              <a:spcAft>
                <a:spcPts val="1000"/>
              </a:spcAft>
            </a:pPr>
            <a:r>
              <a:rPr lang="ru-RU" dirty="0">
                <a:effectLst/>
                <a:latin typeface="Times New Roman" panose="02020603050405020304" pitchFamily="18" charset="0"/>
                <a:ea typeface="Calibri" panose="020F0502020204030204" pitchFamily="34" charset="0"/>
                <a:cs typeface="Times New Roman" panose="02020603050405020304" pitchFamily="18" charset="0"/>
              </a:rPr>
              <a:t>	В письменной форме был дан ответ 60 заявителям.</a:t>
            </a:r>
          </a:p>
        </p:txBody>
      </p:sp>
    </p:spTree>
    <p:extLst>
      <p:ext uri="{BB962C8B-B14F-4D97-AF65-F5344CB8AC3E}">
        <p14:creationId xmlns:p14="http://schemas.microsoft.com/office/powerpoint/2010/main" val="34488219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31A3F7F-DE7D-39B6-F77D-BD825CBB74AF}"/>
              </a:ext>
            </a:extLst>
          </p:cNvPr>
          <p:cNvSpPr>
            <a:spLocks noGrp="1"/>
          </p:cNvSpPr>
          <p:nvPr>
            <p:ph type="title"/>
          </p:nvPr>
        </p:nvSpPr>
        <p:spPr/>
        <p:txBody>
          <a:bodyPr/>
          <a:lstStyle/>
          <a:p>
            <a:pPr algn="ctr"/>
            <a:r>
              <a:rPr lang="ru-RU" dirty="0">
                <a:solidFill>
                  <a:schemeClr val="tx1"/>
                </a:solidFill>
                <a:latin typeface="Yu Gothic UI Semibold" panose="020B0700000000000000" pitchFamily="34" charset="-128"/>
                <a:ea typeface="Yu Gothic UI Semibold" panose="020B0700000000000000" pitchFamily="34" charset="-128"/>
              </a:rPr>
              <a:t>ОБЪЯВЛЕНИЕ ПРЕДОСТЕРЕЖЕНИЙ</a:t>
            </a:r>
            <a:endParaRPr lang="ru-RU" dirty="0"/>
          </a:p>
        </p:txBody>
      </p:sp>
      <p:sp>
        <p:nvSpPr>
          <p:cNvPr id="4" name="TextBox 3">
            <a:extLst>
              <a:ext uri="{FF2B5EF4-FFF2-40B4-BE49-F238E27FC236}">
                <a16:creationId xmlns:a16="http://schemas.microsoft.com/office/drawing/2014/main" id="{D2E0FD66-0922-5622-B32A-ED7B6AF77300}"/>
              </a:ext>
            </a:extLst>
          </p:cNvPr>
          <p:cNvSpPr txBox="1"/>
          <p:nvPr/>
        </p:nvSpPr>
        <p:spPr>
          <a:xfrm>
            <a:off x="646111" y="1593369"/>
            <a:ext cx="9731828" cy="3671261"/>
          </a:xfrm>
          <a:prstGeom prst="rect">
            <a:avLst/>
          </a:prstGeom>
          <a:noFill/>
        </p:spPr>
        <p:txBody>
          <a:bodyPr wrap="square">
            <a:spAutoFit/>
          </a:bodyPr>
          <a:lstStyle/>
          <a:p>
            <a:pPr algn="just">
              <a:lnSpc>
                <a:spcPct val="115000"/>
              </a:lnSpc>
              <a:spcAft>
                <a:spcPts val="10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При наличии у отдела муниципального контроля</a:t>
            </a:r>
            <a:r>
              <a:rPr lang="ru-RU" dirty="0">
                <a:latin typeface="Times New Roman" panose="02020603050405020304" pitchFamily="18" charset="0"/>
                <a:ea typeface="Calibri" panose="020F0502020204030204" pitchFamily="34" charset="0"/>
                <a:cs typeface="Times New Roman" panose="02020603050405020304" pitchFamily="18" charset="0"/>
              </a:rPr>
              <a:t> управления делами администрации Дивеевского муниципального округа Нижегородской области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сведений о готовящихся нарушениях обязательных требований или  признаках нарушений обязательных требований и (или) в случае отсутствия подтвержденных данных о том, что нарушение обязательных требований причинило вред (ущерб) охраняемым законом ценностям либо создало угрозу причинения вреда (ущерба) охраняемым законом ценностям, Отдел, в соответствии со статьей 49 Федерального закона № 248-ФЗ, объявляет контролируемому лицу </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предостережение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о недопустимости нарушения обязательных требований и предлагает принять меры по обеспечению соблюдения  обязательных требований.</a:t>
            </a:r>
          </a:p>
          <a:p>
            <a:pPr algn="just">
              <a:lnSpc>
                <a:spcPct val="115000"/>
              </a:lnSpc>
              <a:spcAft>
                <a:spcPts val="1000"/>
              </a:spcAft>
            </a:pPr>
            <a:r>
              <a:rPr lang="ru-RU" dirty="0">
                <a:latin typeface="Times New Roman" panose="02020603050405020304" pitchFamily="18" charset="0"/>
                <a:ea typeface="Calibri" panose="020F0502020204030204" pitchFamily="34" charset="0"/>
                <a:cs typeface="Times New Roman" panose="02020603050405020304" pitchFamily="18" charset="0"/>
              </a:rPr>
              <a:t>	В 2023 году контрольным органом администрации Дивеевского муниципального округа Нижегородской области</a:t>
            </a:r>
            <a:r>
              <a:rPr lang="ru-RU" dirty="0">
                <a:effectLst/>
                <a:latin typeface="Times New Roman" panose="02020603050405020304" pitchFamily="18" charset="0"/>
                <a:ea typeface="Calibri" panose="020F0502020204030204" pitchFamily="34" charset="0"/>
                <a:cs typeface="Times New Roman" panose="02020603050405020304" pitchFamily="18" charset="0"/>
              </a:rPr>
              <a:t> объявлено 194 предостережения обязательных требований.</a:t>
            </a:r>
            <a:endParaRPr lang="ru-RU"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466223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6F828EB-1E0B-DB3A-77FA-02CE737B287C}"/>
              </a:ext>
            </a:extLst>
          </p:cNvPr>
          <p:cNvSpPr>
            <a:spLocks noGrp="1"/>
          </p:cNvSpPr>
          <p:nvPr>
            <p:ph type="title"/>
          </p:nvPr>
        </p:nvSpPr>
        <p:spPr/>
        <p:txBody>
          <a:bodyPr/>
          <a:lstStyle/>
          <a:p>
            <a:pPr marL="0" marR="0" lvl="0" indent="0" algn="ctr" defTabSz="457200" rtl="0" eaLnBrk="1" fontAlgn="auto" latinLnBrk="0" hangingPunct="1">
              <a:lnSpc>
                <a:spcPct val="115000"/>
              </a:lnSpc>
              <a:spcBef>
                <a:spcPts val="0"/>
              </a:spcBef>
              <a:spcAft>
                <a:spcPts val="1000"/>
              </a:spcAft>
              <a:buClrTx/>
              <a:buSzTx/>
              <a:buFontTx/>
              <a:buNone/>
              <a:tabLst/>
              <a:defRPr/>
            </a:pPr>
            <a:r>
              <a:rPr lang="ru-RU" dirty="0">
                <a:solidFill>
                  <a:schemeClr val="tx1"/>
                </a:solidFill>
                <a:latin typeface="Yu Gothic UI Semibold" panose="020B0700000000000000" pitchFamily="34" charset="-128"/>
                <a:ea typeface="Yu Gothic UI Semibold" panose="020B0700000000000000" pitchFamily="34" charset="-128"/>
              </a:rPr>
              <a:t>МУНИЦИПАЛЬНЫЙ ЗЕМЕЛЬНЫЙ КОНТРОЛЬ</a:t>
            </a:r>
            <a:br>
              <a:rPr lang="ru-RU" dirty="0">
                <a:solidFill>
                  <a:schemeClr val="tx1"/>
                </a:solidFill>
                <a:latin typeface="Yu Gothic UI Semibold" panose="020B0700000000000000" pitchFamily="34" charset="-128"/>
                <a:ea typeface="Yu Gothic UI Semibold" panose="020B0700000000000000" pitchFamily="34" charset="-128"/>
              </a:rPr>
            </a:br>
            <a:br>
              <a:rPr lang="ru-RU" dirty="0">
                <a:solidFill>
                  <a:schemeClr val="tx1"/>
                </a:solidFill>
                <a:latin typeface="Yu Gothic UI Semibold" panose="020B0700000000000000" pitchFamily="34" charset="-128"/>
                <a:ea typeface="Yu Gothic UI Semibold" panose="020B0700000000000000" pitchFamily="34" charset="-128"/>
              </a:rPr>
            </a:br>
            <a:endParaRPr lang="ru-RU" dirty="0"/>
          </a:p>
        </p:txBody>
      </p:sp>
      <p:sp>
        <p:nvSpPr>
          <p:cNvPr id="3" name="TextBox 2">
            <a:extLst>
              <a:ext uri="{FF2B5EF4-FFF2-40B4-BE49-F238E27FC236}">
                <a16:creationId xmlns:a16="http://schemas.microsoft.com/office/drawing/2014/main" id="{BF54013E-37F4-AD02-D030-838C7B3C5B22}"/>
              </a:ext>
            </a:extLst>
          </p:cNvPr>
          <p:cNvSpPr txBox="1"/>
          <p:nvPr/>
        </p:nvSpPr>
        <p:spPr>
          <a:xfrm>
            <a:off x="1045562" y="2586445"/>
            <a:ext cx="9404723" cy="2308324"/>
          </a:xfrm>
          <a:prstGeom prst="rect">
            <a:avLst/>
          </a:prstGeom>
          <a:noFill/>
        </p:spPr>
        <p:txBody>
          <a:bodyPr wrap="square">
            <a:spAutoFit/>
          </a:bodyPr>
          <a:lstStyle/>
          <a:p>
            <a:pPr algn="just"/>
            <a:endParaRPr lang="ru-RU" dirty="0">
              <a:latin typeface="Times New Roman" panose="02020603050405020304" pitchFamily="18" charset="0"/>
              <a:ea typeface="Calibri" panose="020F0502020204030204" pitchFamily="34" charset="0"/>
              <a:cs typeface="Times New Roman" panose="02020603050405020304" pitchFamily="18" charset="0"/>
            </a:endParaRPr>
          </a:p>
          <a:p>
            <a:pPr algn="just"/>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Инспекторами отдела муниципального контроля</a:t>
            </a:r>
            <a:r>
              <a:rPr lang="ru-RU" dirty="0">
                <a:latin typeface="Times New Roman" panose="02020603050405020304" pitchFamily="18" charset="0"/>
                <a:ea typeface="Calibri" panose="020F0502020204030204" pitchFamily="34" charset="0"/>
                <a:cs typeface="Times New Roman" panose="02020603050405020304" pitchFamily="18" charset="0"/>
              </a:rPr>
              <a:t> управления делами администрации Дивеевского муниципального округа Нижегородской области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при наличии сведений о готовящихся нарушениях обязательных требований </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на постоянной основе осуществлялись контрольные мероприятия самостоятельно, а также с привлечением специалистов других структурных подразделений администрации. </a:t>
            </a:r>
            <a:r>
              <a:rPr lang="ru-RU" dirty="0">
                <a:latin typeface="Times New Roman" panose="02020603050405020304" pitchFamily="18" charset="0"/>
                <a:ea typeface="Calibri" panose="020F0502020204030204" pitchFamily="34" charset="0"/>
                <a:cs typeface="Times New Roman" panose="02020603050405020304" pitchFamily="18" charset="0"/>
              </a:rPr>
              <a:t> </a:t>
            </a:r>
          </a:p>
          <a:p>
            <a:pPr algn="just"/>
            <a:r>
              <a:rPr lang="ru-RU" dirty="0">
                <a:latin typeface="Times New Roman" panose="02020603050405020304" pitchFamily="18" charset="0"/>
                <a:ea typeface="Calibri" panose="020F0502020204030204" pitchFamily="34" charset="0"/>
                <a:cs typeface="Times New Roman" panose="02020603050405020304" pitchFamily="18" charset="0"/>
              </a:rPr>
              <a:t>	Объектами контроля были земли населенных пунктов, а также земли сельскохозяйственного назначения.</a:t>
            </a:r>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133323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EB26E16C-9D78-56EC-11B2-D1D5D7D131FB}"/>
              </a:ext>
            </a:extLst>
          </p:cNvPr>
          <p:cNvPicPr>
            <a:picLocks noChangeAspect="1"/>
          </p:cNvPicPr>
          <p:nvPr/>
        </p:nvPicPr>
        <p:blipFill>
          <a:blip r:embed="rId2"/>
          <a:stretch>
            <a:fillRect/>
          </a:stretch>
        </p:blipFill>
        <p:spPr>
          <a:xfrm>
            <a:off x="457200" y="1120676"/>
            <a:ext cx="4676503" cy="2308324"/>
          </a:xfrm>
          <a:prstGeom prst="rect">
            <a:avLst/>
          </a:prstGeom>
        </p:spPr>
      </p:pic>
      <p:sp>
        <p:nvSpPr>
          <p:cNvPr id="3" name="Подзаголовок 2">
            <a:extLst>
              <a:ext uri="{FF2B5EF4-FFF2-40B4-BE49-F238E27FC236}">
                <a16:creationId xmlns:a16="http://schemas.microsoft.com/office/drawing/2014/main" id="{9043C9C9-42B0-FCA8-8EFC-3A5CC25DEDA0}"/>
              </a:ext>
            </a:extLst>
          </p:cNvPr>
          <p:cNvSpPr txBox="1">
            <a:spLocks/>
          </p:cNvSpPr>
          <p:nvPr/>
        </p:nvSpPr>
        <p:spPr>
          <a:xfrm>
            <a:off x="1358537" y="385355"/>
            <a:ext cx="8693092" cy="646611"/>
          </a:xfrm>
          <a:prstGeom prst="rect">
            <a:avLst/>
          </a:prstGeom>
        </p:spPr>
        <p:txBody>
          <a:bodyPr>
            <a:normAutofit fontScale="92500" lnSpcReduction="20000"/>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lgn="ctr">
              <a:buNone/>
            </a:pPr>
            <a:r>
              <a:rPr lang="ru-RU" sz="4500" dirty="0">
                <a:latin typeface="Times New Roman" panose="02020603050405020304" pitchFamily="18" charset="0"/>
                <a:cs typeface="Times New Roman" panose="02020603050405020304" pitchFamily="18" charset="0"/>
              </a:rPr>
              <a:t>Фотоотчет </a:t>
            </a:r>
          </a:p>
          <a:p>
            <a:endParaRPr lang="ru-RU" dirty="0"/>
          </a:p>
        </p:txBody>
      </p:sp>
      <p:sp>
        <p:nvSpPr>
          <p:cNvPr id="4" name="Подзаголовок 2">
            <a:extLst>
              <a:ext uri="{FF2B5EF4-FFF2-40B4-BE49-F238E27FC236}">
                <a16:creationId xmlns:a16="http://schemas.microsoft.com/office/drawing/2014/main" id="{7A69B18A-7BD2-03B1-490B-10FDF157270B}"/>
              </a:ext>
            </a:extLst>
          </p:cNvPr>
          <p:cNvSpPr txBox="1">
            <a:spLocks/>
          </p:cNvSpPr>
          <p:nvPr/>
        </p:nvSpPr>
        <p:spPr>
          <a:xfrm>
            <a:off x="5329644" y="1120676"/>
            <a:ext cx="5231435" cy="1090020"/>
          </a:xfrm>
          <a:prstGeom prst="rect">
            <a:avLst/>
          </a:prstGeom>
        </p:spPr>
        <p:txBody>
          <a:bodyPr>
            <a:no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lgn="just">
              <a:buNone/>
            </a:pPr>
            <a:r>
              <a:rPr lang="ru-RU" sz="1600" dirty="0">
                <a:latin typeface="Times New Roman" panose="02020603050405020304" pitchFamily="18" charset="0"/>
                <a:ea typeface="Times New Roman" panose="02020603050405020304" pitchFamily="18" charset="0"/>
                <a:cs typeface="Times New Roman" panose="02020603050405020304" pitchFamily="18" charset="0"/>
              </a:rPr>
              <a:t>	Самовольная установка ограждения на территории общего пользования.</a:t>
            </a:r>
            <a:endParaRPr lang="ru-RU" sz="1600" dirty="0">
              <a:latin typeface="Times New Roman" panose="02020603050405020304" pitchFamily="18" charset="0"/>
              <a:cs typeface="Times New Roman" panose="02020603050405020304" pitchFamily="18" charset="0"/>
            </a:endParaRPr>
          </a:p>
          <a:p>
            <a:endParaRPr lang="ru-RU" sz="1600" dirty="0">
              <a:latin typeface="Times New Roman" panose="02020603050405020304" pitchFamily="18" charset="0"/>
              <a:cs typeface="Times New Roman" panose="02020603050405020304" pitchFamily="18" charset="0"/>
            </a:endParaRPr>
          </a:p>
        </p:txBody>
      </p:sp>
      <p:pic>
        <p:nvPicPr>
          <p:cNvPr id="6" name="Рисунок 5">
            <a:extLst>
              <a:ext uri="{FF2B5EF4-FFF2-40B4-BE49-F238E27FC236}">
                <a16:creationId xmlns:a16="http://schemas.microsoft.com/office/drawing/2014/main" id="{01CE4FEF-0DF4-DBFF-FAEE-4E2C37F20306}"/>
              </a:ext>
            </a:extLst>
          </p:cNvPr>
          <p:cNvPicPr>
            <a:picLocks noChangeAspect="1"/>
          </p:cNvPicPr>
          <p:nvPr/>
        </p:nvPicPr>
        <p:blipFill>
          <a:blip r:embed="rId3"/>
          <a:stretch>
            <a:fillRect/>
          </a:stretch>
        </p:blipFill>
        <p:spPr>
          <a:xfrm>
            <a:off x="457200" y="3579320"/>
            <a:ext cx="4676503" cy="2893325"/>
          </a:xfrm>
          <a:prstGeom prst="rect">
            <a:avLst/>
          </a:prstGeom>
        </p:spPr>
      </p:pic>
      <p:sp>
        <p:nvSpPr>
          <p:cNvPr id="7" name="Подзаголовок 2">
            <a:extLst>
              <a:ext uri="{FF2B5EF4-FFF2-40B4-BE49-F238E27FC236}">
                <a16:creationId xmlns:a16="http://schemas.microsoft.com/office/drawing/2014/main" id="{BB809854-C9AC-2B62-81D7-5C31A381DEAE}"/>
              </a:ext>
            </a:extLst>
          </p:cNvPr>
          <p:cNvSpPr txBox="1">
            <a:spLocks/>
          </p:cNvSpPr>
          <p:nvPr/>
        </p:nvSpPr>
        <p:spPr>
          <a:xfrm>
            <a:off x="5427453" y="3557285"/>
            <a:ext cx="5231435" cy="1090020"/>
          </a:xfrm>
          <a:prstGeom prst="rect">
            <a:avLst/>
          </a:prstGeom>
        </p:spPr>
        <p:txBody>
          <a:bodyPr>
            <a:no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lgn="just">
              <a:buNone/>
            </a:pPr>
            <a:r>
              <a:rPr lang="ru-RU" sz="1600" dirty="0">
                <a:latin typeface="Times New Roman" panose="02020603050405020304" pitchFamily="18" charset="0"/>
                <a:ea typeface="Times New Roman" panose="02020603050405020304" pitchFamily="18" charset="0"/>
                <a:cs typeface="Times New Roman" panose="02020603050405020304" pitchFamily="18" charset="0"/>
              </a:rPr>
              <a:t>	Самовольная</a:t>
            </a: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 установка хозяйственной постройки (баня) на территории общего пользования. </a:t>
            </a:r>
            <a:endParaRPr lang="ru-RU" sz="1600" dirty="0">
              <a:latin typeface="Times New Roman" panose="02020603050405020304" pitchFamily="18" charset="0"/>
              <a:cs typeface="Times New Roman" panose="02020603050405020304" pitchFamily="18" charset="0"/>
            </a:endParaRPr>
          </a:p>
          <a:p>
            <a:pPr marL="0" indent="0">
              <a:buNone/>
            </a:pPr>
            <a:endParaRPr lang="ru-RU"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279797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B75FBE9C-4B69-A9DD-3908-934919F77DD7}"/>
              </a:ext>
            </a:extLst>
          </p:cNvPr>
          <p:cNvPicPr>
            <a:picLocks noChangeAspect="1"/>
          </p:cNvPicPr>
          <p:nvPr/>
        </p:nvPicPr>
        <p:blipFill>
          <a:blip r:embed="rId2"/>
          <a:stretch>
            <a:fillRect/>
          </a:stretch>
        </p:blipFill>
        <p:spPr>
          <a:xfrm>
            <a:off x="272956" y="477670"/>
            <a:ext cx="4356755" cy="2599221"/>
          </a:xfrm>
          <a:prstGeom prst="rect">
            <a:avLst/>
          </a:prstGeom>
        </p:spPr>
      </p:pic>
      <p:sp>
        <p:nvSpPr>
          <p:cNvPr id="4" name="Подзаголовок 2">
            <a:extLst>
              <a:ext uri="{FF2B5EF4-FFF2-40B4-BE49-F238E27FC236}">
                <a16:creationId xmlns:a16="http://schemas.microsoft.com/office/drawing/2014/main" id="{E5643C75-4898-2D49-8901-1F81C5EA8FF2}"/>
              </a:ext>
            </a:extLst>
          </p:cNvPr>
          <p:cNvSpPr txBox="1">
            <a:spLocks/>
          </p:cNvSpPr>
          <p:nvPr/>
        </p:nvSpPr>
        <p:spPr>
          <a:xfrm>
            <a:off x="5372862" y="718551"/>
            <a:ext cx="5231435" cy="1383204"/>
          </a:xfrm>
          <a:prstGeom prst="rect">
            <a:avLst/>
          </a:prstGeom>
        </p:spPr>
        <p:txBody>
          <a:bodyPr>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lgn="just">
              <a:buNone/>
            </a:pP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	Незаконная установка навеса. </a:t>
            </a:r>
            <a:endParaRPr lang="ru-RU" sz="1600" dirty="0">
              <a:latin typeface="Times New Roman" panose="02020603050405020304" pitchFamily="18" charset="0"/>
              <a:cs typeface="Times New Roman" panose="02020603050405020304" pitchFamily="18" charset="0"/>
            </a:endParaRPr>
          </a:p>
          <a:p>
            <a:endParaRPr lang="ru-RU" sz="1600" dirty="0">
              <a:latin typeface="Times New Roman" panose="02020603050405020304" pitchFamily="18" charset="0"/>
              <a:cs typeface="Times New Roman" panose="02020603050405020304" pitchFamily="18" charset="0"/>
            </a:endParaRPr>
          </a:p>
        </p:txBody>
      </p:sp>
      <p:sp>
        <p:nvSpPr>
          <p:cNvPr id="5" name="Подзаголовок 2">
            <a:extLst>
              <a:ext uri="{FF2B5EF4-FFF2-40B4-BE49-F238E27FC236}">
                <a16:creationId xmlns:a16="http://schemas.microsoft.com/office/drawing/2014/main" id="{17697334-85AC-EF69-F0E2-04A711899FD1}"/>
              </a:ext>
            </a:extLst>
          </p:cNvPr>
          <p:cNvSpPr txBox="1">
            <a:spLocks/>
          </p:cNvSpPr>
          <p:nvPr/>
        </p:nvSpPr>
        <p:spPr>
          <a:xfrm>
            <a:off x="5372861" y="3666226"/>
            <a:ext cx="5558996" cy="2325141"/>
          </a:xfrm>
          <a:prstGeom prst="rect">
            <a:avLst/>
          </a:prstGeom>
        </p:spPr>
        <p:txBody>
          <a:bodyPr>
            <a:normAutofit fontScale="92500" lnSpcReduction="10000"/>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lgn="just">
              <a:buNone/>
            </a:pPr>
            <a:r>
              <a:rPr lang="ru-RU" sz="1900" dirty="0">
                <a:latin typeface="Times New Roman" panose="02020603050405020304" pitchFamily="18" charset="0"/>
                <a:ea typeface="Times New Roman" panose="02020603050405020304" pitchFamily="18" charset="0"/>
                <a:cs typeface="Times New Roman" panose="02020603050405020304" pitchFamily="18" charset="0"/>
              </a:rPr>
              <a:t>	У</a:t>
            </a:r>
            <a:r>
              <a:rPr lang="ru-RU" sz="1900" kern="0" dirty="0">
                <a:effectLst/>
                <a:latin typeface="Times New Roman" panose="02020603050405020304" pitchFamily="18" charset="0"/>
                <a:ea typeface="Times New Roman" panose="02020603050405020304" pitchFamily="18" charset="0"/>
                <a:cs typeface="Times New Roman" panose="02020603050405020304" pitchFamily="18" charset="0"/>
              </a:rPr>
              <a:t>становлено сооружение (модульная установка биологической очистки хозяйственно-бытовых сточных вод «Бмос-50»). Рядом с сооружением установлены канализационные колодцы, один из которых не откачивается, в результате чего на поверхность земли обильно стекают канализационные стоки, с последующим распространением на почву,</a:t>
            </a:r>
            <a:r>
              <a:rPr lang="ru-RU" sz="19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900" kern="0" dirty="0">
                <a:effectLst/>
                <a:latin typeface="Times New Roman" panose="02020603050405020304" pitchFamily="18" charset="0"/>
                <a:ea typeface="Times New Roman" panose="02020603050405020304" pitchFamily="18" charset="0"/>
                <a:cs typeface="Times New Roman" panose="02020603050405020304" pitchFamily="18" charset="0"/>
              </a:rPr>
              <a:t>присутствует неприятный запах</a:t>
            </a:r>
            <a:r>
              <a:rPr lang="ru-RU" sz="1900" kern="0" dirty="0">
                <a:latin typeface="Times New Roman" panose="02020603050405020304" pitchFamily="18" charset="0"/>
                <a:ea typeface="Times New Roman" panose="02020603050405020304" pitchFamily="18" charset="0"/>
                <a:cs typeface="Times New Roman" panose="02020603050405020304" pitchFamily="18" charset="0"/>
              </a:rPr>
              <a:t>.</a:t>
            </a:r>
            <a:r>
              <a:rPr lang="ru-RU" sz="1900" kern="0" dirty="0">
                <a:effectLst/>
                <a:latin typeface="Times New Roman" panose="02020603050405020304" pitchFamily="18" charset="0"/>
                <a:ea typeface="Times New Roman" panose="02020603050405020304" pitchFamily="18" charset="0"/>
                <a:cs typeface="Times New Roman" panose="02020603050405020304" pitchFamily="18" charset="0"/>
              </a:rPr>
              <a:t> Второй находится в открытом состоянии.</a:t>
            </a:r>
            <a:endParaRPr lang="ru-RU" sz="1900" dirty="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p:txBody>
      </p:sp>
      <p:pic>
        <p:nvPicPr>
          <p:cNvPr id="7" name="Рисунок 6">
            <a:extLst>
              <a:ext uri="{FF2B5EF4-FFF2-40B4-BE49-F238E27FC236}">
                <a16:creationId xmlns:a16="http://schemas.microsoft.com/office/drawing/2014/main" id="{B2569D66-D0C4-9BE7-8478-C8AF8EE67859}"/>
              </a:ext>
            </a:extLst>
          </p:cNvPr>
          <p:cNvPicPr>
            <a:picLocks noChangeAspect="1"/>
          </p:cNvPicPr>
          <p:nvPr/>
        </p:nvPicPr>
        <p:blipFill>
          <a:blip r:embed="rId3"/>
          <a:stretch>
            <a:fillRect/>
          </a:stretch>
        </p:blipFill>
        <p:spPr>
          <a:xfrm>
            <a:off x="272956" y="3570927"/>
            <a:ext cx="4356755" cy="2638805"/>
          </a:xfrm>
          <a:prstGeom prst="rect">
            <a:avLst/>
          </a:prstGeom>
        </p:spPr>
      </p:pic>
    </p:spTree>
    <p:extLst>
      <p:ext uri="{BB962C8B-B14F-4D97-AF65-F5344CB8AC3E}">
        <p14:creationId xmlns:p14="http://schemas.microsoft.com/office/powerpoint/2010/main" val="2097777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2195D82A-9062-BBA0-8691-36C43C5828B8}"/>
              </a:ext>
            </a:extLst>
          </p:cNvPr>
          <p:cNvPicPr>
            <a:picLocks noChangeAspect="1"/>
          </p:cNvPicPr>
          <p:nvPr/>
        </p:nvPicPr>
        <p:blipFill>
          <a:blip r:embed="rId2"/>
          <a:stretch>
            <a:fillRect/>
          </a:stretch>
        </p:blipFill>
        <p:spPr>
          <a:xfrm>
            <a:off x="664383" y="491319"/>
            <a:ext cx="4467175" cy="2483893"/>
          </a:xfrm>
          <a:prstGeom prst="rect">
            <a:avLst/>
          </a:prstGeom>
        </p:spPr>
      </p:pic>
      <p:sp>
        <p:nvSpPr>
          <p:cNvPr id="4" name="Подзаголовок 2">
            <a:extLst>
              <a:ext uri="{FF2B5EF4-FFF2-40B4-BE49-F238E27FC236}">
                <a16:creationId xmlns:a16="http://schemas.microsoft.com/office/drawing/2014/main" id="{2364B84D-E0A3-A24F-F6FC-584027E61C26}"/>
              </a:ext>
            </a:extLst>
          </p:cNvPr>
          <p:cNvSpPr txBox="1">
            <a:spLocks/>
          </p:cNvSpPr>
          <p:nvPr/>
        </p:nvSpPr>
        <p:spPr>
          <a:xfrm>
            <a:off x="5577578" y="491318"/>
            <a:ext cx="5231435" cy="1090020"/>
          </a:xfrm>
          <a:prstGeom prst="rect">
            <a:avLst/>
          </a:prstGeom>
        </p:spPr>
        <p:txBody>
          <a:bodyPr>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lgn="just">
              <a:buNone/>
            </a:pPr>
            <a:r>
              <a:rPr lang="ru-RU" sz="1600" dirty="0">
                <a:effectLst/>
                <a:latin typeface="Times New Roman" panose="02020603050405020304" pitchFamily="18" charset="0"/>
                <a:ea typeface="Times New Roman" panose="02020603050405020304" pitchFamily="18" charset="0"/>
              </a:rPr>
              <a:t>	Незаконная установка ограждения.</a:t>
            </a:r>
            <a:endParaRPr lang="ru-RU" sz="1600" dirty="0"/>
          </a:p>
        </p:txBody>
      </p:sp>
      <p:pic>
        <p:nvPicPr>
          <p:cNvPr id="6" name="Рисунок 5">
            <a:extLst>
              <a:ext uri="{FF2B5EF4-FFF2-40B4-BE49-F238E27FC236}">
                <a16:creationId xmlns:a16="http://schemas.microsoft.com/office/drawing/2014/main" id="{C4208399-6BE8-B497-5950-94315D1DE637}"/>
              </a:ext>
            </a:extLst>
          </p:cNvPr>
          <p:cNvPicPr>
            <a:picLocks noChangeAspect="1"/>
          </p:cNvPicPr>
          <p:nvPr/>
        </p:nvPicPr>
        <p:blipFill>
          <a:blip r:embed="rId3"/>
          <a:stretch>
            <a:fillRect/>
          </a:stretch>
        </p:blipFill>
        <p:spPr>
          <a:xfrm>
            <a:off x="559558" y="3534770"/>
            <a:ext cx="4572000" cy="2831911"/>
          </a:xfrm>
          <a:prstGeom prst="rect">
            <a:avLst/>
          </a:prstGeom>
        </p:spPr>
      </p:pic>
      <p:sp>
        <p:nvSpPr>
          <p:cNvPr id="7" name="Подзаголовок 2">
            <a:extLst>
              <a:ext uri="{FF2B5EF4-FFF2-40B4-BE49-F238E27FC236}">
                <a16:creationId xmlns:a16="http://schemas.microsoft.com/office/drawing/2014/main" id="{13C2BEE9-E258-713C-E2FF-7AA96394A971}"/>
              </a:ext>
            </a:extLst>
          </p:cNvPr>
          <p:cNvSpPr txBox="1">
            <a:spLocks/>
          </p:cNvSpPr>
          <p:nvPr/>
        </p:nvSpPr>
        <p:spPr>
          <a:xfrm>
            <a:off x="5577578" y="3507947"/>
            <a:ext cx="5231435" cy="1090020"/>
          </a:xfrm>
          <a:prstGeom prst="rect">
            <a:avLst/>
          </a:prstGeom>
        </p:spPr>
        <p:txBody>
          <a:bodyPr>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lgn="just">
              <a:buNone/>
            </a:pPr>
            <a:r>
              <a:rPr lang="ru-RU" sz="1600" dirty="0">
                <a:effectLst/>
                <a:latin typeface="Times New Roman" panose="02020603050405020304" pitchFamily="18" charset="0"/>
                <a:ea typeface="Times New Roman" panose="02020603050405020304" pitchFamily="18" charset="0"/>
              </a:rPr>
              <a:t>	Незаконная установка ограждения.</a:t>
            </a:r>
            <a:endParaRPr lang="ru-RU" sz="1600" dirty="0"/>
          </a:p>
        </p:txBody>
      </p:sp>
      <p:sp>
        <p:nvSpPr>
          <p:cNvPr id="8" name="Rectangle 1">
            <a:extLst>
              <a:ext uri="{FF2B5EF4-FFF2-40B4-BE49-F238E27FC236}">
                <a16:creationId xmlns:a16="http://schemas.microsoft.com/office/drawing/2014/main" id="{1CF0F5B0-1896-E221-E6D4-2D7236C2151F}"/>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100" b="0" i="0" u="none" strike="noStrike" cap="none" normalizeH="0" baseline="0">
                <a:ln>
                  <a:noFill/>
                </a:ln>
                <a:solidFill>
                  <a:schemeClr val="tx1"/>
                </a:solidFill>
                <a:effectLst/>
                <a:latin typeface="Arial" panose="020B0604020202020204" pitchFamily="34" charset="0"/>
                <a:ea typeface="Times New Roman" panose="02020603050405020304" pitchFamily="18" charset="0"/>
              </a:rPr>
              <a:t>от д. 1 на северо-восток 56 м.</a:t>
            </a:r>
            <a:r>
              <a:rPr kumimoji="0" lang="ru-RU" altLang="ru-RU" sz="800" b="0" i="0" u="none" strike="noStrike" cap="none" normalizeH="0" baseline="0">
                <a:ln>
                  <a:noFill/>
                </a:ln>
                <a:solidFill>
                  <a:schemeClr val="tx1"/>
                </a:solidFill>
                <a:effectLst/>
                <a:latin typeface="Arial" panose="020B0604020202020204" pitchFamily="34" charset="0"/>
              </a:rPr>
              <a:t> </a:t>
            </a:r>
            <a:endParaRPr kumimoji="0" lang="ru-RU" altLang="ru-RU"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6500738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64D9F6F-9DBD-7774-FFEF-3A8F43DC45BA}"/>
              </a:ext>
            </a:extLst>
          </p:cNvPr>
          <p:cNvSpPr txBox="1"/>
          <p:nvPr/>
        </p:nvSpPr>
        <p:spPr>
          <a:xfrm>
            <a:off x="1204415" y="586796"/>
            <a:ext cx="9004110" cy="5403402"/>
          </a:xfrm>
          <a:prstGeom prst="rect">
            <a:avLst/>
          </a:prstGeom>
          <a:noFill/>
        </p:spPr>
        <p:txBody>
          <a:bodyPr wrap="square">
            <a:spAutoFit/>
          </a:bodyPr>
          <a:lstStyle/>
          <a:p>
            <a:pPr indent="449580" algn="just">
              <a:lnSpc>
                <a:spcPct val="150000"/>
              </a:lnSpc>
            </a:pPr>
            <a:r>
              <a:rPr lang="ru-RU" dirty="0">
                <a:effectLst/>
                <a:latin typeface="Times New Roman" panose="02020603050405020304" pitchFamily="18" charset="0"/>
                <a:ea typeface="Times New Roman" panose="02020603050405020304" pitchFamily="18" charset="0"/>
              </a:rPr>
              <a:t>Согласно Плану, утвержденного распоряжением администрации Дивеевского муниципального округа Нижегородской области № 21-р от 08.02.2023 г. в 2023 году активно проводились контрольные мероприятия по земельным участкам сельскохозяйственного назначения оборот которых регулируется Федеральным законом "Об обороте земель сельскохозяйственного назначения"(101-ФЗ от 24.07.2002).</a:t>
            </a:r>
          </a:p>
          <a:p>
            <a:pPr indent="449580" algn="just">
              <a:lnSpc>
                <a:spcPct val="150000"/>
              </a:lnSpc>
            </a:pPr>
            <a:r>
              <a:rPr lang="ru-RU" dirty="0">
                <a:effectLst/>
                <a:latin typeface="Times New Roman" panose="02020603050405020304" pitchFamily="18" charset="0"/>
                <a:ea typeface="Times New Roman" panose="02020603050405020304" pitchFamily="18" charset="0"/>
              </a:rPr>
              <a:t>В 2023 году проведено 84 контрольных мероприятия.</a:t>
            </a:r>
          </a:p>
          <a:p>
            <a:pPr indent="449580" algn="just">
              <a:lnSpc>
                <a:spcPct val="150000"/>
              </a:lnSpc>
            </a:pPr>
            <a:r>
              <a:rPr lang="ru-RU" dirty="0">
                <a:effectLst/>
                <a:latin typeface="Times New Roman" panose="02020603050405020304" pitchFamily="18" charset="0"/>
                <a:ea typeface="Times New Roman" panose="02020603050405020304" pitchFamily="18" charset="0"/>
              </a:rPr>
              <a:t>Проконтролированная площадь земель сельскохозяйственного назначения –</a:t>
            </a:r>
            <a:r>
              <a:rPr lang="ru-RU" b="1" dirty="0">
                <a:effectLst/>
                <a:latin typeface="Times New Roman" panose="02020603050405020304" pitchFamily="18" charset="0"/>
                <a:ea typeface="Times New Roman" panose="02020603050405020304" pitchFamily="18" charset="0"/>
              </a:rPr>
              <a:t>3795,91577 га</a:t>
            </a:r>
            <a:r>
              <a:rPr lang="ru-RU" dirty="0">
                <a:effectLst/>
                <a:latin typeface="Times New Roman" panose="02020603050405020304" pitchFamily="18" charset="0"/>
                <a:ea typeface="Times New Roman" panose="02020603050405020304" pitchFamily="18" charset="0"/>
              </a:rPr>
              <a:t>.</a:t>
            </a:r>
          </a:p>
          <a:p>
            <a:pPr indent="449580" algn="just">
              <a:lnSpc>
                <a:spcPct val="150000"/>
              </a:lnSpc>
            </a:pPr>
            <a:r>
              <a:rPr lang="ru-RU" b="1" dirty="0">
                <a:effectLst/>
                <a:latin typeface="Times New Roman" panose="02020603050405020304" pitchFamily="18" charset="0"/>
                <a:ea typeface="Times New Roman" panose="02020603050405020304" pitchFamily="18" charset="0"/>
              </a:rPr>
              <a:t>Установлено нарушений</a:t>
            </a:r>
            <a:r>
              <a:rPr lang="ru-RU" dirty="0">
                <a:effectLst/>
                <a:latin typeface="Times New Roman" panose="02020603050405020304" pitchFamily="18" charset="0"/>
                <a:ea typeface="Times New Roman" panose="02020603050405020304" pitchFamily="18" charset="0"/>
              </a:rPr>
              <a:t> </a:t>
            </a:r>
            <a:r>
              <a:rPr lang="ru-RU" b="1" dirty="0">
                <a:effectLst/>
                <a:latin typeface="Times New Roman" panose="02020603050405020304" pitchFamily="18" charset="0"/>
                <a:ea typeface="Times New Roman" panose="02020603050405020304" pitchFamily="18" charset="0"/>
              </a:rPr>
              <a:t>обязательных требований на 71 земельном участке (площадь 3528,02617). </a:t>
            </a:r>
            <a:r>
              <a:rPr lang="ru-RU" dirty="0">
                <a:latin typeface="Times New Roman" panose="02020603050405020304" pitchFamily="18" charset="0"/>
                <a:ea typeface="Times New Roman" panose="02020603050405020304" pitchFamily="18" charset="0"/>
              </a:rPr>
              <a:t>(ст. 12, ст. 13, ст. 42 ЗК, ст. 8 ФЗ-101).</a:t>
            </a:r>
          </a:p>
          <a:p>
            <a:pPr indent="449580" algn="just">
              <a:lnSpc>
                <a:spcPct val="150000"/>
              </a:lnSpc>
            </a:pPr>
            <a:r>
              <a:rPr lang="ru-RU" dirty="0">
                <a:effectLst/>
                <a:latin typeface="Times New Roman" panose="02020603050405020304" pitchFamily="18" charset="0"/>
                <a:ea typeface="Times New Roman" panose="02020603050405020304" pitchFamily="18" charset="0"/>
              </a:rPr>
              <a:t>Правообладателям земельных участков направлены предостережения о недопустимости нарушения обязательных требований.</a:t>
            </a:r>
          </a:p>
          <a:p>
            <a:pPr indent="449580" algn="just">
              <a:lnSpc>
                <a:spcPct val="150000"/>
              </a:lnSpc>
            </a:pP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9189502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одзаголовок 2">
            <a:extLst>
              <a:ext uri="{FF2B5EF4-FFF2-40B4-BE49-F238E27FC236}">
                <a16:creationId xmlns:a16="http://schemas.microsoft.com/office/drawing/2014/main" id="{805A5412-4CA5-C197-5F4E-0C44E2955393}"/>
              </a:ext>
            </a:extLst>
          </p:cNvPr>
          <p:cNvSpPr txBox="1">
            <a:spLocks/>
          </p:cNvSpPr>
          <p:nvPr/>
        </p:nvSpPr>
        <p:spPr>
          <a:xfrm>
            <a:off x="1358537" y="385355"/>
            <a:ext cx="8693092" cy="646611"/>
          </a:xfrm>
          <a:prstGeom prst="rect">
            <a:avLst/>
          </a:prstGeom>
        </p:spPr>
        <p:txBody>
          <a:bodyPr>
            <a:normAutofit fontScale="92500" lnSpcReduction="20000"/>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lgn="ctr">
              <a:buNone/>
            </a:pPr>
            <a:r>
              <a:rPr lang="ru-RU" sz="4500" dirty="0">
                <a:latin typeface="Times New Roman" panose="02020603050405020304" pitchFamily="18" charset="0"/>
                <a:cs typeface="Times New Roman" panose="02020603050405020304" pitchFamily="18" charset="0"/>
              </a:rPr>
              <a:t>Фотоотчет </a:t>
            </a:r>
          </a:p>
          <a:p>
            <a:endParaRPr lang="ru-RU" dirty="0"/>
          </a:p>
        </p:txBody>
      </p:sp>
      <p:pic>
        <p:nvPicPr>
          <p:cNvPr id="4" name="Рисунок 3">
            <a:extLst>
              <a:ext uri="{FF2B5EF4-FFF2-40B4-BE49-F238E27FC236}">
                <a16:creationId xmlns:a16="http://schemas.microsoft.com/office/drawing/2014/main" id="{A9777768-DB17-121E-F19C-82CC75D5E39F}"/>
              </a:ext>
            </a:extLst>
          </p:cNvPr>
          <p:cNvPicPr>
            <a:picLocks noChangeAspect="1"/>
          </p:cNvPicPr>
          <p:nvPr/>
        </p:nvPicPr>
        <p:blipFill>
          <a:blip r:embed="rId2"/>
          <a:stretch>
            <a:fillRect/>
          </a:stretch>
        </p:blipFill>
        <p:spPr>
          <a:xfrm>
            <a:off x="377589" y="1074567"/>
            <a:ext cx="4781266" cy="2228191"/>
          </a:xfrm>
          <a:prstGeom prst="rect">
            <a:avLst/>
          </a:prstGeom>
        </p:spPr>
      </p:pic>
      <p:sp>
        <p:nvSpPr>
          <p:cNvPr id="5" name="Подзаголовок 2">
            <a:extLst>
              <a:ext uri="{FF2B5EF4-FFF2-40B4-BE49-F238E27FC236}">
                <a16:creationId xmlns:a16="http://schemas.microsoft.com/office/drawing/2014/main" id="{9E15CD19-11AF-B234-4F43-C838FA703267}"/>
              </a:ext>
            </a:extLst>
          </p:cNvPr>
          <p:cNvSpPr txBox="1">
            <a:spLocks/>
          </p:cNvSpPr>
          <p:nvPr/>
        </p:nvSpPr>
        <p:spPr>
          <a:xfrm>
            <a:off x="5602028" y="1031966"/>
            <a:ext cx="5231435" cy="1383204"/>
          </a:xfrm>
          <a:prstGeom prst="rect">
            <a:avLst/>
          </a:prstGeom>
        </p:spPr>
        <p:txBody>
          <a:bodyPr>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lgn="just">
              <a:buNone/>
            </a:pP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	Нецелевое использование земельного участка.</a:t>
            </a:r>
            <a:endParaRPr lang="ru-RU" sz="1800" dirty="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p:txBody>
      </p:sp>
      <p:pic>
        <p:nvPicPr>
          <p:cNvPr id="7" name="Рисунок 6">
            <a:extLst>
              <a:ext uri="{FF2B5EF4-FFF2-40B4-BE49-F238E27FC236}">
                <a16:creationId xmlns:a16="http://schemas.microsoft.com/office/drawing/2014/main" id="{D869FE3B-9087-E2D5-D1C7-517C4F7FF738}"/>
              </a:ext>
            </a:extLst>
          </p:cNvPr>
          <p:cNvPicPr>
            <a:picLocks noChangeAspect="1"/>
          </p:cNvPicPr>
          <p:nvPr/>
        </p:nvPicPr>
        <p:blipFill>
          <a:blip r:embed="rId3"/>
          <a:stretch>
            <a:fillRect/>
          </a:stretch>
        </p:blipFill>
        <p:spPr>
          <a:xfrm>
            <a:off x="370594" y="3429000"/>
            <a:ext cx="4788262" cy="2685197"/>
          </a:xfrm>
          <a:prstGeom prst="rect">
            <a:avLst/>
          </a:prstGeom>
        </p:spPr>
      </p:pic>
      <p:sp>
        <p:nvSpPr>
          <p:cNvPr id="8" name="Подзаголовок 2">
            <a:extLst>
              <a:ext uri="{FF2B5EF4-FFF2-40B4-BE49-F238E27FC236}">
                <a16:creationId xmlns:a16="http://schemas.microsoft.com/office/drawing/2014/main" id="{B2D72975-B870-4BC7-6D93-3197B171ED47}"/>
              </a:ext>
            </a:extLst>
          </p:cNvPr>
          <p:cNvSpPr txBox="1">
            <a:spLocks/>
          </p:cNvSpPr>
          <p:nvPr/>
        </p:nvSpPr>
        <p:spPr>
          <a:xfrm>
            <a:off x="5822667" y="3429000"/>
            <a:ext cx="5231435" cy="1504243"/>
          </a:xfrm>
          <a:prstGeom prst="rect">
            <a:avLst/>
          </a:prstGeom>
        </p:spPr>
        <p:txBody>
          <a:bodyPr>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lgn="just">
              <a:buNone/>
            </a:pP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	Нецелевое использование земельного участка.</a:t>
            </a:r>
            <a:endParaRPr lang="ru-RU" sz="1800" dirty="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433455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1374273C-1E5A-414A-86E4-0699475E5AEE}"/>
              </a:ext>
            </a:extLst>
          </p:cNvPr>
          <p:cNvPicPr>
            <a:picLocks noChangeAspect="1"/>
          </p:cNvPicPr>
          <p:nvPr/>
        </p:nvPicPr>
        <p:blipFill>
          <a:blip r:embed="rId2"/>
          <a:stretch>
            <a:fillRect/>
          </a:stretch>
        </p:blipFill>
        <p:spPr>
          <a:xfrm>
            <a:off x="363941" y="504968"/>
            <a:ext cx="4863152" cy="2924032"/>
          </a:xfrm>
          <a:prstGeom prst="rect">
            <a:avLst/>
          </a:prstGeom>
        </p:spPr>
      </p:pic>
      <p:sp>
        <p:nvSpPr>
          <p:cNvPr id="5" name="TextBox 4">
            <a:extLst>
              <a:ext uri="{FF2B5EF4-FFF2-40B4-BE49-F238E27FC236}">
                <a16:creationId xmlns:a16="http://schemas.microsoft.com/office/drawing/2014/main" id="{F3E947A6-0ACD-16E0-59B2-61297675F092}"/>
              </a:ext>
            </a:extLst>
          </p:cNvPr>
          <p:cNvSpPr txBox="1"/>
          <p:nvPr/>
        </p:nvSpPr>
        <p:spPr>
          <a:xfrm>
            <a:off x="5540991" y="504968"/>
            <a:ext cx="4967785" cy="646331"/>
          </a:xfrm>
          <a:prstGeom prst="rect">
            <a:avLst/>
          </a:prstGeom>
          <a:noFill/>
        </p:spPr>
        <p:txBody>
          <a:bodyPr wrap="square">
            <a:spAutoFit/>
          </a:bodyPr>
          <a:lstStyle/>
          <a:p>
            <a:pPr marL="0" indent="0" algn="just">
              <a:buNone/>
            </a:pPr>
            <a:r>
              <a:rPr lang="ru-RU" dirty="0">
                <a:effectLst/>
                <a:latin typeface="Times New Roman" panose="02020603050405020304" pitchFamily="18" charset="0"/>
                <a:ea typeface="Times New Roman" panose="02020603050405020304" pitchFamily="18" charset="0"/>
              </a:rPr>
              <a:t>	Н</a:t>
            </a:r>
            <a:r>
              <a:rPr lang="ru-RU" sz="1800" dirty="0">
                <a:effectLst/>
                <a:latin typeface="Times New Roman" panose="02020603050405020304" pitchFamily="18" charset="0"/>
                <a:ea typeface="Times New Roman" panose="02020603050405020304" pitchFamily="18" charset="0"/>
              </a:rPr>
              <a:t>ецелевое использование земельного участка.</a:t>
            </a:r>
            <a:endParaRPr lang="ru-RU" sz="1800" dirty="0"/>
          </a:p>
        </p:txBody>
      </p:sp>
      <p:pic>
        <p:nvPicPr>
          <p:cNvPr id="8" name="Рисунок 7">
            <a:extLst>
              <a:ext uri="{FF2B5EF4-FFF2-40B4-BE49-F238E27FC236}">
                <a16:creationId xmlns:a16="http://schemas.microsoft.com/office/drawing/2014/main" id="{81956516-8DE2-426D-4991-2F9E86EF7CCA}"/>
              </a:ext>
            </a:extLst>
          </p:cNvPr>
          <p:cNvPicPr>
            <a:picLocks noChangeAspect="1"/>
          </p:cNvPicPr>
          <p:nvPr/>
        </p:nvPicPr>
        <p:blipFill>
          <a:blip r:embed="rId3"/>
          <a:stretch>
            <a:fillRect/>
          </a:stretch>
        </p:blipFill>
        <p:spPr>
          <a:xfrm>
            <a:off x="363940" y="3739486"/>
            <a:ext cx="4985981" cy="2613546"/>
          </a:xfrm>
          <a:prstGeom prst="rect">
            <a:avLst/>
          </a:prstGeom>
        </p:spPr>
      </p:pic>
      <p:sp>
        <p:nvSpPr>
          <p:cNvPr id="9" name="TextBox 8">
            <a:extLst>
              <a:ext uri="{FF2B5EF4-FFF2-40B4-BE49-F238E27FC236}">
                <a16:creationId xmlns:a16="http://schemas.microsoft.com/office/drawing/2014/main" id="{F6FDF4D1-2493-4149-C711-DFE17EBD4614}"/>
              </a:ext>
            </a:extLst>
          </p:cNvPr>
          <p:cNvSpPr txBox="1"/>
          <p:nvPr/>
        </p:nvSpPr>
        <p:spPr>
          <a:xfrm>
            <a:off x="5816221" y="3739486"/>
            <a:ext cx="4967785" cy="646331"/>
          </a:xfrm>
          <a:prstGeom prst="rect">
            <a:avLst/>
          </a:prstGeom>
          <a:noFill/>
        </p:spPr>
        <p:txBody>
          <a:bodyPr wrap="square">
            <a:spAutoFit/>
          </a:bodyPr>
          <a:lstStyle/>
          <a:p>
            <a:pPr marL="0" indent="0" algn="just">
              <a:buNone/>
            </a:pP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cs typeface="Times New Roman" panose="02020603050405020304" pitchFamily="18" charset="0"/>
              </a:rPr>
              <a:t>Н</a:t>
            </a: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ецелевое использование земельного участка.</a:t>
            </a:r>
            <a:endParaRPr lang="ru-R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601804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C9F9018-FA04-080B-C627-343ABC5BB3E8}"/>
              </a:ext>
            </a:extLst>
          </p:cNvPr>
          <p:cNvSpPr txBox="1"/>
          <p:nvPr/>
        </p:nvSpPr>
        <p:spPr>
          <a:xfrm>
            <a:off x="937405" y="966188"/>
            <a:ext cx="9448541" cy="3539430"/>
          </a:xfrm>
          <a:prstGeom prst="rect">
            <a:avLst/>
          </a:prstGeom>
          <a:noFill/>
        </p:spPr>
        <p:txBody>
          <a:bodyPr wrap="square">
            <a:spAutoFit/>
          </a:bodyPr>
          <a:lstStyle/>
          <a:p>
            <a:pPr algn="just"/>
            <a:r>
              <a:rPr lang="ru-RU" sz="2800" dirty="0">
                <a:latin typeface="Times New Roman" panose="02020603050405020304" pitchFamily="18" charset="0"/>
                <a:ea typeface="Calibri" panose="020F0502020204030204" pitchFamily="34" charset="0"/>
                <a:cs typeface="Times New Roman" panose="02020603050405020304" pitchFamily="18" charset="0"/>
              </a:rPr>
              <a:t>	В 2023 г. по муниципальному земельному контролю проведено контрольных мероприятий 132, из них:</a:t>
            </a:r>
          </a:p>
          <a:p>
            <a:pPr algn="just"/>
            <a:endParaRPr lang="ru-RU" sz="2800" dirty="0">
              <a:latin typeface="Times New Roman" panose="02020603050405020304" pitchFamily="18" charset="0"/>
              <a:ea typeface="Calibri" panose="020F0502020204030204" pitchFamily="34" charset="0"/>
              <a:cs typeface="Times New Roman" panose="02020603050405020304" pitchFamily="18" charset="0"/>
            </a:endParaRPr>
          </a:p>
          <a:p>
            <a:pPr algn="just"/>
            <a:r>
              <a:rPr lang="ru-RU" sz="2800" dirty="0">
                <a:effectLst/>
                <a:latin typeface="Times New Roman" panose="02020603050405020304" pitchFamily="18" charset="0"/>
                <a:ea typeface="Calibri" panose="020F0502020204030204" pitchFamily="34" charset="0"/>
                <a:cs typeface="Times New Roman" panose="02020603050405020304" pitchFamily="18" charset="0"/>
              </a:rPr>
              <a:t>- Выездное обследований – 45;</a:t>
            </a:r>
          </a:p>
          <a:p>
            <a:pPr algn="just"/>
            <a:r>
              <a:rPr lang="ru-RU" sz="2800" dirty="0">
                <a:latin typeface="Times New Roman" panose="02020603050405020304" pitchFamily="18" charset="0"/>
                <a:ea typeface="Calibri" panose="020F0502020204030204" pitchFamily="34" charset="0"/>
                <a:cs typeface="Times New Roman" panose="02020603050405020304" pitchFamily="18" charset="0"/>
              </a:rPr>
              <a:t>- Наблюдение за соблюдением обязательных требований – 87;</a:t>
            </a:r>
          </a:p>
          <a:p>
            <a:pPr algn="just"/>
            <a:r>
              <a:rPr lang="ru-RU" sz="2800" dirty="0">
                <a:latin typeface="Times New Roman" panose="02020603050405020304" pitchFamily="18" charset="0"/>
                <a:ea typeface="Calibri" panose="020F0502020204030204" pitchFamily="34" charset="0"/>
                <a:cs typeface="Times New Roman" panose="02020603050405020304" pitchFamily="18" charset="0"/>
              </a:rPr>
              <a:t>	По результатам обследования нарушителям </a:t>
            </a:r>
            <a:r>
              <a:rPr lang="ru-RU" sz="2800" dirty="0">
                <a:effectLst/>
                <a:latin typeface="Times New Roman" panose="02020603050405020304" pitchFamily="18" charset="0"/>
                <a:ea typeface="Calibri" panose="020F0502020204030204" pitchFamily="34" charset="0"/>
                <a:cs typeface="Times New Roman" panose="02020603050405020304" pitchFamily="18" charset="0"/>
              </a:rPr>
              <a:t>объявлено предостережений – 134.</a:t>
            </a:r>
          </a:p>
        </p:txBody>
      </p:sp>
    </p:spTree>
    <p:extLst>
      <p:ext uri="{BB962C8B-B14F-4D97-AF65-F5344CB8AC3E}">
        <p14:creationId xmlns:p14="http://schemas.microsoft.com/office/powerpoint/2010/main" val="41099632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9F30769-7CA3-42BE-0B5C-A4D8B3C73601}"/>
              </a:ext>
            </a:extLst>
          </p:cNvPr>
          <p:cNvSpPr>
            <a:spLocks noGrp="1"/>
          </p:cNvSpPr>
          <p:nvPr>
            <p:ph type="title"/>
          </p:nvPr>
        </p:nvSpPr>
        <p:spPr/>
        <p:txBody>
          <a:bodyPr/>
          <a:lstStyle/>
          <a:p>
            <a:pPr algn="ctr"/>
            <a:r>
              <a:rPr lang="ru-RU" dirty="0">
                <a:solidFill>
                  <a:schemeClr val="tx1"/>
                </a:solidFill>
                <a:latin typeface="Yu Gothic UI Semibold" panose="020B0700000000000000" pitchFamily="34" charset="-128"/>
                <a:ea typeface="Yu Gothic UI Semibold" panose="020B0700000000000000" pitchFamily="34" charset="-128"/>
              </a:rPr>
              <a:t>МУНИЦИПАЛЬНЫЙ КОНТРОЛЬ В СФЕРЕ БЛАГОУСТРОЙСТВА</a:t>
            </a:r>
            <a:endParaRPr lang="ru-RU" dirty="0"/>
          </a:p>
        </p:txBody>
      </p:sp>
      <p:sp>
        <p:nvSpPr>
          <p:cNvPr id="4" name="TextBox 3">
            <a:extLst>
              <a:ext uri="{FF2B5EF4-FFF2-40B4-BE49-F238E27FC236}">
                <a16:creationId xmlns:a16="http://schemas.microsoft.com/office/drawing/2014/main" id="{09C29896-5607-425F-17EB-1CCC04E44039}"/>
              </a:ext>
            </a:extLst>
          </p:cNvPr>
          <p:cNvSpPr txBox="1"/>
          <p:nvPr/>
        </p:nvSpPr>
        <p:spPr>
          <a:xfrm>
            <a:off x="941696" y="2271426"/>
            <a:ext cx="8730810" cy="1754326"/>
          </a:xfrm>
          <a:prstGeom prst="rect">
            <a:avLst/>
          </a:prstGeom>
          <a:noFill/>
        </p:spPr>
        <p:txBody>
          <a:bodyPr wrap="square">
            <a:spAutoFit/>
          </a:bodyPr>
          <a:lstStyle/>
          <a:p>
            <a:pPr algn="just"/>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Инспекторами отдела муниципального контроля</a:t>
            </a:r>
            <a:r>
              <a:rPr lang="ru-RU" dirty="0">
                <a:latin typeface="Times New Roman" panose="02020603050405020304" pitchFamily="18" charset="0"/>
                <a:ea typeface="Calibri" panose="020F0502020204030204" pitchFamily="34" charset="0"/>
                <a:cs typeface="Times New Roman" panose="02020603050405020304" pitchFamily="18" charset="0"/>
              </a:rPr>
              <a:t> управления делами администрации Дивеевского муниципального округа Нижегородской области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при наличии сведений о готовящихся нарушениях обязательных требований </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на постоянной основе осуществлялись контрольные мероприятия самостоятельно, а также с привлечением специалистов других структурных подразделений администрации. </a:t>
            </a:r>
            <a:r>
              <a:rPr lang="ru-RU" dirty="0">
                <a:latin typeface="Times New Roman" panose="02020603050405020304" pitchFamily="18"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37689583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одзаголовок 2">
            <a:extLst>
              <a:ext uri="{FF2B5EF4-FFF2-40B4-BE49-F238E27FC236}">
                <a16:creationId xmlns:a16="http://schemas.microsoft.com/office/drawing/2014/main" id="{050CCF6A-1577-8C54-1EA3-8F4363181F65}"/>
              </a:ext>
            </a:extLst>
          </p:cNvPr>
          <p:cNvSpPr txBox="1">
            <a:spLocks/>
          </p:cNvSpPr>
          <p:nvPr/>
        </p:nvSpPr>
        <p:spPr>
          <a:xfrm>
            <a:off x="1358537" y="385355"/>
            <a:ext cx="8693092" cy="646611"/>
          </a:xfrm>
          <a:prstGeom prst="rect">
            <a:avLst/>
          </a:prstGeom>
        </p:spPr>
        <p:txBody>
          <a:bodyPr>
            <a:normAutofit fontScale="92500" lnSpcReduction="20000"/>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lgn="ctr">
              <a:buNone/>
            </a:pPr>
            <a:r>
              <a:rPr lang="ru-RU" sz="4500" dirty="0">
                <a:latin typeface="Times New Roman" panose="02020603050405020304" pitchFamily="18" charset="0"/>
                <a:cs typeface="Times New Roman" panose="02020603050405020304" pitchFamily="18" charset="0"/>
              </a:rPr>
              <a:t>Фотоотчет </a:t>
            </a:r>
          </a:p>
          <a:p>
            <a:endParaRPr lang="ru-RU" dirty="0"/>
          </a:p>
        </p:txBody>
      </p:sp>
      <p:pic>
        <p:nvPicPr>
          <p:cNvPr id="4" name="Рисунок 3">
            <a:extLst>
              <a:ext uri="{FF2B5EF4-FFF2-40B4-BE49-F238E27FC236}">
                <a16:creationId xmlns:a16="http://schemas.microsoft.com/office/drawing/2014/main" id="{D178A6DB-084F-4385-A6C5-87C176E87532}"/>
              </a:ext>
            </a:extLst>
          </p:cNvPr>
          <p:cNvPicPr>
            <a:picLocks noChangeAspect="1"/>
          </p:cNvPicPr>
          <p:nvPr/>
        </p:nvPicPr>
        <p:blipFill>
          <a:blip r:embed="rId2"/>
          <a:stretch>
            <a:fillRect/>
          </a:stretch>
        </p:blipFill>
        <p:spPr>
          <a:xfrm>
            <a:off x="409433" y="1031967"/>
            <a:ext cx="4148919" cy="2397034"/>
          </a:xfrm>
          <a:prstGeom prst="rect">
            <a:avLst/>
          </a:prstGeom>
        </p:spPr>
      </p:pic>
      <p:sp>
        <p:nvSpPr>
          <p:cNvPr id="6" name="TextBox 5">
            <a:extLst>
              <a:ext uri="{FF2B5EF4-FFF2-40B4-BE49-F238E27FC236}">
                <a16:creationId xmlns:a16="http://schemas.microsoft.com/office/drawing/2014/main" id="{568AD4F4-60EF-FF49-E901-2EE7096AC489}"/>
              </a:ext>
            </a:extLst>
          </p:cNvPr>
          <p:cNvSpPr txBox="1"/>
          <p:nvPr/>
        </p:nvSpPr>
        <p:spPr>
          <a:xfrm>
            <a:off x="4907009" y="1031966"/>
            <a:ext cx="6093724" cy="1202252"/>
          </a:xfrm>
          <a:prstGeom prst="rect">
            <a:avLst/>
          </a:prstGeom>
          <a:noFill/>
        </p:spPr>
        <p:txBody>
          <a:bodyPr wrap="square">
            <a:spAutoFit/>
          </a:bodyPr>
          <a:lstStyle/>
          <a:p>
            <a:pPr indent="449580" algn="just">
              <a:lnSpc>
                <a:spcPct val="115000"/>
              </a:lnSpc>
              <a:spcAft>
                <a:spcPts val="1000"/>
              </a:spcAft>
            </a:pPr>
            <a:r>
              <a:rPr lang="ru-RU" sz="1600" dirty="0">
                <a:latin typeface="Times New Roman" panose="02020603050405020304" pitchFamily="18" charset="0"/>
                <a:ea typeface="Times New Roman" panose="02020603050405020304" pitchFamily="18" charset="0"/>
                <a:cs typeface="Times New Roman" panose="02020603050405020304" pitchFamily="18" charset="0"/>
              </a:rPr>
              <a:t>У</a:t>
            </a: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становлен канализационный колодец, который не откачивается.</a:t>
            </a:r>
            <a:r>
              <a:rPr lang="ru-RU" sz="16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На поверхности земли стекают канализационные стоки,</a:t>
            </a:r>
            <a:r>
              <a:rPr lang="ru-RU" sz="16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присутствует неприятный запах, прилегающая территория захламлена производственными  и строительными отходами.</a:t>
            </a:r>
          </a:p>
        </p:txBody>
      </p:sp>
      <p:pic>
        <p:nvPicPr>
          <p:cNvPr id="8" name="Рисунок 7">
            <a:extLst>
              <a:ext uri="{FF2B5EF4-FFF2-40B4-BE49-F238E27FC236}">
                <a16:creationId xmlns:a16="http://schemas.microsoft.com/office/drawing/2014/main" id="{2C4717B5-3BFF-31BF-93CE-440DBE28C832}"/>
              </a:ext>
            </a:extLst>
          </p:cNvPr>
          <p:cNvPicPr>
            <a:picLocks noChangeAspect="1"/>
          </p:cNvPicPr>
          <p:nvPr/>
        </p:nvPicPr>
        <p:blipFill>
          <a:blip r:embed="rId3"/>
          <a:stretch>
            <a:fillRect/>
          </a:stretch>
        </p:blipFill>
        <p:spPr>
          <a:xfrm>
            <a:off x="409433" y="3630304"/>
            <a:ext cx="4148919" cy="3111690"/>
          </a:xfrm>
          <a:prstGeom prst="rect">
            <a:avLst/>
          </a:prstGeom>
        </p:spPr>
      </p:pic>
      <p:sp>
        <p:nvSpPr>
          <p:cNvPr id="10" name="TextBox 9">
            <a:extLst>
              <a:ext uri="{FF2B5EF4-FFF2-40B4-BE49-F238E27FC236}">
                <a16:creationId xmlns:a16="http://schemas.microsoft.com/office/drawing/2014/main" id="{C16F2905-E41F-4889-133B-41D75B87E73F}"/>
              </a:ext>
            </a:extLst>
          </p:cNvPr>
          <p:cNvSpPr txBox="1"/>
          <p:nvPr/>
        </p:nvSpPr>
        <p:spPr>
          <a:xfrm>
            <a:off x="4879713" y="4209913"/>
            <a:ext cx="6093724" cy="830997"/>
          </a:xfrm>
          <a:prstGeom prst="rect">
            <a:avLst/>
          </a:prstGeom>
          <a:noFill/>
        </p:spPr>
        <p:txBody>
          <a:bodyPr wrap="square">
            <a:spAutoFit/>
          </a:bodyPr>
          <a:lstStyle/>
          <a:p>
            <a:r>
              <a:rPr lang="ru-RU" sz="1600" dirty="0">
                <a:latin typeface="Times New Roman" panose="02020603050405020304" pitchFamily="18" charset="0"/>
                <a:ea typeface="Times New Roman" panose="02020603050405020304" pitchFamily="18" charset="0"/>
              </a:rPr>
              <a:t>	У</a:t>
            </a:r>
            <a:r>
              <a:rPr lang="ru-RU" sz="1600" dirty="0">
                <a:effectLst/>
                <a:latin typeface="Times New Roman" panose="02020603050405020304" pitchFamily="18" charset="0"/>
                <a:ea typeface="Times New Roman" panose="02020603050405020304" pitchFamily="18" charset="0"/>
              </a:rPr>
              <a:t>становлено незаконное проведение канализационной трубы на муниципальном земельном участке, а также слив жидких отходов на территорию общего пользования.</a:t>
            </a:r>
            <a:endParaRPr lang="ru-RU" sz="1600" u="sng"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618732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B9DD2097-F6D6-F4B9-CDBD-2982BA3F609D}"/>
              </a:ext>
            </a:extLst>
          </p:cNvPr>
          <p:cNvPicPr>
            <a:picLocks noChangeAspect="1"/>
          </p:cNvPicPr>
          <p:nvPr/>
        </p:nvPicPr>
        <p:blipFill>
          <a:blip r:embed="rId2"/>
          <a:stretch>
            <a:fillRect/>
          </a:stretch>
        </p:blipFill>
        <p:spPr>
          <a:xfrm>
            <a:off x="582306" y="567141"/>
            <a:ext cx="4317240" cy="2717272"/>
          </a:xfrm>
          <a:prstGeom prst="rect">
            <a:avLst/>
          </a:prstGeom>
        </p:spPr>
      </p:pic>
      <p:sp>
        <p:nvSpPr>
          <p:cNvPr id="4" name="TextBox 3">
            <a:extLst>
              <a:ext uri="{FF2B5EF4-FFF2-40B4-BE49-F238E27FC236}">
                <a16:creationId xmlns:a16="http://schemas.microsoft.com/office/drawing/2014/main" id="{6CC79504-81E5-1AFE-8064-281C265B29BD}"/>
              </a:ext>
            </a:extLst>
          </p:cNvPr>
          <p:cNvSpPr txBox="1"/>
          <p:nvPr/>
        </p:nvSpPr>
        <p:spPr>
          <a:xfrm>
            <a:off x="5281683" y="1023582"/>
            <a:ext cx="5719049" cy="919098"/>
          </a:xfrm>
          <a:prstGeom prst="rect">
            <a:avLst/>
          </a:prstGeom>
          <a:noFill/>
        </p:spPr>
        <p:txBody>
          <a:bodyPr wrap="square">
            <a:spAutoFit/>
          </a:bodyPr>
          <a:lstStyle/>
          <a:p>
            <a:pPr indent="449580" algn="just">
              <a:lnSpc>
                <a:spcPct val="115000"/>
              </a:lnSpc>
              <a:spcAft>
                <a:spcPts val="1000"/>
              </a:spcAft>
            </a:pPr>
            <a:r>
              <a:rPr lang="ru-RU" sz="1600" dirty="0">
                <a:latin typeface="Times New Roman" panose="02020603050405020304" pitchFamily="18" charset="0"/>
                <a:ea typeface="Times New Roman" panose="02020603050405020304" pitchFamily="18" charset="0"/>
                <a:cs typeface="Times New Roman" panose="02020603050405020304" pitchFamily="18" charset="0"/>
              </a:rPr>
              <a:t>Земельный участок покрыт сорной растительностью, высотой более 50 см. На прилегающей территории расположен строительный мусор.</a:t>
            </a:r>
          </a:p>
        </p:txBody>
      </p:sp>
      <p:pic>
        <p:nvPicPr>
          <p:cNvPr id="7" name="Рисунок 6">
            <a:extLst>
              <a:ext uri="{FF2B5EF4-FFF2-40B4-BE49-F238E27FC236}">
                <a16:creationId xmlns:a16="http://schemas.microsoft.com/office/drawing/2014/main" id="{42076566-EA04-C4D6-0AA0-E54DD88FC731}"/>
              </a:ext>
            </a:extLst>
          </p:cNvPr>
          <p:cNvPicPr>
            <a:picLocks noChangeAspect="1"/>
          </p:cNvPicPr>
          <p:nvPr/>
        </p:nvPicPr>
        <p:blipFill>
          <a:blip r:embed="rId3"/>
          <a:stretch>
            <a:fillRect/>
          </a:stretch>
        </p:blipFill>
        <p:spPr>
          <a:xfrm>
            <a:off x="582306" y="3573588"/>
            <a:ext cx="4317240" cy="2896450"/>
          </a:xfrm>
          <a:prstGeom prst="rect">
            <a:avLst/>
          </a:prstGeom>
        </p:spPr>
      </p:pic>
      <p:sp>
        <p:nvSpPr>
          <p:cNvPr id="9" name="TextBox 8">
            <a:extLst>
              <a:ext uri="{FF2B5EF4-FFF2-40B4-BE49-F238E27FC236}">
                <a16:creationId xmlns:a16="http://schemas.microsoft.com/office/drawing/2014/main" id="{3BE78AA4-A414-F5EC-EB06-05D91469BCB3}"/>
              </a:ext>
            </a:extLst>
          </p:cNvPr>
          <p:cNvSpPr txBox="1"/>
          <p:nvPr/>
        </p:nvSpPr>
        <p:spPr>
          <a:xfrm>
            <a:off x="5281682" y="3567733"/>
            <a:ext cx="5719049" cy="1107996"/>
          </a:xfrm>
          <a:prstGeom prst="rect">
            <a:avLst/>
          </a:prstGeom>
          <a:noFill/>
        </p:spPr>
        <p:txBody>
          <a:bodyPr wrap="square">
            <a:spAutoFit/>
          </a:bodyPr>
          <a:lstStyle/>
          <a:p>
            <a:r>
              <a:rPr lang="ru-RU" sz="1600" kern="0" dirty="0">
                <a:effectLst/>
                <a:latin typeface="Times New Roman" panose="02020603050405020304" pitchFamily="18" charset="0"/>
                <a:ea typeface="Times New Roman" panose="02020603050405020304" pitchFamily="18" charset="0"/>
              </a:rPr>
              <a:t>	На прилегающей территории к краю проезжей части земельного участка </a:t>
            </a:r>
            <a:r>
              <a:rPr lang="ru-RU" sz="1600" dirty="0">
                <a:effectLst/>
                <a:latin typeface="Times New Roman" panose="02020603050405020304" pitchFamily="18" charset="0"/>
                <a:ea typeface="Times New Roman" panose="02020603050405020304" pitchFamily="18" charset="0"/>
              </a:rPr>
              <a:t>образованы снежные завалы.</a:t>
            </a:r>
          </a:p>
          <a:p>
            <a:endParaRPr lang="ru-RU" sz="1600" kern="0" dirty="0">
              <a:effectLst/>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8532156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5C0FC4D2-540C-B125-9CFE-0349E0644E0A}"/>
              </a:ext>
            </a:extLst>
          </p:cNvPr>
          <p:cNvPicPr>
            <a:picLocks noChangeAspect="1"/>
          </p:cNvPicPr>
          <p:nvPr/>
        </p:nvPicPr>
        <p:blipFill>
          <a:blip r:embed="rId2"/>
          <a:stretch>
            <a:fillRect/>
          </a:stretch>
        </p:blipFill>
        <p:spPr>
          <a:xfrm>
            <a:off x="213814" y="204717"/>
            <a:ext cx="4576550" cy="2879678"/>
          </a:xfrm>
          <a:prstGeom prst="rect">
            <a:avLst/>
          </a:prstGeom>
        </p:spPr>
      </p:pic>
      <p:pic>
        <p:nvPicPr>
          <p:cNvPr id="5" name="Рисунок 4">
            <a:extLst>
              <a:ext uri="{FF2B5EF4-FFF2-40B4-BE49-F238E27FC236}">
                <a16:creationId xmlns:a16="http://schemas.microsoft.com/office/drawing/2014/main" id="{2F72A671-4090-2635-92DC-9C348AB810A8}"/>
              </a:ext>
            </a:extLst>
          </p:cNvPr>
          <p:cNvPicPr>
            <a:picLocks noChangeAspect="1"/>
          </p:cNvPicPr>
          <p:nvPr/>
        </p:nvPicPr>
        <p:blipFill>
          <a:blip r:embed="rId3"/>
          <a:stretch>
            <a:fillRect/>
          </a:stretch>
        </p:blipFill>
        <p:spPr>
          <a:xfrm>
            <a:off x="213814" y="3429000"/>
            <a:ext cx="4576550" cy="3080982"/>
          </a:xfrm>
          <a:prstGeom prst="rect">
            <a:avLst/>
          </a:prstGeom>
        </p:spPr>
      </p:pic>
      <p:sp>
        <p:nvSpPr>
          <p:cNvPr id="7" name="TextBox 6">
            <a:extLst>
              <a:ext uri="{FF2B5EF4-FFF2-40B4-BE49-F238E27FC236}">
                <a16:creationId xmlns:a16="http://schemas.microsoft.com/office/drawing/2014/main" id="{B79F59C7-799C-6903-CFA0-9599D0767260}"/>
              </a:ext>
            </a:extLst>
          </p:cNvPr>
          <p:cNvSpPr txBox="1"/>
          <p:nvPr/>
        </p:nvSpPr>
        <p:spPr>
          <a:xfrm>
            <a:off x="5012141" y="204717"/>
            <a:ext cx="5401101" cy="1077218"/>
          </a:xfrm>
          <a:prstGeom prst="rect">
            <a:avLst/>
          </a:prstGeom>
          <a:noFill/>
        </p:spPr>
        <p:txBody>
          <a:bodyPr wrap="square">
            <a:spAutoFit/>
          </a:bodyPr>
          <a:lstStyle/>
          <a:p>
            <a:pPr algn="just"/>
            <a:r>
              <a:rPr lang="ru-RU" sz="1600" dirty="0">
                <a:latin typeface="Times New Roman" panose="02020603050405020304" pitchFamily="18" charset="0"/>
                <a:cs typeface="Times New Roman" panose="02020603050405020304" pitchFamily="18" charset="0"/>
              </a:rPr>
              <a:t>	Установлено на прилегающей территории к земельному участку, расположенному по адресу: с. Дивеево, ул. Заречная, земельный участок 287 расположен мусор (доски, бревна, листы шифера, поддоны).</a:t>
            </a:r>
          </a:p>
        </p:txBody>
      </p:sp>
      <p:sp>
        <p:nvSpPr>
          <p:cNvPr id="8" name="TextBox 7">
            <a:extLst>
              <a:ext uri="{FF2B5EF4-FFF2-40B4-BE49-F238E27FC236}">
                <a16:creationId xmlns:a16="http://schemas.microsoft.com/office/drawing/2014/main" id="{3D2C5CF5-6D31-1F55-1D7D-E5C11D0655CD}"/>
              </a:ext>
            </a:extLst>
          </p:cNvPr>
          <p:cNvSpPr txBox="1"/>
          <p:nvPr/>
        </p:nvSpPr>
        <p:spPr>
          <a:xfrm>
            <a:off x="5012141" y="3429000"/>
            <a:ext cx="5401101" cy="1354217"/>
          </a:xfrm>
          <a:prstGeom prst="rect">
            <a:avLst/>
          </a:prstGeom>
          <a:noFill/>
        </p:spPr>
        <p:txBody>
          <a:bodyPr wrap="square">
            <a:spAutoFit/>
          </a:bodyPr>
          <a:lstStyle/>
          <a:p>
            <a:pPr algn="just"/>
            <a:r>
              <a:rPr lang="ru-RU" sz="1600" dirty="0">
                <a:latin typeface="Times New Roman" panose="02020603050405020304" pitchFamily="18" charset="0"/>
                <a:cs typeface="Times New Roman" panose="02020603050405020304" pitchFamily="18" charset="0"/>
              </a:rPr>
              <a:t>	Установлено на прилегающей территории к земельному участку, расположенному по адресу: с. Дивеево, ул. Заречная, земельный участок 124 расположен мусор (доски, куски металлического профнастила, поддоны, часть разобранного забора).</a:t>
            </a:r>
          </a:p>
        </p:txBody>
      </p:sp>
    </p:spTree>
    <p:extLst>
      <p:ext uri="{BB962C8B-B14F-4D97-AF65-F5344CB8AC3E}">
        <p14:creationId xmlns:p14="http://schemas.microsoft.com/office/powerpoint/2010/main" val="40597548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B38650-6FD2-60FC-FA08-08DB10DE59C9}"/>
              </a:ext>
            </a:extLst>
          </p:cNvPr>
          <p:cNvSpPr txBox="1"/>
          <p:nvPr/>
        </p:nvSpPr>
        <p:spPr>
          <a:xfrm>
            <a:off x="1551842" y="753768"/>
            <a:ext cx="8453803" cy="1754326"/>
          </a:xfrm>
          <a:prstGeom prst="rect">
            <a:avLst/>
          </a:prstGeom>
          <a:noFill/>
        </p:spPr>
        <p:txBody>
          <a:bodyPr wrap="square">
            <a:spAutoFit/>
          </a:bodyPr>
          <a:lstStyle/>
          <a:p>
            <a:pPr algn="just"/>
            <a:r>
              <a:rPr lang="ru-RU" sz="1800" dirty="0">
                <a:latin typeface="Times New Roman" panose="02020603050405020304" pitchFamily="18" charset="0"/>
                <a:ea typeface="Calibri" panose="020F0502020204030204" pitchFamily="34" charset="0"/>
                <a:cs typeface="Times New Roman" panose="02020603050405020304" pitchFamily="18" charset="0"/>
              </a:rPr>
              <a:t>	В 2023 г. по муниципальному контролю в сфере благоустройства проведено контрольных мероприятий 55, из них:</a:t>
            </a:r>
          </a:p>
          <a:p>
            <a:pPr algn="just"/>
            <a:endParaRPr lang="ru-RU" sz="1800" dirty="0">
              <a:latin typeface="Times New Roman" panose="02020603050405020304" pitchFamily="18" charset="0"/>
              <a:ea typeface="Calibri" panose="020F0502020204030204" pitchFamily="34" charset="0"/>
              <a:cs typeface="Times New Roman" panose="02020603050405020304" pitchFamily="18" charset="0"/>
            </a:endParaRPr>
          </a:p>
          <a:p>
            <a:pPr algn="just"/>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 Выездное обследование – 55;</a:t>
            </a:r>
          </a:p>
          <a:p>
            <a:pPr algn="just"/>
            <a:r>
              <a:rPr lang="ru-RU" sz="1800" dirty="0">
                <a:latin typeface="Times New Roman" panose="02020603050405020304" pitchFamily="18" charset="0"/>
                <a:ea typeface="Calibri" panose="020F0502020204030204" pitchFamily="34" charset="0"/>
                <a:cs typeface="Times New Roman" panose="02020603050405020304" pitchFamily="18" charset="0"/>
              </a:rPr>
              <a:t>	- Наблюдение за соблюдением обязательных требований – </a:t>
            </a:r>
            <a:r>
              <a:rPr lang="ru-RU" dirty="0">
                <a:latin typeface="Times New Roman" panose="02020603050405020304" pitchFamily="18" charset="0"/>
                <a:ea typeface="Calibri" panose="020F0502020204030204" pitchFamily="34" charset="0"/>
                <a:cs typeface="Times New Roman" panose="02020603050405020304" pitchFamily="18" charset="0"/>
              </a:rPr>
              <a:t>0;</a:t>
            </a:r>
            <a:endParaRPr lang="ru-RU" sz="1800" dirty="0">
              <a:latin typeface="Times New Roman" panose="02020603050405020304" pitchFamily="18" charset="0"/>
              <a:ea typeface="Calibri" panose="020F0502020204030204" pitchFamily="34" charset="0"/>
              <a:cs typeface="Times New Roman" panose="02020603050405020304" pitchFamily="18" charset="0"/>
            </a:endParaRPr>
          </a:p>
          <a:p>
            <a:pPr algn="just"/>
            <a:r>
              <a:rPr lang="ru-RU" sz="1800" dirty="0">
                <a:latin typeface="Times New Roman" panose="02020603050405020304" pitchFamily="18" charset="0"/>
                <a:ea typeface="Calibri" panose="020F0502020204030204" pitchFamily="34" charset="0"/>
                <a:cs typeface="Times New Roman" panose="02020603050405020304" pitchFamily="18" charset="0"/>
              </a:rPr>
              <a:t>	По результатам обследования нарушителям </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объявлено предостережений – </a:t>
            </a:r>
            <a:r>
              <a:rPr lang="ru-RU" dirty="0">
                <a:latin typeface="Times New Roman" panose="02020603050405020304" pitchFamily="18" charset="0"/>
                <a:ea typeface="Calibri" panose="020F0502020204030204" pitchFamily="34" charset="0"/>
                <a:cs typeface="Times New Roman" panose="02020603050405020304" pitchFamily="18" charset="0"/>
              </a:rPr>
              <a:t>60.</a:t>
            </a:r>
            <a:endParaRPr lang="ru-RU"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264649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3F5F5F8-9322-CCCA-E055-6CE0723A1635}"/>
              </a:ext>
            </a:extLst>
          </p:cNvPr>
          <p:cNvSpPr>
            <a:spLocks noGrp="1"/>
          </p:cNvSpPr>
          <p:nvPr>
            <p:ph type="title"/>
          </p:nvPr>
        </p:nvSpPr>
        <p:spPr/>
        <p:txBody>
          <a:bodyPr/>
          <a:lstStyle/>
          <a:p>
            <a:pPr algn="ctr"/>
            <a:r>
              <a:rPr lang="ru-RU" dirty="0">
                <a:solidFill>
                  <a:schemeClr val="tx1"/>
                </a:solidFill>
                <a:latin typeface="Yu Gothic UI Semibold" panose="020B0700000000000000" pitchFamily="34" charset="-128"/>
                <a:ea typeface="Yu Gothic UI Semibold" panose="020B0700000000000000" pitchFamily="34" charset="-128"/>
              </a:rPr>
              <a:t>МУНИЦИПАЛЬНЫЙ ЖИЛИЩНЫЙ КОНТРОЛЬ</a:t>
            </a:r>
            <a:endParaRPr lang="ru-RU" dirty="0"/>
          </a:p>
        </p:txBody>
      </p:sp>
      <p:sp>
        <p:nvSpPr>
          <p:cNvPr id="4" name="TextBox 3">
            <a:extLst>
              <a:ext uri="{FF2B5EF4-FFF2-40B4-BE49-F238E27FC236}">
                <a16:creationId xmlns:a16="http://schemas.microsoft.com/office/drawing/2014/main" id="{A1842182-2356-1AF5-804F-2540B76A7422}"/>
              </a:ext>
            </a:extLst>
          </p:cNvPr>
          <p:cNvSpPr txBox="1"/>
          <p:nvPr/>
        </p:nvSpPr>
        <p:spPr>
          <a:xfrm>
            <a:off x="906817" y="1991004"/>
            <a:ext cx="9404722" cy="1015663"/>
          </a:xfrm>
          <a:prstGeom prst="rect">
            <a:avLst/>
          </a:prstGeom>
          <a:noFill/>
        </p:spPr>
        <p:txBody>
          <a:bodyPr wrap="square">
            <a:spAutoFit/>
          </a:bodyPr>
          <a:lstStyle/>
          <a:p>
            <a:r>
              <a:rPr lang="ru-RU" sz="2000" dirty="0">
                <a:latin typeface="Times New Roman" panose="02020603050405020304" pitchFamily="18" charset="0"/>
                <a:ea typeface="Calibri" panose="020F0502020204030204" pitchFamily="34" charset="0"/>
                <a:cs typeface="Times New Roman" panose="02020603050405020304" pitchFamily="18" charset="0"/>
              </a:rPr>
              <a:t>	С</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ведения о готовящихся нарушениях обязательных требований </a:t>
            </a:r>
            <a:r>
              <a:rPr lang="ru-RU" sz="2000" dirty="0">
                <a:latin typeface="Times New Roman" panose="02020603050405020304" pitchFamily="18" charset="0"/>
                <a:ea typeface="Calibri" panose="020F0502020204030204" pitchFamily="34" charset="0"/>
                <a:cs typeface="Times New Roman" panose="02020603050405020304" pitchFamily="18" charset="0"/>
              </a:rPr>
              <a:t>по объектам жилищного контроля в администрацию </a:t>
            </a:r>
            <a:r>
              <a:rPr lang="ru-RU" sz="2000" dirty="0">
                <a:effectLst/>
                <a:latin typeface="Times New Roman" panose="02020603050405020304" pitchFamily="18" charset="0"/>
                <a:ea typeface="Times New Roman" panose="02020603050405020304" pitchFamily="18" charset="0"/>
              </a:rPr>
              <a:t>Дивеевского муниципального округа Нижегородской области </a:t>
            </a:r>
            <a:r>
              <a:rPr lang="ru-RU" sz="2000" dirty="0">
                <a:latin typeface="Times New Roman" panose="02020603050405020304" pitchFamily="18" charset="0"/>
                <a:ea typeface="Calibri" panose="020F0502020204030204" pitchFamily="34" charset="0"/>
                <a:cs typeface="Times New Roman" panose="02020603050405020304" pitchFamily="18" charset="0"/>
              </a:rPr>
              <a:t>в 2023 году не поступали.</a:t>
            </a:r>
            <a:endParaRPr lang="ru-RU" sz="2000" dirty="0"/>
          </a:p>
        </p:txBody>
      </p:sp>
    </p:spTree>
    <p:extLst>
      <p:ext uri="{BB962C8B-B14F-4D97-AF65-F5344CB8AC3E}">
        <p14:creationId xmlns:p14="http://schemas.microsoft.com/office/powerpoint/2010/main" val="35372652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62A3E0F-1399-D02C-6AAF-5EB94B28AD28}"/>
              </a:ext>
            </a:extLst>
          </p:cNvPr>
          <p:cNvSpPr>
            <a:spLocks noGrp="1"/>
          </p:cNvSpPr>
          <p:nvPr>
            <p:ph type="title"/>
          </p:nvPr>
        </p:nvSpPr>
        <p:spPr/>
        <p:txBody>
          <a:bodyPr/>
          <a:lstStyle/>
          <a:p>
            <a:pPr algn="ctr"/>
            <a:r>
              <a:rPr lang="ru-RU" dirty="0">
                <a:solidFill>
                  <a:schemeClr val="tx1"/>
                </a:solidFill>
                <a:latin typeface="Yu Gothic UI Semibold" panose="020B0700000000000000" pitchFamily="34" charset="-128"/>
                <a:ea typeface="Yu Gothic UI Semibold" panose="020B0700000000000000" pitchFamily="34" charset="-128"/>
              </a:rPr>
              <a:t>МУНИЦИПАЛЬНЫЙ КОНТРОЛЬ НА АВТОМОБИЛЬНОМ ТРАНСПОРТЕ И В ДОРОЖНОМ ХОЗЯЙСТВЕ</a:t>
            </a:r>
            <a:endParaRPr lang="ru-RU" dirty="0"/>
          </a:p>
        </p:txBody>
      </p:sp>
      <p:sp>
        <p:nvSpPr>
          <p:cNvPr id="4" name="TextBox 3">
            <a:extLst>
              <a:ext uri="{FF2B5EF4-FFF2-40B4-BE49-F238E27FC236}">
                <a16:creationId xmlns:a16="http://schemas.microsoft.com/office/drawing/2014/main" id="{B850425B-1C90-2BC7-153E-14AB512A2B3C}"/>
              </a:ext>
            </a:extLst>
          </p:cNvPr>
          <p:cNvSpPr txBox="1"/>
          <p:nvPr/>
        </p:nvSpPr>
        <p:spPr>
          <a:xfrm>
            <a:off x="810393" y="2967335"/>
            <a:ext cx="8492868" cy="1015663"/>
          </a:xfrm>
          <a:prstGeom prst="rect">
            <a:avLst/>
          </a:prstGeom>
          <a:noFill/>
        </p:spPr>
        <p:txBody>
          <a:bodyPr wrap="square">
            <a:spAutoFit/>
          </a:bodyPr>
          <a:lstStyle/>
          <a:p>
            <a:r>
              <a:rPr lang="ru-RU" sz="2000" dirty="0">
                <a:latin typeface="Times New Roman" panose="02020603050405020304" pitchFamily="18" charset="0"/>
                <a:ea typeface="Calibri" panose="020F0502020204030204" pitchFamily="34" charset="0"/>
                <a:cs typeface="Times New Roman" panose="02020603050405020304" pitchFamily="18" charset="0"/>
              </a:rPr>
              <a:t>	С</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ведения о готовящихся нарушениях обязательных требований </a:t>
            </a:r>
            <a:r>
              <a:rPr lang="ru-RU" sz="2000" dirty="0">
                <a:latin typeface="Times New Roman" panose="02020603050405020304" pitchFamily="18" charset="0"/>
                <a:ea typeface="Calibri" panose="020F0502020204030204" pitchFamily="34" charset="0"/>
                <a:cs typeface="Times New Roman" panose="02020603050405020304" pitchFamily="18" charset="0"/>
              </a:rPr>
              <a:t>по объектам дорожного хозяйства в администрацию</a:t>
            </a:r>
            <a:r>
              <a:rPr lang="ru-RU" sz="2000" dirty="0">
                <a:effectLst/>
                <a:latin typeface="Times New Roman" panose="02020603050405020304" pitchFamily="18" charset="0"/>
                <a:ea typeface="Times New Roman" panose="02020603050405020304" pitchFamily="18" charset="0"/>
              </a:rPr>
              <a:t> Дивеевского муниципального округа Нижегородской области</a:t>
            </a:r>
            <a:r>
              <a:rPr lang="ru-RU" sz="2000" dirty="0">
                <a:latin typeface="Times New Roman" panose="02020603050405020304" pitchFamily="18" charset="0"/>
                <a:ea typeface="Calibri" panose="020F0502020204030204" pitchFamily="34" charset="0"/>
                <a:cs typeface="Times New Roman" panose="02020603050405020304" pitchFamily="18" charset="0"/>
              </a:rPr>
              <a:t> в 2023 году не поступали.</a:t>
            </a:r>
            <a:endParaRPr lang="ru-RU" sz="2000" dirty="0"/>
          </a:p>
        </p:txBody>
      </p:sp>
    </p:spTree>
    <p:extLst>
      <p:ext uri="{BB962C8B-B14F-4D97-AF65-F5344CB8AC3E}">
        <p14:creationId xmlns:p14="http://schemas.microsoft.com/office/powerpoint/2010/main" val="14936636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686137D-2D0A-8443-B234-405D2083454E}"/>
              </a:ext>
            </a:extLst>
          </p:cNvPr>
          <p:cNvSpPr>
            <a:spLocks noGrp="1"/>
          </p:cNvSpPr>
          <p:nvPr>
            <p:ph type="title"/>
          </p:nvPr>
        </p:nvSpPr>
        <p:spPr>
          <a:xfrm>
            <a:off x="487850" y="593395"/>
            <a:ext cx="9404723" cy="1400530"/>
          </a:xfrm>
        </p:spPr>
        <p:txBody>
          <a:bodyPr/>
          <a:lstStyle/>
          <a:p>
            <a:pPr algn="ctr"/>
            <a:r>
              <a:rPr lang="ru-RU" dirty="0">
                <a:solidFill>
                  <a:schemeClr val="tx1"/>
                </a:solidFill>
                <a:latin typeface="Yu Gothic UI Semibold" panose="020B0700000000000000" pitchFamily="34" charset="-128"/>
                <a:ea typeface="Yu Gothic UI Semibold" panose="020B0700000000000000" pitchFamily="34" charset="-128"/>
              </a:rPr>
              <a:t>ДОСУДЕБНОЕ ОБЖАЛОВАНИЕ</a:t>
            </a:r>
            <a:br>
              <a:rPr lang="ru-RU" dirty="0"/>
            </a:br>
            <a:endParaRPr lang="ru-RU" dirty="0"/>
          </a:p>
        </p:txBody>
      </p:sp>
      <p:sp>
        <p:nvSpPr>
          <p:cNvPr id="4" name="TextBox 3">
            <a:extLst>
              <a:ext uri="{FF2B5EF4-FFF2-40B4-BE49-F238E27FC236}">
                <a16:creationId xmlns:a16="http://schemas.microsoft.com/office/drawing/2014/main" id="{91982C37-161B-BC96-FF2E-1AA0B13293AD}"/>
              </a:ext>
            </a:extLst>
          </p:cNvPr>
          <p:cNvSpPr txBox="1"/>
          <p:nvPr/>
        </p:nvSpPr>
        <p:spPr>
          <a:xfrm>
            <a:off x="936380" y="1993925"/>
            <a:ext cx="10767769" cy="2554545"/>
          </a:xfrm>
          <a:prstGeom prst="rect">
            <a:avLst/>
          </a:prstGeom>
          <a:noFill/>
        </p:spPr>
        <p:txBody>
          <a:bodyPr wrap="square">
            <a:spAutoFit/>
          </a:bodyPr>
          <a:lstStyle/>
          <a:p>
            <a:r>
              <a:rPr lang="ru-RU" sz="1800" dirty="0">
                <a:latin typeface="Times New Roman" panose="02020603050405020304" pitchFamily="18" charset="0"/>
                <a:ea typeface="Calibri" panose="020F0502020204030204" pitchFamily="34" charset="0"/>
                <a:cs typeface="Times New Roman" panose="02020603050405020304" pitchFamily="18" charset="0"/>
              </a:rPr>
              <a:t>	</a:t>
            </a:r>
            <a:r>
              <a:rPr lang="ru-RU" sz="2000" dirty="0">
                <a:latin typeface="Times New Roman" panose="02020603050405020304" pitchFamily="18" charset="0"/>
                <a:ea typeface="Calibri" panose="020F0502020204030204" pitchFamily="34" charset="0"/>
                <a:cs typeface="Times New Roman" panose="02020603050405020304" pitchFamily="18" charset="0"/>
              </a:rPr>
              <a:t>С 2023 года в администрации</a:t>
            </a:r>
            <a:r>
              <a:rPr lang="ru-RU" sz="2000" dirty="0">
                <a:latin typeface="Times New Roman" panose="02020603050405020304" pitchFamily="18" charset="0"/>
                <a:ea typeface="Times New Roman" panose="02020603050405020304" pitchFamily="18" charset="0"/>
              </a:rPr>
              <a:t> Дивеевского муниципального округа Нижегородской области применяется с</a:t>
            </a:r>
            <a:r>
              <a:rPr lang="ru-RU" sz="2000" dirty="0">
                <a:latin typeface="Times New Roman" panose="02020603050405020304" pitchFamily="18" charset="0"/>
                <a:ea typeface="Calibri" panose="020F0502020204030204" pitchFamily="34" charset="0"/>
                <a:cs typeface="Times New Roman" panose="02020603050405020304" pitchFamily="18" charset="0"/>
              </a:rPr>
              <a:t>истема досудебного обжалования. Обязательный досудебный порядок означает, что до суда контролируемое лицо в обязательном порядке должно подать досудебную жалобу. Жалоба может быть подана исключительно в электронном виде через портал Госуслуг. Иным образом досудебную жалобу подать нельзя. Для этого создана специальная информационная система и только в ней можно обрабатывать жалобы. Для этого отдел муниципального контроля в системе досудебного обжалования осуществляет мониторинг обращений контролируемых лиц. Жалоб в 2023 году не поступало.</a:t>
            </a:r>
            <a:endParaRPr lang="ru-RU" sz="2000" dirty="0"/>
          </a:p>
        </p:txBody>
      </p:sp>
    </p:spTree>
    <p:extLst>
      <p:ext uri="{BB962C8B-B14F-4D97-AF65-F5344CB8AC3E}">
        <p14:creationId xmlns:p14="http://schemas.microsoft.com/office/powerpoint/2010/main" val="20491904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BADFFFA-6060-FEBA-C020-C931276A12FC}"/>
              </a:ext>
            </a:extLst>
          </p:cNvPr>
          <p:cNvSpPr txBox="1">
            <a:spLocks/>
          </p:cNvSpPr>
          <p:nvPr/>
        </p:nvSpPr>
        <p:spPr>
          <a:xfrm>
            <a:off x="646111" y="509954"/>
            <a:ext cx="9404723" cy="1116512"/>
          </a:xfrm>
          <a:prstGeom prst="rect">
            <a:avLst/>
          </a:prstGeom>
        </p:spPr>
        <p:txBody>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ru-RU" dirty="0">
                <a:solidFill>
                  <a:schemeClr val="tx1"/>
                </a:solidFill>
                <a:latin typeface="Yu Gothic UI Semibold" panose="020B0700000000000000" pitchFamily="34" charset="-128"/>
                <a:ea typeface="Yu Gothic UI Semibold" panose="020B0700000000000000" pitchFamily="34" charset="-128"/>
              </a:rPr>
              <a:t>СУДЕБНАЯ ПРАКТИКА</a:t>
            </a:r>
            <a:endParaRPr lang="ru-RU" dirty="0"/>
          </a:p>
        </p:txBody>
      </p:sp>
      <p:sp>
        <p:nvSpPr>
          <p:cNvPr id="4" name="TextBox 3">
            <a:extLst>
              <a:ext uri="{FF2B5EF4-FFF2-40B4-BE49-F238E27FC236}">
                <a16:creationId xmlns:a16="http://schemas.microsoft.com/office/drawing/2014/main" id="{B8FD8879-BE03-FAFB-63AF-0E6584F9DE51}"/>
              </a:ext>
            </a:extLst>
          </p:cNvPr>
          <p:cNvSpPr txBox="1"/>
          <p:nvPr/>
        </p:nvSpPr>
        <p:spPr>
          <a:xfrm>
            <a:off x="646111" y="1626466"/>
            <a:ext cx="10899778" cy="1938992"/>
          </a:xfrm>
          <a:prstGeom prst="rect">
            <a:avLst/>
          </a:prstGeom>
          <a:noFill/>
        </p:spPr>
        <p:txBody>
          <a:bodyPr wrap="square">
            <a:spAutoFit/>
          </a:bodyPr>
          <a:lstStyle/>
          <a:p>
            <a:pPr indent="450215" algn="just"/>
            <a:r>
              <a:rPr lang="ru-RU" sz="2000" dirty="0">
                <a:effectLst/>
                <a:latin typeface="Times New Roman" panose="02020603050405020304" pitchFamily="18" charset="0"/>
                <a:ea typeface="Times New Roman" panose="02020603050405020304" pitchFamily="18" charset="0"/>
              </a:rPr>
              <a:t>Администрация Дивеевского муниципального округа Нижегородской области обратилась с исковым заявлением в Дивеевский районный суд к гражданке Т. </a:t>
            </a:r>
            <a:r>
              <a:rPr lang="ru-RU" sz="2000" dirty="0">
                <a:latin typeface="Times New Roman" panose="02020603050405020304" pitchFamily="18" charset="0"/>
                <a:ea typeface="Times New Roman" panose="02020603050405020304" pitchFamily="18" charset="0"/>
              </a:rPr>
              <a:t>с требованием о</a:t>
            </a:r>
            <a:r>
              <a:rPr lang="ru-RU" sz="2000" dirty="0">
                <a:effectLst/>
                <a:latin typeface="Times New Roman" panose="02020603050405020304" pitchFamily="18" charset="0"/>
                <a:ea typeface="Times New Roman" panose="02020603050405020304" pitchFamily="18" charset="0"/>
              </a:rPr>
              <a:t>бязать гражданку Т. демонтировать металлические ворота, установленные в нарушение действующего земельного законодательства Российской Федерации.</a:t>
            </a:r>
          </a:p>
          <a:p>
            <a:pPr indent="450215" algn="just"/>
            <a:r>
              <a:rPr lang="ru-RU" sz="2000" dirty="0">
                <a:effectLst/>
                <a:latin typeface="Times New Roman" panose="02020603050405020304" pitchFamily="18" charset="0"/>
                <a:ea typeface="Times New Roman" panose="02020603050405020304" pitchFamily="18" charset="0"/>
                <a:cs typeface="Times New Roman" panose="02020603050405020304" pitchFamily="18" charset="0"/>
              </a:rPr>
              <a:t>Дивеевский районный суд исковые требования</a:t>
            </a:r>
            <a:r>
              <a:rPr lang="ru-RU" sz="2000" dirty="0">
                <a:effectLst/>
                <a:latin typeface="Times New Roman" panose="02020603050405020304" pitchFamily="18" charset="0"/>
                <a:ea typeface="Times New Roman" panose="02020603050405020304" pitchFamily="18" charset="0"/>
              </a:rPr>
              <a:t> администрации Дивеевского муниципального округа Нижегородской области</a:t>
            </a:r>
            <a:r>
              <a:rPr lang="ru-RU" sz="2000" dirty="0">
                <a:effectLst/>
                <a:latin typeface="Times New Roman" panose="02020603050405020304" pitchFamily="18" charset="0"/>
                <a:ea typeface="Times New Roman" panose="02020603050405020304" pitchFamily="18" charset="0"/>
                <a:cs typeface="Times New Roman" panose="02020603050405020304" pitchFamily="18" charset="0"/>
              </a:rPr>
              <a:t> УДОВЛЕТВОРИЛ.</a:t>
            </a:r>
            <a:endParaRPr lang="ru-RU"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9691273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19496B7-A454-180C-3AC9-A7A838FF2235}"/>
              </a:ext>
            </a:extLst>
          </p:cNvPr>
          <p:cNvSpPr txBox="1"/>
          <p:nvPr/>
        </p:nvSpPr>
        <p:spPr>
          <a:xfrm>
            <a:off x="707782" y="426358"/>
            <a:ext cx="9350618" cy="954107"/>
          </a:xfrm>
          <a:prstGeom prst="rect">
            <a:avLst/>
          </a:prstGeom>
          <a:noFill/>
        </p:spPr>
        <p:txBody>
          <a:bodyPr wrap="square">
            <a:spAutoFit/>
          </a:bodyPr>
          <a:lstStyle/>
          <a:p>
            <a:pPr algn="just"/>
            <a:r>
              <a:rPr lang="ru-RU"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cs typeface="Times New Roman" panose="02020603050405020304" pitchFamily="18" charset="0"/>
              </a:rPr>
              <a:t>Администрация Дивеевского муниципального округа Нижегородской области обратилась с иском к гражданке Н. в Дивеевский районный суд </a:t>
            </a:r>
            <a:r>
              <a:rPr lang="ru-RU" dirty="0">
                <a:latin typeface="Times New Roman" panose="02020603050405020304" pitchFamily="18" charset="0"/>
                <a:ea typeface="Times New Roman" panose="02020603050405020304" pitchFamily="18" charset="0"/>
                <a:cs typeface="Times New Roman" panose="02020603050405020304" pitchFamily="18" charset="0"/>
              </a:rPr>
              <a:t>с требованием о</a:t>
            </a:r>
            <a:r>
              <a:rPr lang="ru-RU" dirty="0">
                <a:effectLst/>
                <a:latin typeface="Times New Roman" panose="02020603050405020304" pitchFamily="18" charset="0"/>
                <a:ea typeface="Times New Roman" panose="02020603050405020304" pitchFamily="18" charset="0"/>
                <a:cs typeface="Times New Roman" panose="02020603050405020304" pitchFamily="18" charset="0"/>
              </a:rPr>
              <a:t>бязать гражданку Н. освободить самовольно занятый земельный участок.</a:t>
            </a:r>
            <a:endParaRPr lang="ru-RU" sz="2000" dirty="0">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EBCB5E41-090C-BB62-766C-64027763FEC1}"/>
              </a:ext>
            </a:extLst>
          </p:cNvPr>
          <p:cNvPicPr>
            <a:picLocks noChangeAspect="1"/>
          </p:cNvPicPr>
          <p:nvPr/>
        </p:nvPicPr>
        <p:blipFill>
          <a:blip r:embed="rId2"/>
          <a:stretch>
            <a:fillRect/>
          </a:stretch>
        </p:blipFill>
        <p:spPr>
          <a:xfrm>
            <a:off x="707781" y="1459499"/>
            <a:ext cx="3637715" cy="2164545"/>
          </a:xfrm>
          <a:prstGeom prst="rect">
            <a:avLst/>
          </a:prstGeom>
        </p:spPr>
      </p:pic>
      <p:pic>
        <p:nvPicPr>
          <p:cNvPr id="7" name="Рисунок 6">
            <a:extLst>
              <a:ext uri="{FF2B5EF4-FFF2-40B4-BE49-F238E27FC236}">
                <a16:creationId xmlns:a16="http://schemas.microsoft.com/office/drawing/2014/main" id="{708ADA26-923F-E2BF-88CF-5934991467F5}"/>
              </a:ext>
            </a:extLst>
          </p:cNvPr>
          <p:cNvPicPr>
            <a:picLocks noChangeAspect="1"/>
          </p:cNvPicPr>
          <p:nvPr/>
        </p:nvPicPr>
        <p:blipFill>
          <a:blip r:embed="rId3"/>
          <a:stretch>
            <a:fillRect/>
          </a:stretch>
        </p:blipFill>
        <p:spPr>
          <a:xfrm>
            <a:off x="4611203" y="1473854"/>
            <a:ext cx="3492563" cy="2150190"/>
          </a:xfrm>
          <a:prstGeom prst="rect">
            <a:avLst/>
          </a:prstGeom>
        </p:spPr>
      </p:pic>
      <p:pic>
        <p:nvPicPr>
          <p:cNvPr id="2" name="Рисунок 1">
            <a:extLst>
              <a:ext uri="{FF2B5EF4-FFF2-40B4-BE49-F238E27FC236}">
                <a16:creationId xmlns:a16="http://schemas.microsoft.com/office/drawing/2014/main" id="{A2ABA258-59D3-C81E-080F-CC2988ACF952}"/>
              </a:ext>
            </a:extLst>
          </p:cNvPr>
          <p:cNvPicPr>
            <a:picLocks noChangeAspect="1"/>
          </p:cNvPicPr>
          <p:nvPr/>
        </p:nvPicPr>
        <p:blipFill>
          <a:blip r:embed="rId4"/>
          <a:stretch>
            <a:fillRect/>
          </a:stretch>
        </p:blipFill>
        <p:spPr>
          <a:xfrm>
            <a:off x="707781" y="3784208"/>
            <a:ext cx="3637715" cy="2164545"/>
          </a:xfrm>
          <a:prstGeom prst="rect">
            <a:avLst/>
          </a:prstGeom>
        </p:spPr>
      </p:pic>
      <p:pic>
        <p:nvPicPr>
          <p:cNvPr id="4" name="Рисунок 3">
            <a:extLst>
              <a:ext uri="{FF2B5EF4-FFF2-40B4-BE49-F238E27FC236}">
                <a16:creationId xmlns:a16="http://schemas.microsoft.com/office/drawing/2014/main" id="{4574CAF4-4FEB-391A-3485-8A1C326DA2CD}"/>
              </a:ext>
            </a:extLst>
          </p:cNvPr>
          <p:cNvPicPr>
            <a:picLocks noChangeAspect="1"/>
          </p:cNvPicPr>
          <p:nvPr/>
        </p:nvPicPr>
        <p:blipFill>
          <a:blip r:embed="rId5"/>
          <a:stretch>
            <a:fillRect/>
          </a:stretch>
        </p:blipFill>
        <p:spPr>
          <a:xfrm>
            <a:off x="4521666" y="3761801"/>
            <a:ext cx="3582100" cy="2164545"/>
          </a:xfrm>
          <a:prstGeom prst="rect">
            <a:avLst/>
          </a:prstGeom>
        </p:spPr>
      </p:pic>
      <p:sp>
        <p:nvSpPr>
          <p:cNvPr id="8" name="TextBox 7">
            <a:extLst>
              <a:ext uri="{FF2B5EF4-FFF2-40B4-BE49-F238E27FC236}">
                <a16:creationId xmlns:a16="http://schemas.microsoft.com/office/drawing/2014/main" id="{AA85D433-1EED-5658-C4B6-DCD38D394012}"/>
              </a:ext>
            </a:extLst>
          </p:cNvPr>
          <p:cNvSpPr txBox="1"/>
          <p:nvPr/>
        </p:nvSpPr>
        <p:spPr>
          <a:xfrm>
            <a:off x="614494" y="6108917"/>
            <a:ext cx="9712354" cy="646331"/>
          </a:xfrm>
          <a:prstGeom prst="rect">
            <a:avLst/>
          </a:prstGeom>
          <a:noFill/>
        </p:spPr>
        <p:txBody>
          <a:bodyPr wrap="square">
            <a:spAutoFit/>
          </a:bodyPr>
          <a:lstStyle/>
          <a:p>
            <a:r>
              <a:rPr lang="ru-RU" dirty="0">
                <a:latin typeface="Times New Roman" panose="02020603050405020304" pitchFamily="18" charset="0"/>
                <a:cs typeface="Times New Roman" panose="02020603050405020304" pitchFamily="18" charset="0"/>
              </a:rPr>
              <a:t>Дивеевский районный суд исковые требования администрации Дивеевского муниципального округа Нижегородской области УДОВЛЕТВОРИЛ.</a:t>
            </a:r>
          </a:p>
        </p:txBody>
      </p:sp>
    </p:spTree>
    <p:extLst>
      <p:ext uri="{BB962C8B-B14F-4D97-AF65-F5344CB8AC3E}">
        <p14:creationId xmlns:p14="http://schemas.microsoft.com/office/powerpoint/2010/main" val="3438927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CA853E8-65AC-0E27-AD42-BBAA67459237}"/>
              </a:ext>
            </a:extLst>
          </p:cNvPr>
          <p:cNvSpPr txBox="1"/>
          <p:nvPr/>
        </p:nvSpPr>
        <p:spPr>
          <a:xfrm>
            <a:off x="707781" y="609619"/>
            <a:ext cx="9596804" cy="1200329"/>
          </a:xfrm>
          <a:prstGeom prst="rect">
            <a:avLst/>
          </a:prstGeom>
          <a:noFill/>
        </p:spPr>
        <p:txBody>
          <a:bodyPr wrap="square">
            <a:spAutoFit/>
          </a:bodyPr>
          <a:lstStyle/>
          <a:p>
            <a:pPr algn="just">
              <a:spcAft>
                <a:spcPts val="1000"/>
              </a:spcAft>
            </a:pPr>
            <a:r>
              <a:rPr lang="ru-RU" sz="1800" dirty="0">
                <a:effectLst/>
                <a:latin typeface="Times New Roman" panose="02020603050405020304" pitchFamily="18" charset="0"/>
                <a:ea typeface="Times New Roman" panose="02020603050405020304" pitchFamily="18" charset="0"/>
              </a:rPr>
              <a:t>	Администрация Дивеевского муниципального округа Нижегородской области обратилась с исковым заявлением в Дивеевский районный суд к гражданину Л. с требованием обязать демонтировать торговый павильон на земельном участке, используемом не по целевому назначению. </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B488D4BD-EB8F-D1C7-EF0C-C096D813EC79}"/>
              </a:ext>
            </a:extLst>
          </p:cNvPr>
          <p:cNvPicPr>
            <a:picLocks noChangeAspect="1"/>
          </p:cNvPicPr>
          <p:nvPr/>
        </p:nvPicPr>
        <p:blipFill>
          <a:blip r:embed="rId2"/>
          <a:stretch>
            <a:fillRect/>
          </a:stretch>
        </p:blipFill>
        <p:spPr>
          <a:xfrm>
            <a:off x="1607238" y="2115031"/>
            <a:ext cx="7596553" cy="2838830"/>
          </a:xfrm>
          <a:prstGeom prst="rect">
            <a:avLst/>
          </a:prstGeom>
        </p:spPr>
      </p:pic>
      <p:sp>
        <p:nvSpPr>
          <p:cNvPr id="7" name="TextBox 6">
            <a:extLst>
              <a:ext uri="{FF2B5EF4-FFF2-40B4-BE49-F238E27FC236}">
                <a16:creationId xmlns:a16="http://schemas.microsoft.com/office/drawing/2014/main" id="{D7E38A73-0F07-214D-B44A-5DDB1120C709}"/>
              </a:ext>
            </a:extLst>
          </p:cNvPr>
          <p:cNvSpPr txBox="1"/>
          <p:nvPr/>
        </p:nvSpPr>
        <p:spPr>
          <a:xfrm>
            <a:off x="707781" y="5562432"/>
            <a:ext cx="9776313" cy="646331"/>
          </a:xfrm>
          <a:prstGeom prst="rect">
            <a:avLst/>
          </a:prstGeom>
          <a:noFill/>
        </p:spPr>
        <p:txBody>
          <a:bodyPr wrap="square">
            <a:spAutoFit/>
          </a:bodyPr>
          <a:lstStyle/>
          <a:p>
            <a:pPr algn="just">
              <a:spcAft>
                <a:spcPts val="1000"/>
              </a:spcAft>
            </a:pPr>
            <a:r>
              <a:rPr lang="ru-RU" dirty="0">
                <a:effectLst/>
                <a:latin typeface="Times New Roman" panose="02020603050405020304" pitchFamily="18" charset="0"/>
                <a:ea typeface="Times New Roman" panose="02020603050405020304" pitchFamily="18" charset="0"/>
                <a:cs typeface="Times New Roman" panose="02020603050405020304" pitchFamily="18" charset="0"/>
              </a:rPr>
              <a:t>	Дивеевский районный суд исковые требования</a:t>
            </a:r>
            <a:r>
              <a:rPr lang="ru-RU" dirty="0">
                <a:effectLst/>
                <a:latin typeface="Times New Roman" panose="02020603050405020304" pitchFamily="18" charset="0"/>
                <a:ea typeface="Times New Roman" panose="02020603050405020304" pitchFamily="18" charset="0"/>
              </a:rPr>
              <a:t> администрации Дивеевского муниципального округа Нижегородской области</a:t>
            </a:r>
            <a:r>
              <a:rPr lang="ru-RU" dirty="0">
                <a:effectLst/>
                <a:latin typeface="Times New Roman" panose="02020603050405020304" pitchFamily="18" charset="0"/>
                <a:ea typeface="Times New Roman" panose="02020603050405020304" pitchFamily="18" charset="0"/>
                <a:cs typeface="Times New Roman" panose="02020603050405020304" pitchFamily="18" charset="0"/>
              </a:rPr>
              <a:t> УДОВЛЕТВОРИЛ.</a:t>
            </a:r>
            <a:endParaRPr lang="ru-RU"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722918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4E46A9C-CB80-5F39-EABC-6A035BBD9FAD}"/>
              </a:ext>
            </a:extLst>
          </p:cNvPr>
          <p:cNvSpPr txBox="1"/>
          <p:nvPr/>
        </p:nvSpPr>
        <p:spPr>
          <a:xfrm>
            <a:off x="3046535" y="2773011"/>
            <a:ext cx="6093068" cy="464871"/>
          </a:xfrm>
          <a:prstGeom prst="rect">
            <a:avLst/>
          </a:prstGeom>
          <a:noFill/>
        </p:spPr>
        <p:txBody>
          <a:bodyPr wrap="square">
            <a:spAutoFit/>
          </a:bodyPr>
          <a:lstStyle/>
          <a:p>
            <a:pPr algn="just">
              <a:lnSpc>
                <a:spcPct val="150000"/>
              </a:lnSpc>
              <a:spcAft>
                <a:spcPts val="1000"/>
              </a:spcAft>
            </a:pP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8571BE8C-040D-C8B4-1526-2581E3BFA287}"/>
              </a:ext>
            </a:extLst>
          </p:cNvPr>
          <p:cNvSpPr txBox="1"/>
          <p:nvPr/>
        </p:nvSpPr>
        <p:spPr>
          <a:xfrm>
            <a:off x="760535" y="541060"/>
            <a:ext cx="9333034" cy="1200329"/>
          </a:xfrm>
          <a:prstGeom prst="rect">
            <a:avLst/>
          </a:prstGeom>
          <a:noFill/>
        </p:spPr>
        <p:txBody>
          <a:bodyPr wrap="square">
            <a:spAutoFit/>
          </a:bodyPr>
          <a:lstStyle/>
          <a:p>
            <a:pPr algn="just"/>
            <a:r>
              <a:rPr lang="ru-RU" sz="1800" dirty="0">
                <a:effectLst/>
                <a:latin typeface="Times New Roman" panose="02020603050405020304" pitchFamily="18" charset="0"/>
                <a:ea typeface="Times New Roman" panose="02020603050405020304" pitchFamily="18" charset="0"/>
              </a:rPr>
              <a:t>	Администрация Дивеевского муниципального округа Нижегородской области обратилась с исковым заявлением в Дивеевский районный суд к гражданину С. с требованием обязать гражданина С. демонтировать 2 торговых тонара на земельном участке, используемом не по целевому назначению.</a:t>
            </a:r>
            <a:endParaRPr lang="ru-RU" dirty="0"/>
          </a:p>
        </p:txBody>
      </p:sp>
      <p:pic>
        <p:nvPicPr>
          <p:cNvPr id="8" name="Рисунок 7">
            <a:extLst>
              <a:ext uri="{FF2B5EF4-FFF2-40B4-BE49-F238E27FC236}">
                <a16:creationId xmlns:a16="http://schemas.microsoft.com/office/drawing/2014/main" id="{7A413294-8059-B105-EAA1-826F97D22560}"/>
              </a:ext>
            </a:extLst>
          </p:cNvPr>
          <p:cNvPicPr>
            <a:picLocks noChangeAspect="1"/>
          </p:cNvPicPr>
          <p:nvPr/>
        </p:nvPicPr>
        <p:blipFill>
          <a:blip r:embed="rId2"/>
          <a:stretch>
            <a:fillRect/>
          </a:stretch>
        </p:blipFill>
        <p:spPr>
          <a:xfrm>
            <a:off x="676645" y="2069985"/>
            <a:ext cx="5024803" cy="3282192"/>
          </a:xfrm>
          <a:prstGeom prst="rect">
            <a:avLst/>
          </a:prstGeom>
        </p:spPr>
      </p:pic>
      <p:pic>
        <p:nvPicPr>
          <p:cNvPr id="10" name="Рисунок 9">
            <a:extLst>
              <a:ext uri="{FF2B5EF4-FFF2-40B4-BE49-F238E27FC236}">
                <a16:creationId xmlns:a16="http://schemas.microsoft.com/office/drawing/2014/main" id="{66D62669-A4EB-9562-F4C9-F2501052D9DE}"/>
              </a:ext>
            </a:extLst>
          </p:cNvPr>
          <p:cNvPicPr>
            <a:picLocks noChangeAspect="1"/>
          </p:cNvPicPr>
          <p:nvPr/>
        </p:nvPicPr>
        <p:blipFill>
          <a:blip r:embed="rId3"/>
          <a:stretch>
            <a:fillRect/>
          </a:stretch>
        </p:blipFill>
        <p:spPr>
          <a:xfrm>
            <a:off x="6060642" y="2069985"/>
            <a:ext cx="5024803" cy="3215080"/>
          </a:xfrm>
          <a:prstGeom prst="rect">
            <a:avLst/>
          </a:prstGeom>
        </p:spPr>
      </p:pic>
      <p:sp>
        <p:nvSpPr>
          <p:cNvPr id="12" name="TextBox 11">
            <a:extLst>
              <a:ext uri="{FF2B5EF4-FFF2-40B4-BE49-F238E27FC236}">
                <a16:creationId xmlns:a16="http://schemas.microsoft.com/office/drawing/2014/main" id="{D7752317-EE22-2D5A-82E3-22065B50786C}"/>
              </a:ext>
            </a:extLst>
          </p:cNvPr>
          <p:cNvSpPr txBox="1"/>
          <p:nvPr/>
        </p:nvSpPr>
        <p:spPr>
          <a:xfrm>
            <a:off x="760535" y="5613661"/>
            <a:ext cx="10357337" cy="646331"/>
          </a:xfrm>
          <a:prstGeom prst="rect">
            <a:avLst/>
          </a:prstGeom>
          <a:noFill/>
        </p:spPr>
        <p:txBody>
          <a:bodyPr wrap="square">
            <a:spAutoFit/>
          </a:bodyPr>
          <a:lstStyle/>
          <a:p>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	Дивеевский районный суд исковые требования</a:t>
            </a:r>
            <a:r>
              <a:rPr lang="ru-RU" sz="1800" dirty="0">
                <a:effectLst/>
                <a:latin typeface="Times New Roman" panose="02020603050405020304" pitchFamily="18" charset="0"/>
                <a:ea typeface="Times New Roman" panose="02020603050405020304" pitchFamily="18" charset="0"/>
              </a:rPr>
              <a:t> администрации Дивеевского муниципального округа Нижегородской области</a:t>
            </a: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 УДОВЛЕТВОРИЛ.</a:t>
            </a:r>
            <a:endParaRPr lang="ru-RU" dirty="0"/>
          </a:p>
        </p:txBody>
      </p:sp>
    </p:spTree>
    <p:extLst>
      <p:ext uri="{BB962C8B-B14F-4D97-AF65-F5344CB8AC3E}">
        <p14:creationId xmlns:p14="http://schemas.microsoft.com/office/powerpoint/2010/main" val="8554181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a:extLst>
              <a:ext uri="{FF2B5EF4-FFF2-40B4-BE49-F238E27FC236}">
                <a16:creationId xmlns:a16="http://schemas.microsoft.com/office/drawing/2014/main" id="{2D5B9CF8-1588-FCB2-46F5-EC02A2D769D3}"/>
              </a:ext>
            </a:extLst>
          </p:cNvPr>
          <p:cNvSpPr txBox="1">
            <a:spLocks/>
          </p:cNvSpPr>
          <p:nvPr/>
        </p:nvSpPr>
        <p:spPr>
          <a:xfrm>
            <a:off x="646111" y="509953"/>
            <a:ext cx="9404723" cy="1529861"/>
          </a:xfrm>
          <a:prstGeom prst="rect">
            <a:avLst/>
          </a:prstGeom>
        </p:spPr>
        <p:txBody>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ru-RU" dirty="0">
                <a:solidFill>
                  <a:schemeClr val="tx1"/>
                </a:solidFill>
                <a:latin typeface="Yu Gothic UI Semibold" panose="020B0700000000000000" pitchFamily="34" charset="-128"/>
                <a:ea typeface="Yu Gothic UI Semibold" panose="020B0700000000000000" pitchFamily="34" charset="-128"/>
              </a:rPr>
              <a:t>	АДМИНИСТРАТИВНАЯ КОМИССИЯ</a:t>
            </a:r>
            <a:endParaRPr lang="ru-RU" dirty="0"/>
          </a:p>
        </p:txBody>
      </p:sp>
      <p:sp>
        <p:nvSpPr>
          <p:cNvPr id="5" name="TextBox 4">
            <a:extLst>
              <a:ext uri="{FF2B5EF4-FFF2-40B4-BE49-F238E27FC236}">
                <a16:creationId xmlns:a16="http://schemas.microsoft.com/office/drawing/2014/main" id="{E85D0C76-7FC0-9CE1-DD1B-CE108DD6986B}"/>
              </a:ext>
            </a:extLst>
          </p:cNvPr>
          <p:cNvSpPr txBox="1"/>
          <p:nvPr/>
        </p:nvSpPr>
        <p:spPr>
          <a:xfrm>
            <a:off x="646111" y="2039814"/>
            <a:ext cx="10361858" cy="2585323"/>
          </a:xfrm>
          <a:prstGeom prst="rect">
            <a:avLst/>
          </a:prstGeom>
          <a:noFill/>
        </p:spPr>
        <p:txBody>
          <a:bodyPr wrap="square">
            <a:spAutoFit/>
          </a:bodyPr>
          <a:lstStyle/>
          <a:p>
            <a:r>
              <a:rPr lang="ru-RU" sz="1800" dirty="0">
                <a:effectLst/>
                <a:latin typeface="Times New Roman" panose="02020603050405020304" pitchFamily="18" charset="0"/>
                <a:ea typeface="Times New Roman" panose="02020603050405020304" pitchFamily="18" charset="0"/>
              </a:rPr>
              <a:t>	В 2023 </a:t>
            </a:r>
            <a:r>
              <a:rPr lang="ru-RU" dirty="0">
                <a:latin typeface="Times New Roman" panose="02020603050405020304" pitchFamily="18" charset="0"/>
                <a:ea typeface="Times New Roman" panose="02020603050405020304" pitchFamily="18" charset="0"/>
              </a:rPr>
              <a:t>г. административной комиссией при а</a:t>
            </a:r>
            <a:r>
              <a:rPr lang="ru-RU" sz="1800" dirty="0">
                <a:effectLst/>
                <a:latin typeface="Times New Roman" panose="02020603050405020304" pitchFamily="18" charset="0"/>
                <a:ea typeface="Times New Roman" panose="02020603050405020304" pitchFamily="18" charset="0"/>
              </a:rPr>
              <a:t>дминистрации Дивеевского муниципального округа Нижегородской области было проведено</a:t>
            </a:r>
            <a:r>
              <a:rPr lang="ru-RU" dirty="0">
                <a:latin typeface="Times New Roman" panose="02020603050405020304" pitchFamily="18" charset="0"/>
                <a:ea typeface="Times New Roman" panose="02020603050405020304" pitchFamily="18" charset="0"/>
              </a:rPr>
              <a:t> заседание в отношении гражданина </a:t>
            </a:r>
            <a:r>
              <a:rPr lang="ru-RU" sz="1800" dirty="0">
                <a:effectLst/>
                <a:latin typeface="Times New Roman" panose="02020603050405020304" pitchFamily="18" charset="0"/>
                <a:ea typeface="Times New Roman" panose="02020603050405020304" pitchFamily="18" charset="0"/>
              </a:rPr>
              <a:t>С., который совершил правонарушение в виде разведение костра с последующим возгоранием отходов потребления (мусор, тара, листва, сухая трава, ветки).</a:t>
            </a:r>
          </a:p>
          <a:p>
            <a:r>
              <a:rPr lang="ru-RU" sz="1800" dirty="0">
                <a:effectLst/>
                <a:latin typeface="Times New Roman" panose="02020603050405020304" pitchFamily="18" charset="0"/>
                <a:ea typeface="Times New Roman" panose="02020603050405020304" pitchFamily="18" charset="0"/>
              </a:rPr>
              <a:t>	По результатам рассмотрения дела административной комиссией принято решение </a:t>
            </a:r>
            <a:r>
              <a:rPr lang="ru-RU" dirty="0">
                <a:latin typeface="Times New Roman" panose="02020603050405020304" pitchFamily="18" charset="0"/>
                <a:ea typeface="Times New Roman" panose="02020603050405020304" pitchFamily="18" charset="0"/>
              </a:rPr>
              <a:t>пр</a:t>
            </a:r>
            <a:r>
              <a:rPr lang="ru-RU" sz="1800" dirty="0">
                <a:effectLst/>
                <a:latin typeface="Times New Roman" panose="02020603050405020304" pitchFamily="18" charset="0"/>
                <a:ea typeface="Times New Roman" panose="02020603050405020304" pitchFamily="18" charset="0"/>
              </a:rPr>
              <a:t>изнать гражданина С. виновным в совершении административного правонарушения, ответственность за которое предусмотрена ч. 11 ст. 3.1 Кодекса Нижегородской области об административном правонарушении и назначить гражданину С. административное наказание в виде  штрафа 1000 рублей.</a:t>
            </a:r>
          </a:p>
          <a:p>
            <a:r>
              <a:rPr lang="ru-RU" dirty="0">
                <a:latin typeface="Times New Roman" panose="02020603050405020304" pitchFamily="18" charset="0"/>
                <a:ea typeface="Times New Roman" panose="02020603050405020304" pitchFamily="18" charset="0"/>
              </a:rPr>
              <a:t>	Вину гражданин С. признал, штраф оплатил своевременно.</a:t>
            </a:r>
            <a:endParaRPr lang="ru-RU"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341033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0043D85-1340-52E2-A88C-1994931BE060}"/>
              </a:ext>
            </a:extLst>
          </p:cNvPr>
          <p:cNvSpPr>
            <a:spLocks noGrp="1"/>
          </p:cNvSpPr>
          <p:nvPr>
            <p:ph type="title"/>
          </p:nvPr>
        </p:nvSpPr>
        <p:spPr>
          <a:xfrm>
            <a:off x="646111" y="452717"/>
            <a:ext cx="9404723" cy="1973959"/>
          </a:xfrm>
        </p:spPr>
        <p:txBody>
          <a:bodyPr/>
          <a:lstStyle/>
          <a:p>
            <a:pPr algn="just"/>
            <a:r>
              <a:rPr lang="ru-RU" sz="2000" dirty="0">
                <a:latin typeface="Times New Roman" panose="02020603050405020304" pitchFamily="18" charset="0"/>
                <a:cs typeface="Times New Roman" panose="02020603050405020304" pitchFamily="18" charset="0"/>
              </a:rPr>
              <a:t>	В 2023 г. во время пожароопасного периода, в составе межведомственных профилактических групп, отделом муниципального контроля управления делами администрации принималось участие в осуществлении патрулирования территории Дивеевского муниципального округа, с целью предупреждения, выявления и пресечения нарушений правил пожарной безопасности.</a:t>
            </a:r>
          </a:p>
        </p:txBody>
      </p:sp>
      <p:pic>
        <p:nvPicPr>
          <p:cNvPr id="4" name="Рисунок 3">
            <a:extLst>
              <a:ext uri="{FF2B5EF4-FFF2-40B4-BE49-F238E27FC236}">
                <a16:creationId xmlns:a16="http://schemas.microsoft.com/office/drawing/2014/main" id="{3C95990F-1691-6231-07ED-2742701F959E}"/>
              </a:ext>
            </a:extLst>
          </p:cNvPr>
          <p:cNvPicPr>
            <a:picLocks noChangeAspect="1"/>
          </p:cNvPicPr>
          <p:nvPr/>
        </p:nvPicPr>
        <p:blipFill>
          <a:blip r:embed="rId2"/>
          <a:stretch>
            <a:fillRect/>
          </a:stretch>
        </p:blipFill>
        <p:spPr>
          <a:xfrm>
            <a:off x="988498" y="2367953"/>
            <a:ext cx="3944815" cy="3358660"/>
          </a:xfrm>
          <a:prstGeom prst="rect">
            <a:avLst/>
          </a:prstGeom>
        </p:spPr>
      </p:pic>
      <p:pic>
        <p:nvPicPr>
          <p:cNvPr id="6" name="Рисунок 5">
            <a:extLst>
              <a:ext uri="{FF2B5EF4-FFF2-40B4-BE49-F238E27FC236}">
                <a16:creationId xmlns:a16="http://schemas.microsoft.com/office/drawing/2014/main" id="{160C6AE2-986D-39EC-0ECE-C5F84747DA39}"/>
              </a:ext>
            </a:extLst>
          </p:cNvPr>
          <p:cNvPicPr>
            <a:picLocks noChangeAspect="1"/>
          </p:cNvPicPr>
          <p:nvPr/>
        </p:nvPicPr>
        <p:blipFill>
          <a:blip r:embed="rId3"/>
          <a:stretch>
            <a:fillRect/>
          </a:stretch>
        </p:blipFill>
        <p:spPr>
          <a:xfrm>
            <a:off x="5946934" y="2367953"/>
            <a:ext cx="3944815" cy="3358660"/>
          </a:xfrm>
          <a:prstGeom prst="rect">
            <a:avLst/>
          </a:prstGeom>
        </p:spPr>
      </p:pic>
    </p:spTree>
    <p:extLst>
      <p:ext uri="{BB962C8B-B14F-4D97-AF65-F5344CB8AC3E}">
        <p14:creationId xmlns:p14="http://schemas.microsoft.com/office/powerpoint/2010/main" val="2834039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251A06F-C5CF-D3B4-1819-6F8C8D448D83}"/>
              </a:ext>
            </a:extLst>
          </p:cNvPr>
          <p:cNvSpPr txBox="1">
            <a:spLocks/>
          </p:cNvSpPr>
          <p:nvPr/>
        </p:nvSpPr>
        <p:spPr>
          <a:xfrm>
            <a:off x="646111" y="509954"/>
            <a:ext cx="9404723" cy="1116512"/>
          </a:xfrm>
          <a:prstGeom prst="rect">
            <a:avLst/>
          </a:prstGeom>
        </p:spPr>
        <p:txBody>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ru-RU" dirty="0">
                <a:solidFill>
                  <a:schemeClr val="tx1"/>
                </a:solidFill>
                <a:latin typeface="Yu Gothic UI Semibold" panose="020B0700000000000000" pitchFamily="34" charset="-128"/>
                <a:ea typeface="Yu Gothic UI Semibold" panose="020B0700000000000000" pitchFamily="34" charset="-128"/>
              </a:rPr>
              <a:t>УЧАСТИЕ В СОВЕЩАНИЯХ</a:t>
            </a:r>
            <a:endParaRPr lang="ru-RU" dirty="0"/>
          </a:p>
        </p:txBody>
      </p:sp>
      <p:sp>
        <p:nvSpPr>
          <p:cNvPr id="4" name="TextBox 3">
            <a:extLst>
              <a:ext uri="{FF2B5EF4-FFF2-40B4-BE49-F238E27FC236}">
                <a16:creationId xmlns:a16="http://schemas.microsoft.com/office/drawing/2014/main" id="{35FC7E43-E773-4C74-0BD6-4360906112C1}"/>
              </a:ext>
            </a:extLst>
          </p:cNvPr>
          <p:cNvSpPr txBox="1"/>
          <p:nvPr/>
        </p:nvSpPr>
        <p:spPr>
          <a:xfrm>
            <a:off x="435095" y="1502688"/>
            <a:ext cx="10731135" cy="5078313"/>
          </a:xfrm>
          <a:prstGeom prst="rect">
            <a:avLst/>
          </a:prstGeom>
          <a:noFill/>
        </p:spPr>
        <p:txBody>
          <a:bodyPr wrap="square">
            <a:spAutoFit/>
          </a:bodyPr>
          <a:lstStyle/>
          <a:p>
            <a:r>
              <a:rPr lang="ru-RU" dirty="0">
                <a:latin typeface="Times New Roman" panose="02020603050405020304" pitchFamily="18" charset="0"/>
                <a:ea typeface="Times New Roman" panose="02020603050405020304" pitchFamily="18" charset="0"/>
                <a:cs typeface="Times New Roman" panose="02020603050405020304" pitchFamily="18" charset="0"/>
              </a:rPr>
              <a:t>	08</a:t>
            </a: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.02.2023 г. ВКС с Управлением Федеральной службы по ветеринарному и фитосанитарному надзору по Нижегородской области и Республике Марий Эл Публичные обсуждения результатов правоприменительной практики контрольно-надзорной деятельности по итогам 2022 года.</a:t>
            </a:r>
          </a:p>
          <a:p>
            <a:endParaRPr lang="ru-RU" dirty="0">
              <a:latin typeface="Times New Roman" panose="02020603050405020304" pitchFamily="18" charset="0"/>
              <a:ea typeface="Times New Roman" panose="02020603050405020304" pitchFamily="18" charset="0"/>
              <a:cs typeface="Times New Roman" panose="02020603050405020304" pitchFamily="18" charset="0"/>
            </a:endParaRPr>
          </a:p>
          <a:p>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	16.03.2023 г. ВКС с Управлением Федеральной службы по ветеринарному и фитосанитарному надзору по Нижегородской области и Республике Марий Эл заседании штаба по повышению эффективности осуществления мероприятий муниципального земельного контроля.</a:t>
            </a:r>
          </a:p>
          <a:p>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	05.05.2023 г. совещание ВКС с министерством экономического развития и инвестиций Нижегородской области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по вопросу продвижения портала среди предпринимателей муниципальных округов Нижегородской области</a:t>
            </a:r>
            <a:r>
              <a:rPr lang="ru-RU" dirty="0">
                <a:latin typeface="Times New Roman" panose="02020603050405020304" pitchFamily="18" charset="0"/>
                <a:ea typeface="Times New Roman" panose="02020603050405020304" pitchFamily="18" charset="0"/>
                <a:cs typeface="Times New Roman" panose="02020603050405020304" pitchFamily="18" charset="0"/>
              </a:rPr>
              <a:t>.</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	16.05.2023 г. ВКС с Управлением Федеральной службы по ветеринарному и фитосанитарному надзору по Нижегородской области и Республике Марий Эл Публичные обсуждения результатов правоприменительной практики контрольно-надзорной деятельности по итогам первого квартала 2023 года</a:t>
            </a:r>
          </a:p>
          <a:p>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605908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F959554-4BA2-50BD-B790-9AE19D43D7C6}"/>
              </a:ext>
            </a:extLst>
          </p:cNvPr>
          <p:cNvSpPr txBox="1"/>
          <p:nvPr/>
        </p:nvSpPr>
        <p:spPr>
          <a:xfrm>
            <a:off x="936382" y="1002295"/>
            <a:ext cx="9456126" cy="4801314"/>
          </a:xfrm>
          <a:prstGeom prst="rect">
            <a:avLst/>
          </a:prstGeom>
          <a:noFill/>
        </p:spPr>
        <p:txBody>
          <a:bodyPr wrap="square">
            <a:spAutoFit/>
          </a:bodyPr>
          <a:lstStyle/>
          <a:p>
            <a:r>
              <a:rPr lang="ru-RU" dirty="0">
                <a:latin typeface="Times New Roman" panose="02020603050405020304" pitchFamily="18" charset="0"/>
                <a:cs typeface="Times New Roman" panose="02020603050405020304" pitchFamily="18" charset="0"/>
              </a:rPr>
              <a:t>	08.06.2023 г. мероприятии в г. Арзамас круглый стол по теме: «Актуальные вопросы муниципального контроля и административной практики».</a:t>
            </a:r>
          </a:p>
          <a:p>
            <a:endParaRPr lang="ru-RU"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	22.08.2023 г. ВКС с Управлением Федеральной службы по ветеринарному и фитосанитарному надзору по Нижегородской области и Республике Марий Эл Публичные обсуждения результатов правоприменительной практики контрольно-надзорной деятельности по итогам второго квартала 2023 года.</a:t>
            </a:r>
          </a:p>
          <a:p>
            <a:endParaRPr lang="ru-RU"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	28.09.2023 г.  ВКС с Управлением Федеральной службы по ветеринарному и фитосанитарному надзору по Нижегородской области и Республике Марий Эл заседании штаба по повышению эффективности осуществления мероприятий муниципального земельного контроля;</a:t>
            </a:r>
          </a:p>
          <a:p>
            <a:endParaRPr lang="ru-RU"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	22.11.2023 г. ВКС с Управлением Федеральной службы по ветеринарному и фитосанитарному надзору по Нижегородской области и Республике Марий Эл Публичные обсуждения результатов правоприменительной практики контрольно-надзорной деятельности по итогам третьего квартала 2023 года.</a:t>
            </a:r>
          </a:p>
        </p:txBody>
      </p:sp>
    </p:spTree>
    <p:extLst>
      <p:ext uri="{BB962C8B-B14F-4D97-AF65-F5344CB8AC3E}">
        <p14:creationId xmlns:p14="http://schemas.microsoft.com/office/powerpoint/2010/main" val="29826370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17B06FA-BF13-80D6-4AAC-434A042A6D92}"/>
              </a:ext>
            </a:extLst>
          </p:cNvPr>
          <p:cNvSpPr txBox="1">
            <a:spLocks/>
          </p:cNvSpPr>
          <p:nvPr/>
        </p:nvSpPr>
        <p:spPr>
          <a:xfrm>
            <a:off x="646111" y="509954"/>
            <a:ext cx="9404723" cy="1116512"/>
          </a:xfrm>
          <a:prstGeom prst="rect">
            <a:avLst/>
          </a:prstGeom>
        </p:spPr>
        <p:txBody>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ru-RU" dirty="0">
                <a:solidFill>
                  <a:schemeClr val="tx1"/>
                </a:solidFill>
                <a:latin typeface="Yu Gothic UI Semibold" panose="020B0700000000000000" pitchFamily="34" charset="-128"/>
                <a:ea typeface="Yu Gothic UI Semibold" panose="020B0700000000000000" pitchFamily="34" charset="-128"/>
              </a:rPr>
              <a:t>ПОВЫШЕНИЕ КВАЛИФИКАЦИИ</a:t>
            </a:r>
            <a:endParaRPr lang="ru-RU" dirty="0"/>
          </a:p>
        </p:txBody>
      </p:sp>
      <p:sp>
        <p:nvSpPr>
          <p:cNvPr id="4" name="TextBox 3">
            <a:extLst>
              <a:ext uri="{FF2B5EF4-FFF2-40B4-BE49-F238E27FC236}">
                <a16:creationId xmlns:a16="http://schemas.microsoft.com/office/drawing/2014/main" id="{E4E04427-28F5-C378-1BDE-BD4FA72B1BE8}"/>
              </a:ext>
            </a:extLst>
          </p:cNvPr>
          <p:cNvSpPr txBox="1"/>
          <p:nvPr/>
        </p:nvSpPr>
        <p:spPr>
          <a:xfrm>
            <a:off x="1060206" y="1626466"/>
            <a:ext cx="9895009" cy="5367623"/>
          </a:xfrm>
          <a:prstGeom prst="rect">
            <a:avLst/>
          </a:prstGeom>
          <a:noFill/>
        </p:spPr>
        <p:txBody>
          <a:bodyPr wrap="square">
            <a:spAutoFit/>
          </a:bodyPr>
          <a:lstStyle/>
          <a:p>
            <a:pPr algn="just">
              <a:lnSpc>
                <a:spcPct val="107000"/>
              </a:lnSpc>
            </a:pPr>
            <a:r>
              <a:rPr lang="ru-RU" sz="1800" spc="30" dirty="0">
                <a:effectLst/>
                <a:latin typeface="Times New Roman" panose="02020603050405020304" pitchFamily="18" charset="0"/>
                <a:ea typeface="SimSun" panose="02010600030101010101" pitchFamily="2" charset="-122"/>
                <a:cs typeface="Calibri" panose="020F0502020204030204" pitchFamily="34" charset="0"/>
              </a:rPr>
              <a:t>	06.02-10.02.2023 г. курсы повышения квалификации в дистанционном формате по теме: </a:t>
            </a:r>
            <a:r>
              <a:rPr lang="ru-RU" sz="1800" dirty="0">
                <a:effectLst/>
                <a:latin typeface="Times New Roman" panose="02020603050405020304" pitchFamily="18" charset="0"/>
                <a:ea typeface="Times New Roman" panose="02020603050405020304" pitchFamily="18" charset="0"/>
              </a:rPr>
              <a:t>«Муниципальный контроль в условиях перемен: правила осуществления в соответствии с Федеральным законом «О государственном контроле (надзоре) и муниципальном контроле в РФ» в условиях моратория на проведение в 2023 году» </a:t>
            </a:r>
            <a:r>
              <a:rPr lang="ru-RU" dirty="0">
                <a:latin typeface="Times New Roman" panose="02020603050405020304" pitchFamily="18" charset="0"/>
                <a:ea typeface="Times New Roman" panose="02020603050405020304" pitchFamily="18" charset="0"/>
              </a:rPr>
              <a:t>(</a:t>
            </a:r>
            <a:r>
              <a:rPr lang="ru-RU" sz="1800" dirty="0">
                <a:effectLst/>
                <a:latin typeface="Times New Roman" panose="02020603050405020304" pitchFamily="18" charset="0"/>
                <a:ea typeface="Times New Roman" panose="02020603050405020304" pitchFamily="18" charset="0"/>
              </a:rPr>
              <a:t>40 </a:t>
            </a:r>
            <a:r>
              <a:rPr lang="ru-RU" sz="1800" dirty="0" err="1">
                <a:effectLst/>
                <a:latin typeface="Times New Roman" panose="02020603050405020304" pitchFamily="18" charset="0"/>
                <a:ea typeface="Times New Roman" panose="02020603050405020304" pitchFamily="18" charset="0"/>
              </a:rPr>
              <a:t>ак</a:t>
            </a:r>
            <a:r>
              <a:rPr lang="ru-RU" sz="1800" dirty="0">
                <a:effectLst/>
                <a:latin typeface="Times New Roman" panose="02020603050405020304" pitchFamily="18" charset="0"/>
                <a:ea typeface="Times New Roman" panose="02020603050405020304" pitchFamily="18" charset="0"/>
              </a:rPr>
              <a:t>. часов).</a:t>
            </a:r>
          </a:p>
          <a:p>
            <a:pPr algn="just">
              <a:lnSpc>
                <a:spcPct val="107000"/>
              </a:lnSpc>
            </a:pPr>
            <a:endParaRPr lang="ru-RU" sz="1800" dirty="0">
              <a:effectLst/>
              <a:latin typeface="Times New Roman" panose="02020603050405020304" pitchFamily="18" charset="0"/>
              <a:ea typeface="Times New Roman" panose="02020603050405020304" pitchFamily="18" charset="0"/>
            </a:endParaRPr>
          </a:p>
          <a:p>
            <a:pPr algn="just">
              <a:lnSpc>
                <a:spcPct val="107000"/>
              </a:lnSpc>
            </a:pPr>
            <a:r>
              <a:rPr lang="ru-RU" dirty="0">
                <a:latin typeface="Times New Roman" panose="02020603050405020304" pitchFamily="18" charset="0"/>
              </a:rPr>
              <a:t>	15.06.2023 г. </a:t>
            </a: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вебинара по теме: «Индикаторы риска нарушения обязательных требований: значение и порядок разработки».</a:t>
            </a:r>
          </a:p>
          <a:p>
            <a:pPr algn="just">
              <a:lnSpc>
                <a:spcPct val="107000"/>
              </a:lnSpc>
            </a:pP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r>
              <a:rPr lang="ru-RU" dirty="0">
                <a:latin typeface="Times New Roman" panose="02020603050405020304" pitchFamily="18" charset="0"/>
                <a:ea typeface="Times New Roman" panose="02020603050405020304" pitchFamily="18" charset="0"/>
                <a:cs typeface="Times New Roman" panose="02020603050405020304" pitchFamily="18" charset="0"/>
              </a:rPr>
              <a:t>	06.09.2023 </a:t>
            </a:r>
            <a:r>
              <a:rPr lang="ru-RU" sz="1800" spc="30" dirty="0">
                <a:effectLst/>
                <a:latin typeface="Times New Roman" panose="02020603050405020304" pitchFamily="18" charset="0"/>
                <a:ea typeface="SimSun" panose="02010600030101010101" pitchFamily="2" charset="-122"/>
                <a:cs typeface="Calibri" panose="020F0502020204030204" pitchFamily="34" charset="0"/>
              </a:rPr>
              <a:t>курсы повышения квалификации  в АНО ДПО «БИОТА» по программе: «Оказание первой помощи пострадавшим»</a:t>
            </a:r>
          </a:p>
          <a:p>
            <a:pPr algn="just">
              <a:lnSpc>
                <a:spcPct val="107000"/>
              </a:lnSpc>
            </a:pPr>
            <a:endParaRPr lang="ru-RU" spc="30" dirty="0">
              <a:latin typeface="Times New Roman" panose="02020603050405020304" pitchFamily="18" charset="0"/>
              <a:ea typeface="SimSun" panose="02010600030101010101" pitchFamily="2" charset="-122"/>
              <a:cs typeface="Calibri" panose="020F0502020204030204" pitchFamily="34" charset="0"/>
            </a:endParaRPr>
          </a:p>
          <a:p>
            <a:pPr algn="just">
              <a:lnSpc>
                <a:spcPct val="107000"/>
              </a:lnSpc>
            </a:pPr>
            <a:r>
              <a:rPr lang="ru-RU" spc="30" dirty="0">
                <a:latin typeface="Times New Roman" panose="02020603050405020304" pitchFamily="18" charset="0"/>
                <a:ea typeface="SimSun" panose="02010600030101010101" pitchFamily="2" charset="-122"/>
                <a:cs typeface="Calibri" panose="020F0502020204030204" pitchFamily="34" charset="0"/>
              </a:rPr>
              <a:t>	07.09.023 курсы повышения квалификации  в АНО ДПО «БИОТА» по программе: «Общие вопросы охраны труда и функционирования СУОТ» </a:t>
            </a:r>
            <a:endParaRPr lang="ru-RU"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ru-RU" dirty="0">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ru-RU" sz="1800" dirty="0">
                <a:effectLst/>
                <a:latin typeface="Times New Roman" panose="02020603050405020304" pitchFamily="18" charset="0"/>
                <a:ea typeface="MS Mincho" panose="02020609040205080304" pitchFamily="49" charset="-128"/>
              </a:rPr>
              <a:t>	13-24.11.2023 г. курсы </a:t>
            </a:r>
            <a:r>
              <a:rPr lang="ru-RU" sz="1800" spc="30" dirty="0">
                <a:effectLst/>
                <a:latin typeface="Times New Roman" panose="02020603050405020304" pitchFamily="18" charset="0"/>
                <a:ea typeface="SimSun" panose="02010600030101010101" pitchFamily="2" charset="-122"/>
                <a:cs typeface="Calibri" panose="020F0502020204030204" pitchFamily="34" charset="0"/>
              </a:rPr>
              <a:t>повышения квалификации по </a:t>
            </a:r>
            <a:r>
              <a:rPr lang="ru-RU" sz="1800" dirty="0">
                <a:effectLst/>
                <a:latin typeface="Times New Roman" panose="02020603050405020304" pitchFamily="18" charset="0"/>
                <a:ea typeface="MS Mincho" panose="02020609040205080304" pitchFamily="49" charset="-128"/>
              </a:rPr>
              <a:t>программе </a:t>
            </a:r>
            <a:r>
              <a:rPr lang="ru-RU" dirty="0">
                <a:latin typeface="Times New Roman" panose="02020603050405020304" pitchFamily="18" charset="0"/>
                <a:ea typeface="MS Mincho" panose="02020609040205080304" pitchFamily="49" charset="-128"/>
              </a:rPr>
              <a:t>«</a:t>
            </a:r>
            <a:r>
              <a:rPr lang="ru-RU" sz="1800" dirty="0">
                <a:effectLst/>
                <a:latin typeface="Times New Roman" panose="02020603050405020304" pitchFamily="18" charset="0"/>
                <a:ea typeface="MS Mincho" panose="02020609040205080304" pitchFamily="49" charset="-128"/>
              </a:rPr>
              <a:t>Противодействие коррупции».</a:t>
            </a:r>
          </a:p>
          <a:p>
            <a:pPr algn="just">
              <a:lnSpc>
                <a:spcPct val="107000"/>
              </a:lnSpc>
            </a:pP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r>
              <a:rPr lang="ru-RU" dirty="0">
                <a:latin typeface="Times New Roman" panose="02020603050405020304" pitchFamily="18" charset="0"/>
                <a:ea typeface="Times New Roman" panose="02020603050405020304" pitchFamily="18" charset="0"/>
                <a:cs typeface="Times New Roman" panose="02020603050405020304" pitchFamily="18" charset="0"/>
              </a:rPr>
              <a:t>	</a:t>
            </a:r>
            <a:endParaRPr lang="ru-RU" dirty="0"/>
          </a:p>
        </p:txBody>
      </p:sp>
    </p:spTree>
    <p:extLst>
      <p:ext uri="{BB962C8B-B14F-4D97-AF65-F5344CB8AC3E}">
        <p14:creationId xmlns:p14="http://schemas.microsoft.com/office/powerpoint/2010/main" val="27485984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0318DE5-FC17-48D5-9AD2-1E84219D2F25}"/>
              </a:ext>
            </a:extLst>
          </p:cNvPr>
          <p:cNvSpPr txBox="1"/>
          <p:nvPr/>
        </p:nvSpPr>
        <p:spPr>
          <a:xfrm>
            <a:off x="1286300" y="694351"/>
            <a:ext cx="8785747" cy="1200329"/>
          </a:xfrm>
          <a:prstGeom prst="rect">
            <a:avLst/>
          </a:prstGeom>
          <a:noFill/>
        </p:spPr>
        <p:txBody>
          <a:bodyPr wrap="square">
            <a:spAutoFit/>
          </a:bodyPr>
          <a:lstStyle/>
          <a:p>
            <a:r>
              <a:rPr lang="ru-RU" dirty="0">
                <a:latin typeface="Times New Roman" panose="02020603050405020304" pitchFamily="18" charset="0"/>
                <a:ea typeface="Times New Roman" panose="02020603050405020304" pitchFamily="18" charset="0"/>
                <a:cs typeface="Times New Roman" panose="02020603050405020304" pitchFamily="18" charset="0"/>
              </a:rPr>
              <a:t>11-12.12.2023 г. </a:t>
            </a:r>
            <a:r>
              <a:rPr lang="ru-RU" sz="1800" dirty="0">
                <a:effectLst/>
                <a:latin typeface="Times New Roman" panose="02020603050405020304" pitchFamily="18" charset="0"/>
                <a:ea typeface="Times New Roman" panose="02020603050405020304" pitchFamily="18" charset="0"/>
              </a:rPr>
              <a:t>повышение квалификации «Порядок организации, осуществления и дальнейшие перспективы развития государственного контроля (надзора) и муниципального контроля в соответствии с ФЗ N248-ФЗ в условиях моратория до 2030 года».</a:t>
            </a:r>
            <a:endParaRPr lang="ru-RU" dirty="0"/>
          </a:p>
        </p:txBody>
      </p:sp>
    </p:spTree>
    <p:extLst>
      <p:ext uri="{BB962C8B-B14F-4D97-AF65-F5344CB8AC3E}">
        <p14:creationId xmlns:p14="http://schemas.microsoft.com/office/powerpoint/2010/main" val="27351085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DBC2602-9528-5F2C-3017-E8A3F0FB55D1}"/>
              </a:ext>
            </a:extLst>
          </p:cNvPr>
          <p:cNvSpPr txBox="1">
            <a:spLocks/>
          </p:cNvSpPr>
          <p:nvPr/>
        </p:nvSpPr>
        <p:spPr>
          <a:xfrm>
            <a:off x="646111" y="509954"/>
            <a:ext cx="9404723" cy="1636898"/>
          </a:xfrm>
          <a:prstGeom prst="rect">
            <a:avLst/>
          </a:prstGeom>
        </p:spPr>
        <p:txBody>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ru-RU" dirty="0">
                <a:solidFill>
                  <a:schemeClr val="tx1"/>
                </a:solidFill>
                <a:latin typeface="Yu Gothic UI Semibold" panose="020B0700000000000000" pitchFamily="34" charset="-128"/>
                <a:ea typeface="Yu Gothic UI Semibold" panose="020B0700000000000000" pitchFamily="34" charset="-128"/>
              </a:rPr>
              <a:t>СИСТЕМЫ ОРГАНИЗАЦИИ МУНИЦИПАЛЬНОГО КОНТРОЛЯ</a:t>
            </a:r>
            <a:endParaRPr lang="ru-RU" dirty="0"/>
          </a:p>
        </p:txBody>
      </p:sp>
      <p:sp>
        <p:nvSpPr>
          <p:cNvPr id="4" name="TextBox 3">
            <a:extLst>
              <a:ext uri="{FF2B5EF4-FFF2-40B4-BE49-F238E27FC236}">
                <a16:creationId xmlns:a16="http://schemas.microsoft.com/office/drawing/2014/main" id="{0778BDE9-4C65-8E9E-1114-DEA6F694791E}"/>
              </a:ext>
            </a:extLst>
          </p:cNvPr>
          <p:cNvSpPr txBox="1"/>
          <p:nvPr/>
        </p:nvSpPr>
        <p:spPr>
          <a:xfrm>
            <a:off x="1129812" y="2146852"/>
            <a:ext cx="9975510" cy="3046988"/>
          </a:xfrm>
          <a:prstGeom prst="rect">
            <a:avLst/>
          </a:prstGeom>
          <a:noFill/>
        </p:spPr>
        <p:txBody>
          <a:bodyPr wrap="square">
            <a:spAutoFit/>
          </a:bodyPr>
          <a:lstStyle/>
          <a:p>
            <a:r>
              <a:rPr lang="ru-RU" sz="2400" dirty="0">
                <a:latin typeface="Times New Roman" panose="02020603050405020304" pitchFamily="18" charset="0"/>
                <a:cs typeface="Times New Roman" panose="02020603050405020304" pitchFamily="18" charset="0"/>
              </a:rPr>
              <a:t>	- Единый реестр видов контроля (ЕРВК).</a:t>
            </a:r>
          </a:p>
          <a:p>
            <a:endParaRPr lang="ru-RU" sz="2400" dirty="0">
              <a:latin typeface="Times New Roman" panose="02020603050405020304" pitchFamily="18" charset="0"/>
              <a:cs typeface="Times New Roman" panose="02020603050405020304" pitchFamily="18" charset="0"/>
            </a:endParaRPr>
          </a:p>
          <a:p>
            <a:r>
              <a:rPr lang="ru-RU" sz="2400" dirty="0">
                <a:latin typeface="Times New Roman" panose="02020603050405020304" pitchFamily="18" charset="0"/>
                <a:cs typeface="Times New Roman" panose="02020603050405020304" pitchFamily="18" charset="0"/>
              </a:rPr>
              <a:t>	- Федеральная государственная информационная система «Единый реестр контрольных(надзорных) мероприятий» (ФГИС «ЕРКНМ»).</a:t>
            </a:r>
          </a:p>
          <a:p>
            <a:endParaRPr lang="ru-RU" sz="2400" dirty="0">
              <a:latin typeface="Times New Roman" panose="02020603050405020304" pitchFamily="18" charset="0"/>
              <a:cs typeface="Times New Roman" panose="02020603050405020304" pitchFamily="18" charset="0"/>
            </a:endParaRPr>
          </a:p>
          <a:p>
            <a:r>
              <a:rPr lang="ru-RU" sz="2400" dirty="0">
                <a:latin typeface="Times New Roman" panose="02020603050405020304" pitchFamily="18" charset="0"/>
                <a:cs typeface="Times New Roman" panose="02020603050405020304" pitchFamily="18" charset="0"/>
              </a:rPr>
              <a:t>	- Портал </a:t>
            </a:r>
            <a:r>
              <a:rPr lang="en-US" sz="2400" dirty="0">
                <a:latin typeface="Times New Roman" panose="02020603050405020304" pitchFamily="18" charset="0"/>
                <a:cs typeface="Times New Roman" panose="02020603050405020304" pitchFamily="18" charset="0"/>
              </a:rPr>
              <a:t>monitoring.ar.gov.ru</a:t>
            </a:r>
            <a:r>
              <a:rPr lang="ru-RU" sz="2400"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r>
              <a:rPr lang="ru-RU" sz="2400" dirty="0">
                <a:latin typeface="Times New Roman" panose="02020603050405020304" pitchFamily="18" charset="0"/>
                <a:cs typeface="Times New Roman" panose="02020603050405020304" pitchFamily="18" charset="0"/>
              </a:rPr>
              <a:t>	- Подсистема Досудебного обжалования КНД.</a:t>
            </a:r>
          </a:p>
        </p:txBody>
      </p:sp>
    </p:spTree>
    <p:extLst>
      <p:ext uri="{BB962C8B-B14F-4D97-AF65-F5344CB8AC3E}">
        <p14:creationId xmlns:p14="http://schemas.microsoft.com/office/powerpoint/2010/main" val="2594715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210746D-9021-8628-2F25-D84596FE437B}"/>
              </a:ext>
            </a:extLst>
          </p:cNvPr>
          <p:cNvSpPr txBox="1"/>
          <p:nvPr/>
        </p:nvSpPr>
        <p:spPr>
          <a:xfrm>
            <a:off x="6950123" y="298069"/>
            <a:ext cx="3599596" cy="923330"/>
          </a:xfrm>
          <a:prstGeom prst="rect">
            <a:avLst/>
          </a:prstGeom>
          <a:noFill/>
        </p:spPr>
        <p:txBody>
          <a:bodyPr wrap="square">
            <a:spAutoFit/>
          </a:bodyPr>
          <a:lstStyle/>
          <a:p>
            <a:r>
              <a:rPr lang="ru-RU" sz="1800" dirty="0">
                <a:effectLst/>
                <a:latin typeface="Times New Roman" panose="02020603050405020304" pitchFamily="18" charset="0"/>
                <a:ea typeface="Times New Roman" panose="02020603050405020304" pitchFamily="18" charset="0"/>
              </a:rPr>
              <a:t>Приложение к отчету об</a:t>
            </a:r>
          </a:p>
          <a:p>
            <a:r>
              <a:rPr lang="ru-RU" sz="1800" dirty="0">
                <a:effectLst/>
                <a:latin typeface="Times New Roman" panose="02020603050405020304" pitchFamily="18" charset="0"/>
                <a:ea typeface="Times New Roman" panose="02020603050405020304" pitchFamily="18" charset="0"/>
              </a:rPr>
              <a:t>осуществлении муниципального</a:t>
            </a:r>
          </a:p>
          <a:p>
            <a:r>
              <a:rPr lang="ru-RU" sz="1800" dirty="0">
                <a:effectLst/>
                <a:latin typeface="Times New Roman" panose="02020603050405020304" pitchFamily="18" charset="0"/>
                <a:ea typeface="Times New Roman" panose="02020603050405020304" pitchFamily="18" charset="0"/>
              </a:rPr>
              <a:t>контроля за 2023 г. </a:t>
            </a:r>
            <a:endParaRPr lang="ru-RU" dirty="0"/>
          </a:p>
        </p:txBody>
      </p:sp>
      <p:graphicFrame>
        <p:nvGraphicFramePr>
          <p:cNvPr id="7" name="Таблица 6">
            <a:extLst>
              <a:ext uri="{FF2B5EF4-FFF2-40B4-BE49-F238E27FC236}">
                <a16:creationId xmlns:a16="http://schemas.microsoft.com/office/drawing/2014/main" id="{3F9BDD3A-0753-3958-5CD7-14CC16E50A83}"/>
              </a:ext>
            </a:extLst>
          </p:cNvPr>
          <p:cNvGraphicFramePr>
            <a:graphicFrameLocks noGrp="1"/>
          </p:cNvGraphicFramePr>
          <p:nvPr>
            <p:extLst>
              <p:ext uri="{D42A27DB-BD31-4B8C-83A1-F6EECF244321}">
                <p14:modId xmlns:p14="http://schemas.microsoft.com/office/powerpoint/2010/main" val="3168544341"/>
              </p:ext>
            </p:extLst>
          </p:nvPr>
        </p:nvGraphicFramePr>
        <p:xfrm>
          <a:off x="310393" y="1426128"/>
          <a:ext cx="11333527" cy="4745766"/>
        </p:xfrm>
        <a:graphic>
          <a:graphicData uri="http://schemas.openxmlformats.org/drawingml/2006/table">
            <a:tbl>
              <a:tblPr firstRow="1" bandRow="1"/>
              <a:tblGrid>
                <a:gridCol w="1591694">
                  <a:extLst>
                    <a:ext uri="{9D8B030D-6E8A-4147-A177-3AD203B41FA5}">
                      <a16:colId xmlns:a16="http://schemas.microsoft.com/office/drawing/2014/main" val="3299793211"/>
                    </a:ext>
                  </a:extLst>
                </a:gridCol>
                <a:gridCol w="1791698">
                  <a:extLst>
                    <a:ext uri="{9D8B030D-6E8A-4147-A177-3AD203B41FA5}">
                      <a16:colId xmlns:a16="http://schemas.microsoft.com/office/drawing/2014/main" val="556302141"/>
                    </a:ext>
                  </a:extLst>
                </a:gridCol>
                <a:gridCol w="7950135">
                  <a:extLst>
                    <a:ext uri="{9D8B030D-6E8A-4147-A177-3AD203B41FA5}">
                      <a16:colId xmlns:a16="http://schemas.microsoft.com/office/drawing/2014/main" val="2829017620"/>
                    </a:ext>
                  </a:extLst>
                </a:gridCol>
              </a:tblGrid>
              <a:tr h="401891">
                <a:tc rowSpan="6">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600" dirty="0">
                          <a:latin typeface="Times New Roman" panose="02020603050405020304" pitchFamily="18" charset="0"/>
                          <a:cs typeface="Times New Roman" panose="02020603050405020304" pitchFamily="18" charset="0"/>
                        </a:rPr>
                        <a:t>Постановление</a:t>
                      </a:r>
                    </a:p>
                    <a:p>
                      <a:pPr algn="ctr"/>
                      <a:endParaRPr lang="ru-RU" b="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600" dirty="0">
                          <a:latin typeface="Times New Roman" panose="02020603050405020304" pitchFamily="18" charset="0"/>
                          <a:cs typeface="Times New Roman" panose="02020603050405020304" pitchFamily="18" charset="0"/>
                        </a:rPr>
                        <a:t>№, дата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600" dirty="0">
                          <a:latin typeface="Times New Roman" panose="02020603050405020304" pitchFamily="18" charset="0"/>
                          <a:cs typeface="Times New Roman" panose="02020603050405020304" pitchFamily="18" charset="0"/>
                        </a:rPr>
                        <a:t>Содержание</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85866023"/>
                  </a:ext>
                </a:extLst>
              </a:tr>
              <a:tr h="800197">
                <a:tc vMerge="1">
                  <a:txBody>
                    <a:bodyPr/>
                    <a:lstStyle/>
                    <a:p>
                      <a:endParaRPr lang="ru-RU"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ru-RU" sz="1600" dirty="0">
                          <a:latin typeface="Times New Roman" panose="02020603050405020304" pitchFamily="18" charset="0"/>
                          <a:cs typeface="Times New Roman" panose="02020603050405020304" pitchFamily="18" charset="0"/>
                        </a:rPr>
                        <a:t>456 от 06.04.2023</a:t>
                      </a:r>
                    </a:p>
                    <a:p>
                      <a:endParaRPr lang="ru-RU" sz="16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ru-RU" sz="1600" dirty="0">
                          <a:latin typeface="Times New Roman" panose="02020603050405020304" pitchFamily="18" charset="0"/>
                          <a:cs typeface="Times New Roman" panose="02020603050405020304" pitchFamily="18" charset="0"/>
                        </a:rPr>
                        <a:t>Об утверждении порядка выявления и демонтажа самовольно размещенных некапитальных строений, сооружений на территории Дивеевского муниципального округа Нижегородской области.</a:t>
                      </a:r>
                      <a:endParaRPr lang="ru-RU" sz="16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58971398"/>
                  </a:ext>
                </a:extLst>
              </a:tr>
              <a:tr h="402827">
                <a:tc vMerge="1">
                  <a:txBody>
                    <a:bodyPr/>
                    <a:lstStyle/>
                    <a:p>
                      <a:endParaRPr lang="ru-RU" dirty="0"/>
                    </a:p>
                  </a:txBody>
                  <a:tcPr/>
                </a:tc>
                <a:tc>
                  <a:txBody>
                    <a:bodyPr/>
                    <a:lstStyle/>
                    <a:p>
                      <a:r>
                        <a:rPr lang="ru-RU" sz="1600" dirty="0">
                          <a:latin typeface="Times New Roman" panose="02020603050405020304" pitchFamily="18" charset="0"/>
                          <a:cs typeface="Times New Roman" panose="02020603050405020304" pitchFamily="18" charset="0"/>
                        </a:rPr>
                        <a:t>890 от 30.06.2023</a:t>
                      </a:r>
                      <a:endParaRPr lang="ru-RU" sz="16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ru-RU" sz="1600" dirty="0">
                          <a:latin typeface="Times New Roman" panose="02020603050405020304" pitchFamily="18" charset="0"/>
                          <a:cs typeface="Times New Roman" panose="02020603050405020304" pitchFamily="18" charset="0"/>
                        </a:rPr>
                        <a:t>О признании утратившими силу некоторых муниципальных правовых актов.</a:t>
                      </a:r>
                      <a:endParaRPr lang="ru-RU" sz="16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15798651"/>
                  </a:ext>
                </a:extLst>
              </a:tr>
              <a:tr h="1194073">
                <a:tc vMerge="1">
                  <a:txBody>
                    <a:bodyPr/>
                    <a:lstStyle/>
                    <a:p>
                      <a:endParaRPr lang="ru-RU" dirty="0"/>
                    </a:p>
                  </a:txBody>
                  <a:tcPr/>
                </a:tc>
                <a:tc>
                  <a:txBody>
                    <a:bodyPr/>
                    <a:lstStyle/>
                    <a:p>
                      <a:r>
                        <a:rPr lang="ru-RU" sz="1600" dirty="0">
                          <a:latin typeface="Times New Roman" panose="02020603050405020304" pitchFamily="18" charset="0"/>
                          <a:cs typeface="Times New Roman" panose="02020603050405020304" pitchFamily="18" charset="0"/>
                        </a:rPr>
                        <a:t>1304 от 22.09.2023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1600" dirty="0">
                          <a:latin typeface="Times New Roman" panose="02020603050405020304" pitchFamily="18" charset="0"/>
                          <a:cs typeface="Times New Roman" panose="02020603050405020304" pitchFamily="18" charset="0"/>
                        </a:rPr>
                        <a:t>О положении об организации и проведении общественного обсуждения по проекту постановления администрации Дивеевского муниципального округа Нижегородской области «Об утверждении программы профилактики рисков причинения вреда(ущерба) охраняемым законом ценностям по видам муниципального контроля».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42693398"/>
                  </a:ext>
                </a:extLst>
              </a:tr>
              <a:tr h="1194073">
                <a:tc vMerge="1">
                  <a:txBody>
                    <a:bodyPr/>
                    <a:lstStyle/>
                    <a:p>
                      <a:endParaRPr lang="ru-RU" dirty="0"/>
                    </a:p>
                  </a:txBody>
                  <a:tcPr/>
                </a:tc>
                <a:tc>
                  <a:txBody>
                    <a:bodyPr/>
                    <a:lstStyle/>
                    <a:p>
                      <a:r>
                        <a:rPr lang="ru-RU" sz="1600" dirty="0">
                          <a:latin typeface="Times New Roman" panose="02020603050405020304" pitchFamily="18" charset="0"/>
                          <a:cs typeface="Times New Roman" panose="02020603050405020304" pitchFamily="18" charset="0"/>
                        </a:rPr>
                        <a:t>1343 от 27.09.2023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1600" dirty="0">
                          <a:latin typeface="Times New Roman" panose="02020603050405020304" pitchFamily="18" charset="0"/>
                          <a:cs typeface="Times New Roman" panose="02020603050405020304" pitchFamily="18" charset="0"/>
                        </a:rPr>
                        <a:t>О проведении общественных обсуждений по проекту постановления администрации Дивеевского муниципального округа Нижегородской области «Об утверждении программы профилактики рисков причинения вреда(ущерба) охраняемым законом ценностям по видам муниципального контроля» на 2024  год.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42997642"/>
                  </a:ext>
                </a:extLst>
              </a:tr>
              <a:tr h="729942">
                <a:tc vMerge="1">
                  <a:txBody>
                    <a:bodyPr/>
                    <a:lstStyle/>
                    <a:p>
                      <a:endParaRPr lang="ru-RU" dirty="0"/>
                    </a:p>
                  </a:txBody>
                  <a:tcPr/>
                </a:tc>
                <a:tc>
                  <a:txBody>
                    <a:bodyPr/>
                    <a:lstStyle/>
                    <a:p>
                      <a:r>
                        <a:rPr lang="ru-RU" sz="1600" dirty="0">
                          <a:latin typeface="Times New Roman" panose="02020603050405020304" pitchFamily="18" charset="0"/>
                          <a:cs typeface="Times New Roman" panose="02020603050405020304" pitchFamily="18" charset="0"/>
                        </a:rPr>
                        <a:t>1724 от 18.12.2023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1600" dirty="0">
                          <a:latin typeface="Times New Roman" panose="02020603050405020304" pitchFamily="18" charset="0"/>
                          <a:cs typeface="Times New Roman" panose="02020603050405020304" pitchFamily="18" charset="0"/>
                        </a:rPr>
                        <a:t>Об утверждении Программ профилактики рисков причинения вреда (ущерба) охраняемым законом ценностям по видам муниципального контроля на 2024  год.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16001198"/>
                  </a:ext>
                </a:extLst>
              </a:tr>
            </a:tbl>
          </a:graphicData>
        </a:graphic>
      </p:graphicFrame>
    </p:spTree>
    <p:extLst>
      <p:ext uri="{BB962C8B-B14F-4D97-AF65-F5344CB8AC3E}">
        <p14:creationId xmlns:p14="http://schemas.microsoft.com/office/powerpoint/2010/main" val="32855520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a:extLst>
              <a:ext uri="{FF2B5EF4-FFF2-40B4-BE49-F238E27FC236}">
                <a16:creationId xmlns:a16="http://schemas.microsoft.com/office/drawing/2014/main" id="{9C0867CD-70B6-960B-FA3B-F05167379312}"/>
              </a:ext>
            </a:extLst>
          </p:cNvPr>
          <p:cNvGraphicFramePr>
            <a:graphicFrameLocks noGrp="1"/>
          </p:cNvGraphicFramePr>
          <p:nvPr>
            <p:extLst>
              <p:ext uri="{D42A27DB-BD31-4B8C-83A1-F6EECF244321}">
                <p14:modId xmlns:p14="http://schemas.microsoft.com/office/powerpoint/2010/main" val="1225143777"/>
              </p:ext>
            </p:extLst>
          </p:nvPr>
        </p:nvGraphicFramePr>
        <p:xfrm>
          <a:off x="723331" y="1508760"/>
          <a:ext cx="11068335" cy="3231250"/>
        </p:xfrm>
        <a:graphic>
          <a:graphicData uri="http://schemas.openxmlformats.org/drawingml/2006/table">
            <a:tbl>
              <a:tblPr firstRow="1" bandRow="1">
                <a:tableStyleId>{5C22544A-7EE6-4342-B048-85BDC9FD1C3A}</a:tableStyleId>
              </a:tblPr>
              <a:tblGrid>
                <a:gridCol w="2446821">
                  <a:extLst>
                    <a:ext uri="{9D8B030D-6E8A-4147-A177-3AD203B41FA5}">
                      <a16:colId xmlns:a16="http://schemas.microsoft.com/office/drawing/2014/main" val="712029951"/>
                    </a:ext>
                  </a:extLst>
                </a:gridCol>
                <a:gridCol w="2658140">
                  <a:extLst>
                    <a:ext uri="{9D8B030D-6E8A-4147-A177-3AD203B41FA5}">
                      <a16:colId xmlns:a16="http://schemas.microsoft.com/office/drawing/2014/main" val="95426884"/>
                    </a:ext>
                  </a:extLst>
                </a:gridCol>
                <a:gridCol w="5963374">
                  <a:extLst>
                    <a:ext uri="{9D8B030D-6E8A-4147-A177-3AD203B41FA5}">
                      <a16:colId xmlns:a16="http://schemas.microsoft.com/office/drawing/2014/main" val="3752969259"/>
                    </a:ext>
                  </a:extLst>
                </a:gridCol>
              </a:tblGrid>
              <a:tr h="394534">
                <a:tc rowSpan="3">
                  <a:txBody>
                    <a:bodyPr/>
                    <a:lstStyle/>
                    <a:p>
                      <a:pPr algn="ctr"/>
                      <a:r>
                        <a:rPr lang="ru-RU" sz="1600" b="0" dirty="0">
                          <a:latin typeface="Times New Roman" panose="02020603050405020304" pitchFamily="18" charset="0"/>
                          <a:cs typeface="Times New Roman" panose="02020603050405020304" pitchFamily="18" charset="0"/>
                        </a:rPr>
                        <a:t>Распоряжение</a:t>
                      </a:r>
                    </a:p>
                  </a:txBody>
                  <a:tcPr>
                    <a:solidFill>
                      <a:schemeClr val="bg2"/>
                    </a:solidFill>
                  </a:tcPr>
                </a:tc>
                <a:tc>
                  <a:txBody>
                    <a:bodyPr/>
                    <a:lstStyle/>
                    <a:p>
                      <a:pPr algn="ctr"/>
                      <a:r>
                        <a:rPr lang="ru-RU" sz="1600" b="0" dirty="0">
                          <a:latin typeface="Times New Roman" panose="02020603050405020304" pitchFamily="18" charset="0"/>
                          <a:cs typeface="Times New Roman" panose="02020603050405020304" pitchFamily="18" charset="0"/>
                        </a:rPr>
                        <a:t>№, дата</a:t>
                      </a:r>
                    </a:p>
                  </a:txBody>
                  <a:tcPr>
                    <a:solidFill>
                      <a:schemeClr val="bg2"/>
                    </a:solidFill>
                  </a:tcPr>
                </a:tc>
                <a:tc>
                  <a:txBody>
                    <a:bodyPr/>
                    <a:lstStyle/>
                    <a:p>
                      <a:pPr algn="ctr"/>
                      <a:r>
                        <a:rPr lang="ru-RU" sz="1600" b="0" dirty="0">
                          <a:latin typeface="Times New Roman" panose="02020603050405020304" pitchFamily="18" charset="0"/>
                          <a:cs typeface="Times New Roman" panose="02020603050405020304" pitchFamily="18" charset="0"/>
                        </a:rPr>
                        <a:t>Содержание</a:t>
                      </a:r>
                    </a:p>
                  </a:txBody>
                  <a:tcPr>
                    <a:solidFill>
                      <a:schemeClr val="bg2"/>
                    </a:solidFill>
                  </a:tcPr>
                </a:tc>
                <a:extLst>
                  <a:ext uri="{0D108BD9-81ED-4DB2-BD59-A6C34878D82A}">
                    <a16:rowId xmlns:a16="http://schemas.microsoft.com/office/drawing/2014/main" val="742989382"/>
                  </a:ext>
                </a:extLst>
              </a:tr>
              <a:tr h="1282236">
                <a:tc vMerge="1">
                  <a:txBody>
                    <a:bodyPr/>
                    <a:lstStyle/>
                    <a:p>
                      <a:endParaRPr lang="ru-RU" dirty="0">
                        <a:latin typeface="Times New Roman" panose="02020603050405020304" pitchFamily="18" charset="0"/>
                        <a:cs typeface="Times New Roman" panose="02020603050405020304" pitchFamily="18" charset="0"/>
                      </a:endParaRPr>
                    </a:p>
                  </a:txBody>
                  <a:tcPr>
                    <a:solidFill>
                      <a:schemeClr val="bg2"/>
                    </a:solidFill>
                  </a:tcPr>
                </a:tc>
                <a:tc>
                  <a:txBody>
                    <a:bodyPr/>
                    <a:lstStyle/>
                    <a:p>
                      <a:r>
                        <a:rPr lang="ru-RU" sz="1600" dirty="0">
                          <a:solidFill>
                            <a:schemeClr val="tx1"/>
                          </a:solidFill>
                          <a:latin typeface="Times New Roman" panose="02020603050405020304" pitchFamily="18" charset="0"/>
                          <a:cs typeface="Times New Roman" panose="02020603050405020304" pitchFamily="18" charset="0"/>
                        </a:rPr>
                        <a:t>4-р от 13.01.2023</a:t>
                      </a:r>
                    </a:p>
                  </a:txBody>
                  <a:tcPr>
                    <a:solidFill>
                      <a:schemeClr val="bg2"/>
                    </a:solidFill>
                  </a:tcPr>
                </a:tc>
                <a:tc>
                  <a:txBody>
                    <a:bodyPr/>
                    <a:lstStyle/>
                    <a:p>
                      <a:r>
                        <a:rPr lang="ru-RU" sz="1600" dirty="0">
                          <a:solidFill>
                            <a:schemeClr val="tx1"/>
                          </a:solidFill>
                          <a:latin typeface="Times New Roman" panose="02020603050405020304" pitchFamily="18" charset="0"/>
                          <a:cs typeface="Times New Roman" panose="02020603050405020304" pitchFamily="18" charset="0"/>
                        </a:rPr>
                        <a:t>О проведении систематического наблюдения за соблюдением обязательных требований на земельных участках, предназначенных для сельскохозяйственного использования.</a:t>
                      </a:r>
                    </a:p>
                  </a:txBody>
                  <a:tcPr>
                    <a:solidFill>
                      <a:schemeClr val="bg2"/>
                    </a:solidFill>
                  </a:tcPr>
                </a:tc>
                <a:extLst>
                  <a:ext uri="{0D108BD9-81ED-4DB2-BD59-A6C34878D82A}">
                    <a16:rowId xmlns:a16="http://schemas.microsoft.com/office/drawing/2014/main" val="4239670570"/>
                  </a:ext>
                </a:extLst>
              </a:tr>
              <a:tr h="690435">
                <a:tc vMerge="1">
                  <a:txBody>
                    <a:bodyPr/>
                    <a:lstStyle/>
                    <a:p>
                      <a:endParaRPr lang="ru-RU" dirty="0">
                        <a:latin typeface="Times New Roman" panose="02020603050405020304" pitchFamily="18" charset="0"/>
                        <a:cs typeface="Times New Roman" panose="02020603050405020304" pitchFamily="18" charset="0"/>
                      </a:endParaRPr>
                    </a:p>
                  </a:txBody>
                  <a:tcPr>
                    <a:solidFill>
                      <a:schemeClr val="bg2"/>
                    </a:solidFill>
                  </a:tcPr>
                </a:tc>
                <a:tc>
                  <a:txBody>
                    <a:bodyPr/>
                    <a:lstStyle/>
                    <a:p>
                      <a:r>
                        <a:rPr lang="ru-RU" sz="1600" dirty="0">
                          <a:solidFill>
                            <a:schemeClr val="tx1"/>
                          </a:solidFill>
                          <a:latin typeface="Times New Roman" panose="02020603050405020304" pitchFamily="18" charset="0"/>
                          <a:cs typeface="Times New Roman" panose="02020603050405020304" pitchFamily="18" charset="0"/>
                        </a:rPr>
                        <a:t>21-р от 08.02.2023</a:t>
                      </a:r>
                    </a:p>
                  </a:txBody>
                  <a:tcPr>
                    <a:solidFill>
                      <a:schemeClr val="bg2"/>
                    </a:solidFill>
                  </a:tcPr>
                </a:tc>
                <a:tc>
                  <a:txBody>
                    <a:bodyPr/>
                    <a:lstStyle/>
                    <a:p>
                      <a:r>
                        <a:rPr lang="ru-RU" sz="1600" dirty="0">
                          <a:solidFill>
                            <a:schemeClr val="tx1"/>
                          </a:solidFill>
                          <a:latin typeface="Times New Roman" panose="02020603050405020304" pitchFamily="18" charset="0"/>
                          <a:cs typeface="Times New Roman" panose="02020603050405020304" pitchFamily="18" charset="0"/>
                        </a:rPr>
                        <a:t>Об утверждении плана наблюдения за соблюдением обязательных требований использования земель сельскохозяйственного назначения, оборот которых регулируется Федеральным законом от 24.07.2002 № 101 "Об обороте земель сельскохозяйственного назначения" на территории Дивеевского муниципального округа Нижегородской области на 2023 год.</a:t>
                      </a:r>
                    </a:p>
                  </a:txBody>
                  <a:tcPr>
                    <a:solidFill>
                      <a:schemeClr val="bg2"/>
                    </a:solidFill>
                  </a:tcPr>
                </a:tc>
                <a:extLst>
                  <a:ext uri="{0D108BD9-81ED-4DB2-BD59-A6C34878D82A}">
                    <a16:rowId xmlns:a16="http://schemas.microsoft.com/office/drawing/2014/main" val="966006381"/>
                  </a:ext>
                </a:extLst>
              </a:tr>
            </a:tbl>
          </a:graphicData>
        </a:graphic>
      </p:graphicFrame>
    </p:spTree>
    <p:extLst>
      <p:ext uri="{BB962C8B-B14F-4D97-AF65-F5344CB8AC3E}">
        <p14:creationId xmlns:p14="http://schemas.microsoft.com/office/powerpoint/2010/main" val="23275980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он">
  <a:themeElements>
    <a:clrScheme name="Ион">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Ион">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Ио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
  <TotalTime>874</TotalTime>
  <Words>2876</Words>
  <Application>Microsoft Office PowerPoint</Application>
  <PresentationFormat>Широкоэкранный</PresentationFormat>
  <Paragraphs>157</Paragraphs>
  <Slides>39</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39</vt:i4>
      </vt:variant>
    </vt:vector>
  </HeadingPairs>
  <TitlesOfParts>
    <vt:vector size="46" baseType="lpstr">
      <vt:lpstr>Yu Gothic UI Semibold</vt:lpstr>
      <vt:lpstr>Arial</vt:lpstr>
      <vt:lpstr>Calibri</vt:lpstr>
      <vt:lpstr>Century Gothic</vt:lpstr>
      <vt:lpstr>Times New Roman</vt:lpstr>
      <vt:lpstr>Wingdings 3</vt:lpstr>
      <vt:lpstr>Ион</vt:lpstr>
      <vt:lpstr>Отдел муниципального контроля  управления делами администрации Дивеевского муниципального округа Нижегородской области</vt:lpstr>
      <vt:lpstr>Презентация PowerPoint</vt:lpstr>
      <vt:lpstr>Презентация PowerPoint</vt:lpstr>
      <vt:lpstr> Руководствуясь п.2 статьи 61 Федерального закона № 248-ФЗ муниципальный контроль на территории Дивеевского муниципального округа Нижегородской области осуществляется без проведения плановых контрольных (надзорных) мероприятий.    В соответствии с частью 3 статьи 66 Федерального закона № 248-ФЗ все внеплановые контрольные (надзорные) мероприятия могут проводиться только после согласования с органами прокуратуры в условиях моратория при следующих нарушениях:   - при непосредственной угрозе причинения вреда жизни и тяжкого вреда здоровью граждан, по фактам причинения вреда жизни и тяжкого вреда здоровью граждан;  - при непосредственной угрозе обороне страны и безопасности государства, по фактам причинения вреда обороне страны и безопасности государства;  - при непосредственной угрозе возникновения чрезвычайных ситуаций природного и (или) техногенного характера, по фактам возникновения чрезвычайных ситуаций природного и (или) техногенного характера;  - при выявлении индикаторов риска нарушения обязательных требований. </vt:lpstr>
      <vt:lpstr> 13.04.2023 контрольный орган администрации направлял перечень документов для согласования с органами областной прокуратуры на проведение внеплановой проверки земельных участков сельскохозяйственного назначения по пункту непосредственная угроза возникновения чрезвычайных ситуаций природного или техногенного характера 336 Постановления Правительства Российской Федерации от 10.03.2022 № 366 «Об особенностях организации и осуществления государственного контроля(надзора) муниципального контроля».</vt:lpstr>
      <vt:lpstr>На представленных земельных участках длительное время не выполняются требования и обязательные мероприятия (агротехнические, агрохимические, фитосанитарные и др.), направленные на защиту земель сельскохозяйственного назначения от захламления, зарастания сорной растительностью.  В результате  чего земельные участки  на всей площади покрыты  древесной растительностью (отдельно стоящие сосна, береза) высотой свыше 1,5 м.  Признаков ведения сельскохозяйственного производства или иной связанной с сельскохозяйственным производством деятельности на земельных участках не установлено (механическая обработка почвы, сенокошение, выпас скота, посевы (посадка) сельскохозяйственных культур).  Не выполнение требований и обязательных мероприятий (агротехнические, агрохимические, фитосанитарные и др.), направленных на защиту земель сельскохозяйственного назначения от зарастания сорной и  древесной  растительностью, является нарушением  требований ст.12, пп 1, пп 3 п. 2 ст. 13, абзац 1, абзац 2, абзац 7, абзац 8 ст.42, ст. 78 Земельного кодекса РФ.  От органов прокуратуры на проведения внеплановой проверки получили отказ по причине «нет основания для проведения проверки (нет угрозы)».   </vt:lpstr>
      <vt:lpstr> Проведение профилактических мероприятий, направленных на снижение риска причинения вреда (ущерба), является приоритетным по отношению к проведению контрольных  (надзорных) мероприятий.     Профилактические мероприятия осуществляются на основании программ профилактики рисков причинения вреда (ущерба) охраняемым законом ценностям. (утверждается ежегодно распоряжением администрации Дивеевского муниципального округа Нижегородской области).     Согласно Программе на 2023 г., на территории Дивеевского муниципального округа Нижегородской области могут проводится следующие виды профилактических мероприятий:   - Информирование;  - Консультирование;  - Объявление предостережений.</vt:lpstr>
      <vt:lpstr>ИНФОРМИРОВАНИЕ</vt:lpstr>
      <vt:lpstr>КОНСУЛЬТИРОВАНИЕ</vt:lpstr>
      <vt:lpstr>ОБЪЯВЛЕНИЕ ПРЕДОСТЕРЕЖЕНИЙ</vt:lpstr>
      <vt:lpstr>МУНИЦИПАЛЬНЫЙ ЗЕМЕЛЬНЫЙ КОНТРОЛЬ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МУНИЦИПАЛЬНЫЙ КОНТРОЛЬ В СФЕРЕ БЛАГОУСТРОЙСТВА</vt:lpstr>
      <vt:lpstr>Презентация PowerPoint</vt:lpstr>
      <vt:lpstr>Презентация PowerPoint</vt:lpstr>
      <vt:lpstr>Презентация PowerPoint</vt:lpstr>
      <vt:lpstr>Презентация PowerPoint</vt:lpstr>
      <vt:lpstr>МУНИЦИПАЛЬНЫЙ ЖИЛИЩНЫЙ КОНТРОЛЬ</vt:lpstr>
      <vt:lpstr>МУНИЦИПАЛЬНЫЙ КОНТРОЛЬ НА АВТОМОБИЛЬНОМ ТРАНСПОРТЕ И В ДОРОЖНОМ ХОЗЯЙСТВЕ</vt:lpstr>
      <vt:lpstr>ДОСУДЕБНОЕ ОБЖАЛОВАНИЕ </vt:lpstr>
      <vt:lpstr>Презентация PowerPoint</vt:lpstr>
      <vt:lpstr>Презентация PowerPoint</vt:lpstr>
      <vt:lpstr>Презентация PowerPoint</vt:lpstr>
      <vt:lpstr>Презентация PowerPoint</vt:lpstr>
      <vt:lpstr>Презентация PowerPoint</vt:lpstr>
      <vt:lpstr> В 2023 г. во время пожароопасного периода, в составе межведомственных профилактических групп, отделом муниципального контроля управления делами администрации принималось участие в осуществлении патрулирования территории Дивеевского муниципального округа, с целью предупреждения, выявления и пресечения нарушений правил пожарной безопасности.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Отдел муниципального контроля управления делами администрации Дивеевского муниципального округа Нижегородской области</dc:title>
  <dc:creator>Елена Николаевна Марченко</dc:creator>
  <cp:lastModifiedBy>Елена Николаевна Марченко</cp:lastModifiedBy>
  <cp:revision>30</cp:revision>
  <cp:lastPrinted>2024-02-19T06:11:30Z</cp:lastPrinted>
  <dcterms:created xsi:type="dcterms:W3CDTF">2024-02-15T12:49:59Z</dcterms:created>
  <dcterms:modified xsi:type="dcterms:W3CDTF">2024-02-19T08:23:08Z</dcterms:modified>
</cp:coreProperties>
</file>