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83" r:id="rId2"/>
    <p:sldId id="295" r:id="rId3"/>
    <p:sldId id="287" r:id="rId4"/>
    <p:sldId id="289" r:id="rId5"/>
    <p:sldId id="291" r:id="rId6"/>
    <p:sldId id="266" r:id="rId7"/>
    <p:sldId id="268" r:id="rId8"/>
    <p:sldId id="274" r:id="rId9"/>
    <p:sldId id="292" r:id="rId10"/>
    <p:sldId id="293" r:id="rId11"/>
    <p:sldId id="277" r:id="rId12"/>
    <p:sldId id="278" r:id="rId13"/>
    <p:sldId id="279" r:id="rId14"/>
    <p:sldId id="280" r:id="rId15"/>
    <p:sldId id="294" r:id="rId16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FFEB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54" y="-102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DD856107-2569-4939-A150-93D99AE1A573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A5BBE47D-4414-481D-A6F0-C4A96EDF569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D856107-2569-4939-A150-93D99AE1A573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5BBE47D-4414-481D-A6F0-C4A96EDF569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DD856107-2569-4939-A150-93D99AE1A573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A5BBE47D-4414-481D-A6F0-C4A96EDF569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56107-2569-4939-A150-93D99AE1A573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BE47D-4414-481D-A6F0-C4A96EDF569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56107-2569-4939-A150-93D99AE1A573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BE47D-4414-481D-A6F0-C4A96EDF569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D856107-2569-4939-A150-93D99AE1A573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5BBE47D-4414-481D-A6F0-C4A96EDF569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56107-2569-4939-A150-93D99AE1A573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BE47D-4414-481D-A6F0-C4A96EDF56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D856107-2569-4939-A150-93D99AE1A573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5BBE47D-4414-481D-A6F0-C4A96EDF569A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D856107-2569-4939-A150-93D99AE1A573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5BBE47D-4414-481D-A6F0-C4A96EDF569A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56107-2569-4939-A150-93D99AE1A573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BE47D-4414-481D-A6F0-C4A96EDF56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235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56107-2569-4939-A150-93D99AE1A573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BE47D-4414-481D-A6F0-C4A96EDF56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D856107-2569-4939-A150-93D99AE1A573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5BBE47D-4414-481D-A6F0-C4A96EDF569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421" y="163286"/>
            <a:ext cx="11438164" cy="6694714"/>
          </a:xfrm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rmAutofit/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endParaRPr lang="ru-RU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ru-RU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ru-RU" sz="44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Bad Script" panose="02000000000000000000" pitchFamily="2" charset="0"/>
              <a:cs typeface="Times New Roman" panose="02020603050405020304" pitchFamily="18" charset="0"/>
            </a:endParaRPr>
          </a:p>
          <a:p>
            <a:r>
              <a:rPr lang="ru-RU" sz="54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Бюджетный </a:t>
            </a:r>
            <a:r>
              <a:rPr lang="ru-RU" sz="5400" b="1" cap="all" dirty="0" err="1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квест</a:t>
            </a:r>
            <a:endParaRPr lang="ru-RU" sz="5400" b="1" cap="all" dirty="0" smtClean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Bad Script" panose="02000000000000000000" pitchFamily="2" charset="0"/>
            </a:endParaRPr>
          </a:p>
          <a:p>
            <a:endParaRPr lang="ru-RU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ru-RU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ru-RU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 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573526" y="6184385"/>
            <a:ext cx="1483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600"/>
              </a:spcBef>
              <a:buClr>
                <a:srgbClr val="FE8637"/>
              </a:buClr>
              <a:buSzPct val="70000"/>
            </a:pPr>
            <a:r>
              <a:rPr lang="ru-RU" b="1" cap="all" dirty="0">
                <a:ln w="0"/>
                <a:gradFill flip="none">
                  <a:gsLst>
                    <a:gs pos="0">
                      <a:srgbClr val="FE8637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FE8637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FE8637">
                        <a:shade val="65000"/>
                        <a:satMod val="130000"/>
                      </a:srgbClr>
                    </a:gs>
                    <a:gs pos="92000">
                      <a:srgbClr val="FE8637">
                        <a:shade val="50000"/>
                        <a:satMod val="120000"/>
                      </a:srgbClr>
                    </a:gs>
                    <a:gs pos="100000">
                      <a:srgbClr val="FE8637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Дивеево</a:t>
            </a:r>
          </a:p>
        </p:txBody>
      </p:sp>
    </p:spTree>
    <p:extLst>
      <p:ext uri="{BB962C8B-B14F-4D97-AF65-F5344CB8AC3E}">
        <p14:creationId xmlns:p14="http://schemas.microsoft.com/office/powerpoint/2010/main" val="214816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77586" y="228599"/>
            <a:ext cx="11332028" cy="6547757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b="1" dirty="0" err="1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Квест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quest</a:t>
            </a:r>
            <a:r>
              <a:rPr lang="ru-RU" dirty="0"/>
              <a:t> в переводе с англ.) – современный способ незабываемо провести время в компании друзей или семьи. Это крутое приключение, которое с первых минут делает вас частью сюжета: детективного, фантастического или мистического.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Смысл </a:t>
            </a:r>
            <a:r>
              <a:rPr lang="ru-RU" b="1" dirty="0" err="1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квеста</a:t>
            </a:r>
            <a:r>
              <a:rPr lang="ru-RU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ru-RU" dirty="0" smtClean="0"/>
              <a:t>– заключается в выполнении всевозможных заданий, как всей командой так и по одиночке.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036" y="3883692"/>
            <a:ext cx="6435379" cy="2972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263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549400" y="416742"/>
            <a:ext cx="8566472" cy="650362"/>
          </a:xfrm>
          <a:prstGeom prst="rect">
            <a:avLst/>
          </a:prstGeom>
          <a:solidFill>
            <a:srgbClr val="D9FFEB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latin typeface="Times New Roman" panose="02020603050405020304" pitchFamily="18" charset="0"/>
                <a:cs typeface="Times New Roman" pitchFamily="18" charset="0"/>
              </a:rPr>
              <a:t>Этап 1 «Вставь пропущенные слова»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9599" y="970834"/>
            <a:ext cx="1111567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lang="ru-RU" sz="3200" b="1" i="1" dirty="0" smtClean="0"/>
          </a:p>
          <a:p>
            <a:pPr marL="342900" indent="-342900">
              <a:buAutoNum type="arabicPeriod"/>
            </a:pPr>
            <a:r>
              <a:rPr lang="ru-RU" sz="3200" b="1" i="1" dirty="0" smtClean="0"/>
              <a:t>Бюджет</a:t>
            </a:r>
            <a:r>
              <a:rPr lang="ru-RU" sz="2400" dirty="0" smtClean="0"/>
              <a:t>- это сводный план сбора _______________ и использования полученных __________ на покрытие расходов федеральных или местных органов власти .</a:t>
            </a:r>
          </a:p>
          <a:p>
            <a:pPr marL="342900" indent="-342900">
              <a:buAutoNum type="arabicPeriod"/>
            </a:pPr>
            <a:r>
              <a:rPr lang="ru-RU" sz="2800" b="1" i="1" dirty="0" smtClean="0"/>
              <a:t>Правительство Российской Федерации </a:t>
            </a:r>
            <a:r>
              <a:rPr lang="ru-RU" sz="2400" dirty="0" smtClean="0"/>
              <a:t>говорит проект бюджета и отвечает за его ___________________.</a:t>
            </a:r>
          </a:p>
          <a:p>
            <a:pPr marL="342900" indent="-342900">
              <a:buAutoNum type="arabicPeriod"/>
            </a:pPr>
            <a:r>
              <a:rPr lang="ru-RU" sz="2800" b="1" i="1" dirty="0" smtClean="0"/>
              <a:t>Федеральный бюджет </a:t>
            </a:r>
            <a:r>
              <a:rPr lang="ru-RU" sz="2400" dirty="0" smtClean="0"/>
              <a:t>утверждается Государственной ________________ и Федеральным _________________. </a:t>
            </a:r>
            <a:endParaRPr lang="ru-RU" sz="2400" dirty="0"/>
          </a:p>
        </p:txBody>
      </p:sp>
      <p:pic>
        <p:nvPicPr>
          <p:cNvPr id="1026" name="Picture 2" descr="C:\Users\79087\Downloads\byudzhet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4577654"/>
            <a:ext cx="5762625" cy="20993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1559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571500" y="276226"/>
            <a:ext cx="11115675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ru-RU" sz="2400" b="1" i="1" dirty="0" smtClean="0"/>
              <a:t>4.</a:t>
            </a:r>
            <a:r>
              <a:rPr lang="ru-RU" sz="3200" b="1" i="1" dirty="0" smtClean="0"/>
              <a:t> _______________ </a:t>
            </a:r>
            <a:r>
              <a:rPr lang="ru-RU" sz="2400" dirty="0" smtClean="0"/>
              <a:t>государственного бюджета – финансовая ситуация, возникающая, когда государство намечает осуществить _____ на суму большую, чем может реально получить ________ за счет всех видов налогов и платежей.</a:t>
            </a:r>
          </a:p>
          <a:p>
            <a:pPr marL="342900" indent="-342900"/>
            <a:r>
              <a:rPr lang="ru-RU" sz="2400" b="1" i="1" dirty="0" smtClean="0"/>
              <a:t>5. </a:t>
            </a:r>
            <a:r>
              <a:rPr lang="ru-RU" sz="3200" b="1" i="1" dirty="0" smtClean="0"/>
              <a:t>Трансферт</a:t>
            </a:r>
            <a:r>
              <a:rPr lang="ru-RU" sz="2400" b="1" i="1" dirty="0" smtClean="0"/>
              <a:t> </a:t>
            </a:r>
            <a:r>
              <a:rPr lang="ru-RU" sz="2400" dirty="0" smtClean="0"/>
              <a:t>– перечисление денег из общегосударственного __________ в _________ низшего уровня для их пополнения.</a:t>
            </a:r>
          </a:p>
          <a:p>
            <a:pPr marL="342900" indent="-342900"/>
            <a:r>
              <a:rPr lang="ru-RU" sz="2400" dirty="0" smtClean="0"/>
              <a:t>6. </a:t>
            </a:r>
            <a:r>
              <a:rPr lang="ru-RU" sz="3200" b="1" i="1" dirty="0" smtClean="0"/>
              <a:t>Государственный долг </a:t>
            </a:r>
            <a:r>
              <a:rPr lang="ru-RU" sz="2400" dirty="0" smtClean="0"/>
              <a:t>– сумма ссуд, взятых ____________________ органами и еще не возвращенных кредитором.</a:t>
            </a:r>
          </a:p>
          <a:p>
            <a:pPr marL="342900" indent="-342900"/>
            <a:r>
              <a:rPr lang="ru-RU" sz="2400" dirty="0" smtClean="0"/>
              <a:t>7. </a:t>
            </a:r>
            <a:r>
              <a:rPr lang="ru-RU" sz="3200" b="1" i="1" dirty="0" smtClean="0"/>
              <a:t>Государственный долг</a:t>
            </a:r>
            <a:r>
              <a:rPr lang="ru-RU" sz="2400" dirty="0" smtClean="0"/>
              <a:t> в зависимости от вида валюты бывает двух видов: _______________ и __________________.</a:t>
            </a:r>
            <a:endParaRPr lang="ru-RU" sz="2400" dirty="0"/>
          </a:p>
        </p:txBody>
      </p:sp>
      <p:pic>
        <p:nvPicPr>
          <p:cNvPr id="2051" name="Picture 3" descr="C:\Users\79087\Downloads\MNt94-5WKZ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4150" y="4610100"/>
            <a:ext cx="6400800" cy="2057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4078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943" y="114301"/>
            <a:ext cx="10673443" cy="661306"/>
          </a:xfrm>
        </p:spPr>
        <p:txBody>
          <a:bodyPr>
            <a:normAutofit fontScale="90000"/>
          </a:bodyPr>
          <a:lstStyle/>
          <a:p>
            <a:r>
              <a:rPr lang="ru-RU" sz="4000" b="1" i="1" dirty="0" smtClean="0">
                <a:solidFill>
                  <a:schemeClr val="accent2">
                    <a:lumMod val="75000"/>
                  </a:schemeClr>
                </a:solidFill>
              </a:rPr>
              <a:t>Ответы</a:t>
            </a:r>
            <a:endParaRPr lang="ru-RU" sz="40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612835"/>
              </p:ext>
            </p:extLst>
          </p:nvPr>
        </p:nvGraphicFramePr>
        <p:xfrm>
          <a:off x="1006022" y="996041"/>
          <a:ext cx="5851978" cy="45475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3314"/>
                <a:gridCol w="4008664"/>
              </a:tblGrid>
              <a:tr h="56843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n>
                            <a:solidFill>
                              <a:srgbClr val="FF0000"/>
                            </a:solidFill>
                          </a:ln>
                        </a:rPr>
                        <a:t>№ задания </a:t>
                      </a:r>
                      <a:endParaRPr lang="ru-RU" sz="2000" b="1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n>
                            <a:solidFill>
                              <a:srgbClr val="FF0000"/>
                            </a:solidFill>
                          </a:ln>
                        </a:rPr>
                        <a:t>Ответ</a:t>
                      </a:r>
                      <a:endParaRPr lang="ru-RU" sz="2000" b="1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/>
                </a:tc>
              </a:tr>
              <a:tr h="56843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1.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Доходов, средств</a:t>
                      </a:r>
                      <a:endParaRPr lang="ru-RU" sz="2000" b="1" dirty="0"/>
                    </a:p>
                  </a:txBody>
                  <a:tcPr/>
                </a:tc>
              </a:tr>
              <a:tr h="56843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2.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Исполнение</a:t>
                      </a:r>
                      <a:endParaRPr lang="ru-RU" sz="2000" b="1" dirty="0"/>
                    </a:p>
                  </a:txBody>
                  <a:tcPr/>
                </a:tc>
              </a:tr>
              <a:tr h="56843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3.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Думой,</a:t>
                      </a:r>
                      <a:r>
                        <a:rPr lang="ru-RU" sz="2000" baseline="0" dirty="0" smtClean="0"/>
                        <a:t> собранием</a:t>
                      </a:r>
                      <a:endParaRPr lang="ru-RU" sz="2000" b="1" dirty="0"/>
                    </a:p>
                  </a:txBody>
                  <a:tcPr/>
                </a:tc>
              </a:tr>
              <a:tr h="56843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4.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Дефицит,</a:t>
                      </a:r>
                      <a:r>
                        <a:rPr lang="ru-RU" sz="2000" baseline="0" dirty="0" smtClean="0"/>
                        <a:t> расходов, доходов</a:t>
                      </a:r>
                      <a:endParaRPr lang="ru-RU" sz="2000" b="1" dirty="0"/>
                    </a:p>
                  </a:txBody>
                  <a:tcPr/>
                </a:tc>
              </a:tr>
              <a:tr h="56843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5.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Бюджета, бюджеты</a:t>
                      </a:r>
                      <a:endParaRPr lang="ru-RU" sz="2000" b="1" dirty="0"/>
                    </a:p>
                  </a:txBody>
                  <a:tcPr/>
                </a:tc>
              </a:tr>
              <a:tr h="56843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6.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Государственными</a:t>
                      </a:r>
                      <a:endParaRPr lang="ru-RU" sz="2000" b="1" dirty="0"/>
                    </a:p>
                  </a:txBody>
                  <a:tcPr/>
                </a:tc>
              </a:tr>
              <a:tr h="56843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7.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Внешний, внутренний</a:t>
                      </a:r>
                      <a:endParaRPr lang="ru-RU" sz="2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214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 l="29984" t="29914" r="31693" b="41311"/>
          <a:stretch>
            <a:fillRect/>
          </a:stretch>
        </p:blipFill>
        <p:spPr bwMode="auto">
          <a:xfrm>
            <a:off x="2473318" y="1018460"/>
            <a:ext cx="2376264" cy="871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919536" y="1117187"/>
            <a:ext cx="432048" cy="41805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200" b="1" dirty="0">
                <a:latin typeface="Times New Roman" pitchFamily="18" charset="0"/>
                <a:ea typeface="+mj-ea"/>
                <a:cs typeface="Times New Roman" pitchFamily="18" charset="0"/>
              </a:rPr>
              <a:t>1. </a:t>
            </a:r>
            <a:endParaRPr lang="ru-RU" sz="2200" dirty="0">
              <a:latin typeface="+mj-lt"/>
              <a:ea typeface="+mj-ea"/>
              <a:cs typeface="+mj-cs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 cstate="print"/>
          <a:srcRect l="30486" t="53829" r="23716" b="17943"/>
          <a:stretch>
            <a:fillRect/>
          </a:stretch>
        </p:blipFill>
        <p:spPr bwMode="auto">
          <a:xfrm>
            <a:off x="5314817" y="818381"/>
            <a:ext cx="2952328" cy="1015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4" cstate="print"/>
          <a:srcRect l="64584" t="54923" r="18543" b="17068"/>
          <a:stretch>
            <a:fillRect/>
          </a:stretch>
        </p:blipFill>
        <p:spPr bwMode="auto">
          <a:xfrm>
            <a:off x="8428959" y="786156"/>
            <a:ext cx="1224607" cy="1015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919536" y="2520771"/>
            <a:ext cx="432048" cy="41805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200" b="1" dirty="0">
                <a:latin typeface="Times New Roman" pitchFamily="18" charset="0"/>
                <a:ea typeface="+mj-ea"/>
                <a:cs typeface="Times New Roman" pitchFamily="18" charset="0"/>
              </a:rPr>
              <a:t>2. </a:t>
            </a:r>
            <a:endParaRPr lang="ru-RU" sz="2200" dirty="0">
              <a:latin typeface="+mj-lt"/>
              <a:ea typeface="+mj-ea"/>
              <a:cs typeface="+mj-cs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1919536" y="4955158"/>
            <a:ext cx="432048" cy="41805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200" b="1" dirty="0">
                <a:latin typeface="Times New Roman" pitchFamily="18" charset="0"/>
                <a:ea typeface="+mj-ea"/>
                <a:cs typeface="Times New Roman" pitchFamily="18" charset="0"/>
              </a:rPr>
              <a:t>3. </a:t>
            </a:r>
            <a:endParaRPr lang="ru-RU" sz="2200" dirty="0">
              <a:latin typeface="+mj-lt"/>
              <a:ea typeface="+mj-ea"/>
              <a:cs typeface="+mj-cs"/>
            </a:endParaRPr>
          </a:p>
        </p:txBody>
      </p:sp>
      <p:sp>
        <p:nvSpPr>
          <p:cNvPr id="28" name="Заголовок 1"/>
          <p:cNvSpPr txBox="1">
            <a:spLocks/>
          </p:cNvSpPr>
          <p:nvPr/>
        </p:nvSpPr>
        <p:spPr>
          <a:xfrm>
            <a:off x="1668016" y="1628800"/>
            <a:ext cx="8892480" cy="3460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4000" b="1" dirty="0">
                <a:latin typeface="Times New Roman" pitchFamily="18" charset="0"/>
                <a:ea typeface="+mj-ea"/>
                <a:cs typeface="Times New Roman" pitchFamily="18" charset="0"/>
              </a:rPr>
              <a:t>__________________________________</a:t>
            </a:r>
            <a:endParaRPr lang="ru-RU" sz="4000" dirty="0">
              <a:latin typeface="+mj-lt"/>
              <a:ea typeface="+mj-ea"/>
              <a:cs typeface="+mj-cs"/>
            </a:endParaRPr>
          </a:p>
        </p:txBody>
      </p:sp>
      <p:sp>
        <p:nvSpPr>
          <p:cNvPr id="30" name="Заголовок 1"/>
          <p:cNvSpPr txBox="1">
            <a:spLocks/>
          </p:cNvSpPr>
          <p:nvPr/>
        </p:nvSpPr>
        <p:spPr>
          <a:xfrm>
            <a:off x="1668016" y="4091062"/>
            <a:ext cx="8892480" cy="3460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4000" b="1" dirty="0">
                <a:latin typeface="Times New Roman" pitchFamily="18" charset="0"/>
                <a:ea typeface="+mj-ea"/>
                <a:cs typeface="Times New Roman" pitchFamily="18" charset="0"/>
              </a:rPr>
              <a:t>__________________________________</a:t>
            </a:r>
            <a:endParaRPr lang="ru-RU" sz="4000" dirty="0">
              <a:latin typeface="+mj-lt"/>
              <a:ea typeface="+mj-ea"/>
              <a:cs typeface="+mj-cs"/>
            </a:endParaRPr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1831020" y="101903"/>
            <a:ext cx="8566472" cy="650362"/>
          </a:xfrm>
          <a:prstGeom prst="rect">
            <a:avLst/>
          </a:prstGeom>
          <a:solidFill>
            <a:srgbClr val="D9FFEB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latin typeface="Times New Roman" panose="02020603050405020304" pitchFamily="18" charset="0"/>
                <a:cs typeface="Times New Roman" pitchFamily="18" charset="0"/>
              </a:rPr>
              <a:t>Этап 2 «Ребусы»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608" y="2118962"/>
            <a:ext cx="6623283" cy="231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913" y="4667130"/>
            <a:ext cx="6995653" cy="1412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048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919536" y="1066967"/>
            <a:ext cx="432048" cy="41805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200" b="1" dirty="0">
                <a:latin typeface="Times New Roman" pitchFamily="18" charset="0"/>
                <a:ea typeface="+mj-ea"/>
                <a:cs typeface="Times New Roman" pitchFamily="18" charset="0"/>
              </a:rPr>
              <a:t>4. </a:t>
            </a:r>
            <a:endParaRPr lang="ru-RU" sz="2200" dirty="0">
              <a:latin typeface="+mj-lt"/>
              <a:ea typeface="+mj-ea"/>
              <a:cs typeface="+mj-cs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 l="27020" t="54048" r="25378" b="17943"/>
          <a:stretch>
            <a:fillRect/>
          </a:stretch>
        </p:blipFill>
        <p:spPr bwMode="auto">
          <a:xfrm>
            <a:off x="2567608" y="764705"/>
            <a:ext cx="2826562" cy="936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 cstate="print"/>
          <a:srcRect l="68902" t="53829" r="22421" b="20350"/>
          <a:stretch>
            <a:fillRect/>
          </a:stretch>
        </p:blipFill>
        <p:spPr bwMode="auto">
          <a:xfrm>
            <a:off x="5437024" y="766752"/>
            <a:ext cx="514960" cy="934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4" cstate="print"/>
          <a:srcRect l="26035" t="53392" r="27346" b="19475"/>
          <a:stretch>
            <a:fillRect/>
          </a:stretch>
        </p:blipFill>
        <p:spPr bwMode="auto">
          <a:xfrm>
            <a:off x="5015881" y="1945851"/>
            <a:ext cx="2768041" cy="907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5" cstate="print"/>
          <a:srcRect l="36877" t="54948" r="22563" b="21190"/>
          <a:stretch>
            <a:fillRect/>
          </a:stretch>
        </p:blipFill>
        <p:spPr bwMode="auto">
          <a:xfrm>
            <a:off x="7787690" y="1987696"/>
            <a:ext cx="2412766" cy="865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991544" y="4163070"/>
            <a:ext cx="432048" cy="41805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200" b="1" dirty="0">
                <a:latin typeface="Times New Roman" pitchFamily="18" charset="0"/>
                <a:ea typeface="+mj-ea"/>
                <a:cs typeface="Times New Roman" pitchFamily="18" charset="0"/>
              </a:rPr>
              <a:t>5. </a:t>
            </a:r>
            <a:endParaRPr lang="ru-RU" sz="2200" dirty="0">
              <a:latin typeface="+mj-lt"/>
              <a:ea typeface="+mj-ea"/>
              <a:cs typeface="+mj-cs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6" cstate="print"/>
          <a:srcRect l="27020" t="54267" r="32180" b="17943"/>
          <a:stretch>
            <a:fillRect/>
          </a:stretch>
        </p:blipFill>
        <p:spPr bwMode="auto">
          <a:xfrm>
            <a:off x="2567608" y="3717032"/>
            <a:ext cx="252028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7" cstate="print"/>
          <a:srcRect l="53992" t="54518" r="22548" b="22055"/>
          <a:stretch>
            <a:fillRect/>
          </a:stretch>
        </p:blipFill>
        <p:spPr bwMode="auto">
          <a:xfrm>
            <a:off x="5135262" y="3789040"/>
            <a:ext cx="196885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/>
          <p:nvPr/>
        </p:nvPicPr>
        <p:blipFill>
          <a:blip r:embed="rId8" cstate="print"/>
          <a:srcRect l="32693" t="53829" r="28918" b="19251"/>
          <a:stretch>
            <a:fillRect/>
          </a:stretch>
        </p:blipFill>
        <p:spPr bwMode="auto">
          <a:xfrm>
            <a:off x="7778518" y="3825374"/>
            <a:ext cx="2565954" cy="89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668016" y="2780928"/>
            <a:ext cx="8892480" cy="3460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4000" b="1" dirty="0">
                <a:latin typeface="Times New Roman" pitchFamily="18" charset="0"/>
                <a:ea typeface="+mj-ea"/>
                <a:cs typeface="Times New Roman" pitchFamily="18" charset="0"/>
              </a:rPr>
              <a:t>__________________________________</a:t>
            </a:r>
            <a:endParaRPr lang="ru-RU" sz="40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2026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562074"/>
          </a:xfrm>
          <a:solidFill>
            <a:srgbClr val="D9FFEB"/>
          </a:solidFill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Ответы на ребусы: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981200" y="1052738"/>
            <a:ext cx="8219256" cy="4824535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Долговое обязательство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Доход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Конкуренция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4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Казенное учреждение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Бюджетная роспись</a:t>
            </a:r>
          </a:p>
        </p:txBody>
      </p:sp>
    </p:spTree>
    <p:extLst>
      <p:ext uri="{BB962C8B-B14F-4D97-AF65-F5344CB8AC3E}">
        <p14:creationId xmlns:p14="http://schemas.microsoft.com/office/powerpoint/2010/main" val="245587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 noGrp="1"/>
          </p:cNvSpPr>
          <p:nvPr>
            <p:ph type="title"/>
          </p:nvPr>
        </p:nvSpPr>
        <p:spPr>
          <a:xfrm>
            <a:off x="1845733" y="127001"/>
            <a:ext cx="7907867" cy="643467"/>
          </a:xfrm>
          <a:prstGeom prst="rect">
            <a:avLst/>
          </a:prstGeom>
          <a:solidFill>
            <a:srgbClr val="D9FFEB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latin typeface="Times New Roman" panose="02020603050405020304" pitchFamily="18" charset="0"/>
                <a:cs typeface="Times New Roman" pitchFamily="18" charset="0"/>
              </a:rPr>
              <a:t>Этап 3 «Анаграммы»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8675" y="1133474"/>
            <a:ext cx="98964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AutoNum type="arabicPeriod"/>
            </a:pPr>
            <a:r>
              <a:rPr lang="ru-RU" sz="3600" b="1" i="1" dirty="0" smtClean="0"/>
              <a:t>НБТЕЫЕЮДЖ АНИОЯССНАВГИ</a:t>
            </a:r>
          </a:p>
          <a:p>
            <a:pPr marL="342900" indent="-342900" algn="ctr">
              <a:buAutoNum type="arabicPeriod"/>
            </a:pPr>
            <a:r>
              <a:rPr lang="ru-RU" sz="3600" b="1" i="1" dirty="0" smtClean="0"/>
              <a:t>ГОВЫЙННРСТАСУДЕ ГОЛД </a:t>
            </a:r>
          </a:p>
          <a:p>
            <a:pPr marL="342900" indent="-342900" algn="ctr">
              <a:buAutoNum type="arabicPeriod"/>
            </a:pPr>
            <a:r>
              <a:rPr lang="ru-RU" sz="3600" b="1" i="1" dirty="0" smtClean="0"/>
              <a:t>ЖЕИНЕЛОГОНАОЛГБО</a:t>
            </a:r>
          </a:p>
          <a:p>
            <a:pPr marL="342900" indent="-342900" algn="ctr">
              <a:buAutoNum type="arabicPeriod"/>
            </a:pPr>
            <a:r>
              <a:rPr lang="ru-RU" sz="3600" b="1" i="1" dirty="0" smtClean="0"/>
              <a:t>БЙЕЮДЖЫТН РАНФСТРЕТ </a:t>
            </a:r>
          </a:p>
          <a:p>
            <a:pPr marL="342900" indent="-342900" algn="ctr">
              <a:buAutoNum type="arabicPeriod"/>
            </a:pPr>
            <a:r>
              <a:rPr lang="ru-RU" sz="3600" b="1" i="1" dirty="0" smtClean="0"/>
              <a:t>ТРЦПИФИО АЕЮДЖТБ</a:t>
            </a:r>
            <a:endParaRPr lang="ru-RU" sz="3600" b="1" i="1" dirty="0"/>
          </a:p>
        </p:txBody>
      </p:sp>
      <p:pic>
        <p:nvPicPr>
          <p:cNvPr id="1026" name="Picture 2" descr="C:\Users\79087\Downloads\079ff3eb-6308-5859-9d7a-5a2dc5b1b9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4248150"/>
            <a:ext cx="4362450" cy="23717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3428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 noGrp="1"/>
          </p:cNvSpPr>
          <p:nvPr>
            <p:ph type="title"/>
          </p:nvPr>
        </p:nvSpPr>
        <p:spPr>
          <a:xfrm>
            <a:off x="1845733" y="127001"/>
            <a:ext cx="7907867" cy="643467"/>
          </a:xfrm>
          <a:prstGeom prst="rect">
            <a:avLst/>
          </a:prstGeom>
          <a:solidFill>
            <a:srgbClr val="D9FFEB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latin typeface="Times New Roman" panose="02020603050405020304" pitchFamily="18" charset="0"/>
                <a:cs typeface="Times New Roman" pitchFamily="18" charset="0"/>
              </a:rPr>
              <a:t>Ответы к анаграммам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8606450"/>
              </p:ext>
            </p:extLst>
          </p:nvPr>
        </p:nvGraphicFramePr>
        <p:xfrm>
          <a:off x="824591" y="1412269"/>
          <a:ext cx="6903963" cy="40741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9380"/>
                <a:gridCol w="5344583"/>
              </a:tblGrid>
              <a:tr h="67902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n>
                            <a:solidFill>
                              <a:srgbClr val="FF0000"/>
                            </a:solidFill>
                          </a:ln>
                        </a:rPr>
                        <a:t>№</a:t>
                      </a:r>
                      <a:r>
                        <a:rPr lang="ru-RU" baseline="0" dirty="0" smtClean="0">
                          <a:ln>
                            <a:solidFill>
                              <a:srgbClr val="FF0000"/>
                            </a:solidFill>
                          </a:ln>
                        </a:rPr>
                        <a:t> Задания </a:t>
                      </a:r>
                      <a:endParaRPr lang="ru-RU" b="1" i="1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n>
                            <a:solidFill>
                              <a:srgbClr val="FF0000"/>
                            </a:solidFill>
                          </a:ln>
                        </a:rPr>
                        <a:t>Ответ</a:t>
                      </a:r>
                      <a:endParaRPr lang="ru-RU" b="1" i="1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/>
                </a:tc>
              </a:tr>
              <a:tr h="67902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1.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БЮДЖЕТНЫЕ АССИГНОВАНИЯ</a:t>
                      </a:r>
                      <a:endParaRPr lang="ru-RU" b="1" i="1" dirty="0"/>
                    </a:p>
                  </a:txBody>
                  <a:tcPr/>
                </a:tc>
              </a:tr>
              <a:tr h="67902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2.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ГОСУДАРСТВЕННЫЙ ДОЛГ </a:t>
                      </a:r>
                    </a:p>
                    <a:p>
                      <a:pPr algn="ctr"/>
                      <a:endParaRPr lang="ru-RU" b="1" i="1" dirty="0"/>
                    </a:p>
                  </a:txBody>
                  <a:tcPr/>
                </a:tc>
              </a:tr>
              <a:tr h="67902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3.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НАЛОГООБЛОЖЕНИЕ </a:t>
                      </a:r>
                      <a:endParaRPr lang="ru-RU" b="1" i="1" dirty="0"/>
                    </a:p>
                  </a:txBody>
                  <a:tcPr/>
                </a:tc>
              </a:tr>
              <a:tr h="67902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4.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БЮДЖЕТНЫЙ ТРАСФЕРТ</a:t>
                      </a:r>
                      <a:endParaRPr lang="ru-RU" b="1" i="1" dirty="0"/>
                    </a:p>
                  </a:txBody>
                  <a:tcPr/>
                </a:tc>
              </a:tr>
              <a:tr h="67902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5.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ПРОФИЦИТ БЮДЖЕТА</a:t>
                      </a:r>
                      <a:endParaRPr lang="ru-RU" b="1" i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189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1190171" y="91561"/>
            <a:ext cx="5604933" cy="650362"/>
          </a:xfrm>
          <a:prstGeom prst="rect">
            <a:avLst/>
          </a:prstGeom>
          <a:solidFill>
            <a:srgbClr val="D9FFEB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latin typeface="Times New Roman" panose="02020603050405020304" pitchFamily="18" charset="0"/>
                <a:cs typeface="Times New Roman" pitchFamily="18" charset="0"/>
              </a:rPr>
              <a:t>Этап 4 «Кроссворд»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724168"/>
              </p:ext>
            </p:extLst>
          </p:nvPr>
        </p:nvGraphicFramePr>
        <p:xfrm>
          <a:off x="2016588" y="741929"/>
          <a:ext cx="8564315" cy="5895643"/>
        </p:xfrm>
        <a:graphic>
          <a:graphicData uri="http://schemas.openxmlformats.org/drawingml/2006/table">
            <a:tbl>
              <a:tblPr firstRow="1" firstCol="1" bandRow="1"/>
              <a:tblGrid>
                <a:gridCol w="315419"/>
                <a:gridCol w="315419"/>
                <a:gridCol w="315419"/>
                <a:gridCol w="315419"/>
                <a:gridCol w="315419"/>
                <a:gridCol w="315419"/>
                <a:gridCol w="315419"/>
                <a:gridCol w="315419"/>
                <a:gridCol w="315419"/>
                <a:gridCol w="315419"/>
                <a:gridCol w="315419"/>
                <a:gridCol w="294117"/>
                <a:gridCol w="386435"/>
                <a:gridCol w="315419"/>
                <a:gridCol w="315419"/>
                <a:gridCol w="315419"/>
                <a:gridCol w="315419"/>
                <a:gridCol w="319482"/>
                <a:gridCol w="309644"/>
                <a:gridCol w="315419"/>
                <a:gridCol w="315419"/>
                <a:gridCol w="315419"/>
                <a:gridCol w="315419"/>
                <a:gridCol w="315419"/>
                <a:gridCol w="315419"/>
                <a:gridCol w="315419"/>
                <a:gridCol w="315419"/>
              </a:tblGrid>
              <a:tr h="3102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02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02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02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02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-793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02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02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-4508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b="1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-742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02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02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2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127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2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908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102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-742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02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-774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0297"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02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02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02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02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02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290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3285" y="214554"/>
            <a:ext cx="11911693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ru-RU" sz="20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по горизонтали: </a:t>
            </a:r>
            <a:endParaRPr lang="ru-RU" sz="2000" b="1" u="sng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</a:pPr>
            <a:endParaRPr lang="ru-RU" dirty="0" smtClean="0">
              <a:solidFill>
                <a:srgbClr val="FF3399"/>
              </a:solidFill>
            </a:endParaRPr>
          </a:p>
          <a:p>
            <a:pPr>
              <a:lnSpc>
                <a:spcPct val="125000"/>
              </a:lnSpc>
            </a:pPr>
            <a:r>
              <a:rPr lang="ru-RU" b="1" dirty="0" smtClean="0">
                <a:solidFill>
                  <a:srgbClr val="FF3399"/>
                </a:solidFill>
              </a:rPr>
              <a:t>1</a:t>
            </a:r>
            <a:r>
              <a:rPr lang="ru-RU" b="1" dirty="0">
                <a:solidFill>
                  <a:srgbClr val="FF3399"/>
                </a:solidFill>
              </a:rPr>
              <a:t>.</a:t>
            </a:r>
            <a:r>
              <a:rPr lang="ru-RU" dirty="0">
                <a:solidFill>
                  <a:srgbClr val="FF3399"/>
                </a:solidFill>
              </a:rPr>
              <a:t> </a:t>
            </a:r>
            <a:r>
              <a:rPr lang="ru-RU" dirty="0"/>
              <a:t>Как называется бюджет, представляющий из себя финансовый документ, содержащий совокупные доходы и расходы страны.</a:t>
            </a:r>
          </a:p>
          <a:p>
            <a:pPr>
              <a:lnSpc>
                <a:spcPct val="125000"/>
              </a:lnSpc>
            </a:pPr>
            <a:r>
              <a:rPr lang="ru-RU" b="1" dirty="0">
                <a:solidFill>
                  <a:srgbClr val="FF3399"/>
                </a:solidFill>
              </a:rPr>
              <a:t>5.</a:t>
            </a:r>
            <a:r>
              <a:rPr lang="ru-RU" dirty="0"/>
              <a:t> Особый финансовый государственный орган, занимающийся операциями по кассовому исполнению государственного бюджета.</a:t>
            </a:r>
          </a:p>
          <a:p>
            <a:pPr>
              <a:lnSpc>
                <a:spcPct val="125000"/>
              </a:lnSpc>
            </a:pPr>
            <a:r>
              <a:rPr lang="ru-RU" b="1" dirty="0">
                <a:solidFill>
                  <a:srgbClr val="FF3399"/>
                </a:solidFill>
              </a:rPr>
              <a:t>6.</a:t>
            </a:r>
            <a:r>
              <a:rPr lang="ru-RU" dirty="0"/>
              <a:t> Косвенный налог, налагаемый на товары массового потребления(табак, вино и т.д.)</a:t>
            </a:r>
          </a:p>
          <a:p>
            <a:pPr>
              <a:lnSpc>
                <a:spcPct val="125000"/>
              </a:lnSpc>
            </a:pPr>
            <a:r>
              <a:rPr lang="ru-RU" b="1" dirty="0">
                <a:solidFill>
                  <a:srgbClr val="FF3399"/>
                </a:solidFill>
              </a:rPr>
              <a:t>7.</a:t>
            </a:r>
            <a:r>
              <a:rPr lang="ru-RU" dirty="0">
                <a:solidFill>
                  <a:srgbClr val="FF3399"/>
                </a:solidFill>
              </a:rPr>
              <a:t> </a:t>
            </a:r>
            <a:r>
              <a:rPr lang="ru-RU" dirty="0"/>
              <a:t>Внесение определенной суммы денежных средств в виде вклада в банк платежей, платы за вступление, участие в компании.</a:t>
            </a:r>
          </a:p>
          <a:p>
            <a:pPr>
              <a:lnSpc>
                <a:spcPct val="125000"/>
              </a:lnSpc>
            </a:pPr>
            <a:r>
              <a:rPr lang="ru-RU" b="1" dirty="0">
                <a:solidFill>
                  <a:srgbClr val="FF3399"/>
                </a:solidFill>
              </a:rPr>
              <a:t>8.</a:t>
            </a:r>
            <a:r>
              <a:rPr lang="ru-RU" dirty="0"/>
              <a:t> Гражданин или юридическое лицо, обязанное по исполнению обязательства совершить определённое действие или воздержаться от совершения действия.</a:t>
            </a:r>
          </a:p>
          <a:p>
            <a:pPr>
              <a:lnSpc>
                <a:spcPct val="125000"/>
              </a:lnSpc>
            </a:pPr>
            <a:r>
              <a:rPr lang="ru-RU" b="1" dirty="0">
                <a:solidFill>
                  <a:srgbClr val="FF3399"/>
                </a:solidFill>
              </a:rPr>
              <a:t>10.</a:t>
            </a:r>
            <a:r>
              <a:rPr lang="ru-RU" dirty="0">
                <a:solidFill>
                  <a:srgbClr val="FF3399"/>
                </a:solidFill>
              </a:rPr>
              <a:t> </a:t>
            </a:r>
            <a:r>
              <a:rPr lang="ru-RU" dirty="0"/>
              <a:t>С англо-нормандского языка  «Бюджет» переводится как… .</a:t>
            </a:r>
          </a:p>
          <a:p>
            <a:pPr>
              <a:lnSpc>
                <a:spcPct val="125000"/>
              </a:lnSpc>
            </a:pPr>
            <a:r>
              <a:rPr lang="ru-RU" b="1" dirty="0">
                <a:solidFill>
                  <a:srgbClr val="FF3399"/>
                </a:solidFill>
              </a:rPr>
              <a:t>14.</a:t>
            </a:r>
            <a:r>
              <a:rPr lang="ru-RU" dirty="0"/>
              <a:t> Обязательный платеж государству, который налогоплательщики обязаны перечислять государству, при наступлении определенного события.</a:t>
            </a:r>
          </a:p>
          <a:p>
            <a:pPr>
              <a:lnSpc>
                <a:spcPct val="125000"/>
              </a:lnSpc>
            </a:pPr>
            <a:r>
              <a:rPr lang="ru-RU" b="1" dirty="0">
                <a:solidFill>
                  <a:srgbClr val="FF3399"/>
                </a:solidFill>
              </a:rPr>
              <a:t>15.</a:t>
            </a:r>
            <a:r>
              <a:rPr lang="ru-RU" dirty="0"/>
              <a:t> Товар особого рода, выполняющий роль всеобщего эквивалента.</a:t>
            </a:r>
          </a:p>
          <a:p>
            <a:pPr>
              <a:lnSpc>
                <a:spcPct val="125000"/>
              </a:lnSpc>
            </a:pPr>
            <a:r>
              <a:rPr lang="ru-RU" b="1" dirty="0">
                <a:solidFill>
                  <a:srgbClr val="FF3399"/>
                </a:solidFill>
              </a:rPr>
              <a:t>18.</a:t>
            </a:r>
            <a:r>
              <a:rPr lang="ru-RU" dirty="0"/>
              <a:t> Соглашение двух или нескольких сторон об установлении, изменении или прекращении прав и обязанностей, разновидностей сделок.</a:t>
            </a:r>
          </a:p>
        </p:txBody>
      </p:sp>
    </p:spTree>
    <p:extLst>
      <p:ext uri="{BB962C8B-B14F-4D97-AF65-F5344CB8AC3E}">
        <p14:creationId xmlns:p14="http://schemas.microsoft.com/office/powerpoint/2010/main" val="347901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7779" y="61781"/>
            <a:ext cx="11838214" cy="6532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по вертикали: </a:t>
            </a:r>
            <a:endParaRPr lang="ru-RU" b="1" u="sng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u="sng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</a:pPr>
            <a:r>
              <a:rPr lang="ru-RU" b="1" dirty="0">
                <a:solidFill>
                  <a:srgbClr val="FF3399"/>
                </a:solidFill>
              </a:rPr>
              <a:t>2.</a:t>
            </a:r>
            <a:r>
              <a:rPr lang="ru-RU" dirty="0"/>
              <a:t> Смета доходов и расходов частного лица, организации или государства в целом, устанавливаемая на определенный временной период - как правило, на год. </a:t>
            </a:r>
          </a:p>
          <a:p>
            <a:pPr>
              <a:lnSpc>
                <a:spcPct val="125000"/>
              </a:lnSpc>
            </a:pPr>
            <a:r>
              <a:rPr lang="ru-RU" b="1" dirty="0">
                <a:solidFill>
                  <a:srgbClr val="FF3399"/>
                </a:solidFill>
              </a:rPr>
              <a:t>3.</a:t>
            </a:r>
            <a:r>
              <a:rPr lang="ru-RU" dirty="0"/>
              <a:t> Осуществляемое совместно  с кем-либо  финансирование   чего-либо.</a:t>
            </a:r>
          </a:p>
          <a:p>
            <a:pPr>
              <a:lnSpc>
                <a:spcPct val="125000"/>
              </a:lnSpc>
            </a:pPr>
            <a:r>
              <a:rPr lang="ru-RU" b="1" dirty="0">
                <a:solidFill>
                  <a:srgbClr val="FF3399"/>
                </a:solidFill>
              </a:rPr>
              <a:t>4.</a:t>
            </a:r>
            <a:r>
              <a:rPr lang="ru-RU" dirty="0"/>
              <a:t> Финансовая организация, основным видом деятельности которой  является  привлечение и размещение денежных средств, так же проведение расчетов.</a:t>
            </a:r>
          </a:p>
          <a:p>
            <a:pPr>
              <a:lnSpc>
                <a:spcPct val="125000"/>
              </a:lnSpc>
            </a:pPr>
            <a:r>
              <a:rPr lang="ru-RU" b="1" dirty="0">
                <a:solidFill>
                  <a:srgbClr val="FF3399"/>
                </a:solidFill>
              </a:rPr>
              <a:t>9.</a:t>
            </a:r>
            <a:r>
              <a:rPr lang="ru-RU" dirty="0"/>
              <a:t> Отношения, при которых одна сторона получает от другой денежные средства, товары/вещи, и обещает предоставить возмещение (оплату) или вернуть ресурсы в будущем.</a:t>
            </a:r>
          </a:p>
          <a:p>
            <a:pPr>
              <a:lnSpc>
                <a:spcPct val="125000"/>
              </a:lnSpc>
            </a:pPr>
            <a:r>
              <a:rPr lang="ru-RU" b="1" dirty="0">
                <a:solidFill>
                  <a:srgbClr val="FF3399"/>
                </a:solidFill>
              </a:rPr>
              <a:t>11.</a:t>
            </a:r>
            <a:r>
              <a:rPr lang="ru-RU" b="1" dirty="0"/>
              <a:t> </a:t>
            </a:r>
            <a:r>
              <a:rPr lang="ru-RU" dirty="0"/>
              <a:t>Документ, в котором рассчитывают затраты на проект исходя из расходов: на работы, стройматериалы, хозяйственные нужды, приобретение комплектующих и прочее.</a:t>
            </a:r>
          </a:p>
          <a:p>
            <a:pPr>
              <a:lnSpc>
                <a:spcPct val="125000"/>
              </a:lnSpc>
            </a:pPr>
            <a:r>
              <a:rPr lang="ru-RU" b="1" dirty="0">
                <a:solidFill>
                  <a:srgbClr val="FF3399"/>
                </a:solidFill>
              </a:rPr>
              <a:t>12. </a:t>
            </a:r>
            <a:r>
              <a:rPr lang="ru-RU" dirty="0"/>
              <a:t>Затраты определенного периода времени, документально подтвержденные, экономически оправданные (обоснованные), полностью перенесшие свою стоимость на реализованную за этот период продукцию.</a:t>
            </a:r>
          </a:p>
          <a:p>
            <a:pPr>
              <a:lnSpc>
                <a:spcPct val="125000"/>
              </a:lnSpc>
            </a:pPr>
            <a:r>
              <a:rPr lang="ru-RU" b="1" dirty="0">
                <a:solidFill>
                  <a:srgbClr val="FF3399"/>
                </a:solidFill>
              </a:rPr>
              <a:t>13.</a:t>
            </a:r>
            <a:r>
              <a:rPr lang="ru-RU" dirty="0"/>
              <a:t> Обязательства по возврату (оплате) денежных средств или иных материальных благ, срок исполнения по которым уже истек, простыми словами это просроченный долг.</a:t>
            </a:r>
          </a:p>
          <a:p>
            <a:pPr>
              <a:lnSpc>
                <a:spcPct val="125000"/>
              </a:lnSpc>
            </a:pPr>
            <a:r>
              <a:rPr lang="ru-RU" b="1" dirty="0">
                <a:solidFill>
                  <a:srgbClr val="FF3399"/>
                </a:solidFill>
              </a:rPr>
              <a:t>16. </a:t>
            </a:r>
            <a:r>
              <a:rPr lang="ru-RU" dirty="0"/>
              <a:t>Долговременный процесс снижения покупательской способности денег (повышение общего уровня цен).</a:t>
            </a:r>
          </a:p>
          <a:p>
            <a:pPr>
              <a:lnSpc>
                <a:spcPct val="125000"/>
              </a:lnSpc>
            </a:pPr>
            <a:r>
              <a:rPr lang="ru-RU" b="1" dirty="0">
                <a:solidFill>
                  <a:srgbClr val="FF3399"/>
                </a:solidFill>
              </a:rPr>
              <a:t>17.</a:t>
            </a:r>
            <a:r>
              <a:rPr lang="ru-RU" dirty="0"/>
              <a:t> Безвозмездные и безвозвратные поступления денежных средств в бюджет.</a:t>
            </a:r>
          </a:p>
          <a:p>
            <a:pPr>
              <a:lnSpc>
                <a:spcPct val="125000"/>
              </a:lnSpc>
            </a:pPr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41517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82" y="466725"/>
            <a:ext cx="9925050" cy="3703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419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590776"/>
          </a:xfrm>
          <a:solidFill>
            <a:srgbClr val="D9FFEB"/>
          </a:solidFill>
        </p:spPr>
        <p:txBody>
          <a:bodyPr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Конечный результат </a:t>
            </a:r>
            <a:r>
              <a:rPr lang="ru-RU" b="1" dirty="0" err="1" smtClean="0">
                <a:solidFill>
                  <a:srgbClr val="7030A0"/>
                </a:solidFill>
              </a:rPr>
              <a:t>квеста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873579" y="1036865"/>
            <a:ext cx="7347857" cy="555171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Выполнение всех заданий быстрее соперников. Вся фишка в заданиях. Они подобраны таким образом,  чтобы  быть максимально оригинальными,  интересными , подходящими под ситуацию  и не требующие  специальных знаний  или умений от игроков.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555" y="4157334"/>
            <a:ext cx="5848123" cy="1953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097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601</TotalTime>
  <Words>564</Words>
  <Application>Microsoft Office PowerPoint</Application>
  <PresentationFormat>Произвольный</PresentationFormat>
  <Paragraphs>618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Ответы</vt:lpstr>
      <vt:lpstr>Презентация PowerPoint</vt:lpstr>
      <vt:lpstr>Презентация PowerPoint</vt:lpstr>
      <vt:lpstr>Ответы на ребусы:</vt:lpstr>
      <vt:lpstr>Этап 3 «Анаграммы»</vt:lpstr>
      <vt:lpstr>Ответы к анаграммам</vt:lpstr>
      <vt:lpstr>Презентация PowerPoint</vt:lpstr>
      <vt:lpstr>Презентация PowerPoint</vt:lpstr>
      <vt:lpstr>Презентация PowerPoint</vt:lpstr>
      <vt:lpstr>Презентация PowerPoint</vt:lpstr>
      <vt:lpstr>Конечный результат квеста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управление Финансовое</cp:lastModifiedBy>
  <cp:revision>69</cp:revision>
  <cp:lastPrinted>2025-03-14T07:37:28Z</cp:lastPrinted>
  <dcterms:created xsi:type="dcterms:W3CDTF">2023-03-27T07:24:05Z</dcterms:created>
  <dcterms:modified xsi:type="dcterms:W3CDTF">2025-03-14T08:16:02Z</dcterms:modified>
</cp:coreProperties>
</file>