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3" r:id="rId2"/>
    <p:sldId id="281" r:id="rId3"/>
    <p:sldId id="275" r:id="rId4"/>
    <p:sldId id="27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84" r:id="rId14"/>
    <p:sldId id="266" r:id="rId15"/>
    <p:sldId id="268" r:id="rId16"/>
    <p:sldId id="270" r:id="rId17"/>
    <p:sldId id="272" r:id="rId18"/>
    <p:sldId id="274" r:id="rId19"/>
    <p:sldId id="277" r:id="rId20"/>
    <p:sldId id="278" r:id="rId21"/>
    <p:sldId id="279" r:id="rId22"/>
    <p:sldId id="280" r:id="rId23"/>
    <p:sldId id="282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D856107-2569-4939-A150-93D99AE1A57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5BBE47D-4414-481D-A6F0-C4A96EDF569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421" y="163286"/>
            <a:ext cx="11438164" cy="6694714"/>
          </a:xfr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rm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sz="44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ad Script" panose="02000000000000000000" pitchFamily="2" charset="0"/>
              <a:cs typeface="Times New Roman" panose="02020603050405020304" pitchFamily="18" charset="0"/>
            </a:endParaRPr>
          </a:p>
          <a:p>
            <a:r>
              <a:rPr lang="ru-RU" sz="54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</a:t>
            </a:r>
            <a:r>
              <a:rPr lang="ru-RU" sz="5400" b="1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endParaRPr lang="ru-RU" sz="5400" b="1" cap="all" dirty="0" smtClean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ad Script" panose="02000000000000000000" pitchFamily="2" charset="0"/>
            </a:endParaRP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Дивеево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816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s1.slide-share.ru/s_slide/351509c84f1494d134e7cb7651d4b473/5c60c5e9-4fd0-4a2b-b61e-900b5a36b31b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https://shareslide.ru/img/thumbs/52e88881fc8e9ef60d46aa683397a45c-800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82" y="318406"/>
            <a:ext cx="9777639" cy="6049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17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myslide.ru/documents_7/91eaa11fa69ed1f2d9c1166ebd5e1e27/img1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21" y="285749"/>
            <a:ext cx="11127919" cy="6310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766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dialogimam.com/sites/default/files/users/user1/skazki/kolobok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49" y="219075"/>
            <a:ext cx="10077451" cy="663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024061" y="5353050"/>
            <a:ext cx="7896225" cy="1200329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 дедушки и бабушки Колобка-это: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Стипендия                         В) Пенсия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Субсидия                            Г)  Заработная плата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51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s7.hostingkartinok.com/uploads/images/2014/12/0de016617ecbf40e851592a1b4c0d8ea.png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76250" y="0"/>
            <a:ext cx="11334750" cy="6858000"/>
          </a:xfrm>
          <a:prstGeom prst="rect">
            <a:avLst/>
          </a:prstGeom>
          <a:noFill/>
          <a:effectLst>
            <a:softEdge rad="609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1500" y="4991100"/>
            <a:ext cx="7896225" cy="156966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налог, кот Леопольд платил за пользование автомобилем: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А)Акцизы                              В) Налог на игорный бизнес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Налог на имущество      Г)  Транспортный налог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dirty="0" smtClean="0">
                <a:solidFill>
                  <a:srgbClr val="00B0F0"/>
                </a:solidFill>
              </a:rPr>
              <a:t> </a:t>
            </a:r>
            <a:endParaRPr lang="ru-RU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3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s://pbs.twimg.com/media/E90s2lyXEAIjs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ffectLst>
            <a:softEdge rad="431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0525" y="5095875"/>
            <a:ext cx="7896225" cy="156966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Кто,из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героев мультфильма «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Лунтик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его друзья» не является резидентом: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Лунтик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В) Кузнечик « Кузя»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Пчелёнок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Г)  Божья коровка « Мила»  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60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img.mycdn.me/getImage?disableStub=true&amp;type=VIDEO_S_720&amp;url=https%3A%2F%2Fvdp.mycdn.me%2FgetImage%3Fid%3D325929339624%26idx%3D6%26thumbType%3D37%26f%3D1&amp;signatureToken=jwQAOnR-R7TYsTnXVpnnq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-95250"/>
            <a:ext cx="12058650" cy="6782990"/>
          </a:xfrm>
          <a:prstGeom prst="rect">
            <a:avLst/>
          </a:prstGeom>
          <a:noFill/>
          <a:effectLst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8175" y="4924425"/>
            <a:ext cx="8115300" cy="156966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научные разработки Гена может получить из бюджета: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Кредит                                         В) Грант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Пособие                                       Г)  Депозит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05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https://slovnet.ru/wp-content/uploads/2019/09/29-104.jpg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09550" y="5172075"/>
            <a:ext cx="8115300" cy="156966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курение в общественном месте Волк обязан заплатить в бюджет: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Пени                                В) Ничего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Штраф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Г) 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осударственную пошлину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9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steriya-salon.ru/wp-content/uploads/3/f/f/3ff09c0c461702e5457537b32d4dd58b.jpeg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06276" cy="6743700"/>
          </a:xfrm>
          <a:prstGeom prst="rect">
            <a:avLst/>
          </a:prstGeom>
          <a:noFill/>
          <a:effectLst>
            <a:glow rad="127000">
              <a:schemeClr val="accent1">
                <a:alpha val="51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9550" y="5172075"/>
            <a:ext cx="8115300" cy="1200329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Что, из бюджета получает семья Супергероев: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Дотации                                                      В) Грант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Пособие многодетным семьям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Г)  Штраф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01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mama-v-internete.ru/wp-content/uploads/2020/04/icon-rusalochka.jpg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79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9550" y="5172075"/>
            <a:ext cx="8115300" cy="156966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Что должны заплатить за регистрацию брака Русалочка и принц: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Свободу                                         В) Налог на имущество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Государственную пошлину        Г)  Штраф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86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konstruktortestov.ru/files/ab72/c9f7/06e0/7303/0901/205b/01bc/0520/29030924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6" y="133350"/>
            <a:ext cx="10868024" cy="6797001"/>
          </a:xfrm>
          <a:prstGeom prst="rect">
            <a:avLst/>
          </a:prstGeom>
          <a:noFill/>
          <a:effectLst>
            <a:glow rad="127000">
              <a:schemeClr val="bg1">
                <a:alpha val="53000"/>
              </a:schemeClr>
            </a:glow>
            <a:reflection endPos="0" dist="50800" dir="5400000" sy="-100000" algn="bl" rotWithShape="0"/>
            <a:softEdge rad="495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9550" y="5172075"/>
            <a:ext cx="9203872" cy="156966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какому виду доходов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относится  аренда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коровы Мурки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Налоговые доходы                В) Неналоговые доходы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Государственную пошлину  Г)  Штраф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6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cdn.culture.ru/images/b8cea3ef-d90e-5e3d-9c51-febdff215e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33350"/>
            <a:ext cx="11430000" cy="6429375"/>
          </a:xfrm>
          <a:prstGeom prst="rect">
            <a:avLst/>
          </a:prstGeom>
          <a:noFill/>
          <a:effectLst>
            <a:softEdge rad="419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60475" y="5488365"/>
            <a:ext cx="8115300" cy="1200329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Кто подписывает бюджет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Зверополиса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Мэр                                 В) Заместитель мэра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Полицейский                 Г)  Все подписывают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2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14301"/>
            <a:ext cx="10673443" cy="661306"/>
          </a:xfrm>
        </p:spPr>
        <p:txBody>
          <a:bodyPr/>
          <a:lstStyle/>
          <a:p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</a:rPr>
              <a:t>Ответы на загадки</a:t>
            </a:r>
            <a:endParaRPr lang="ru-RU" sz="4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7829" y="1102179"/>
            <a:ext cx="10994571" cy="5023985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1.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Пенсия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2.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Транспортный налог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3.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Лунтик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4.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 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5.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 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6.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Пособие многодетным семьям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7.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Государственную пошлину 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8.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9.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</a:rPr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307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274638"/>
            <a:ext cx="8496944" cy="41805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ЧАСТЬ 2. Ребусы.</a:t>
            </a:r>
            <a:endParaRPr lang="ru-RU" sz="22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29984" t="29914" r="31693" b="41311"/>
          <a:stretch>
            <a:fillRect/>
          </a:stretch>
        </p:blipFill>
        <p:spPr bwMode="auto">
          <a:xfrm>
            <a:off x="2495600" y="1045179"/>
            <a:ext cx="2376264" cy="871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919536" y="1117187"/>
            <a:ext cx="432048" cy="4180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1. </a:t>
            </a:r>
            <a:endParaRPr lang="ru-RU" sz="2200" dirty="0">
              <a:latin typeface="+mj-lt"/>
              <a:ea typeface="+mj-ea"/>
              <a:cs typeface="+mj-cs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rcRect l="30486" t="53829" r="23716" b="17943"/>
          <a:stretch>
            <a:fillRect/>
          </a:stretch>
        </p:blipFill>
        <p:spPr bwMode="auto">
          <a:xfrm>
            <a:off x="5735960" y="901164"/>
            <a:ext cx="2952328" cy="101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4" cstate="print"/>
          <a:srcRect l="64584" t="54923" r="18543" b="17068"/>
          <a:stretch>
            <a:fillRect/>
          </a:stretch>
        </p:blipFill>
        <p:spPr bwMode="auto">
          <a:xfrm>
            <a:off x="8543802" y="901163"/>
            <a:ext cx="1224607" cy="101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919536" y="2520771"/>
            <a:ext cx="432048" cy="4180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2. </a:t>
            </a:r>
            <a:endParaRPr lang="ru-RU" sz="2200" dirty="0">
              <a:latin typeface="+mj-lt"/>
              <a:ea typeface="+mj-ea"/>
              <a:cs typeface="+mj-cs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5" cstate="print"/>
          <a:srcRect l="31578" t="54486" r="31615" b="21444"/>
          <a:stretch>
            <a:fillRect/>
          </a:stretch>
        </p:blipFill>
        <p:spPr bwMode="auto">
          <a:xfrm>
            <a:off x="3503712" y="2276873"/>
            <a:ext cx="2160240" cy="747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6" cstate="print"/>
          <a:srcRect l="61752" t="42013" r="18543" b="29759"/>
          <a:stretch>
            <a:fillRect/>
          </a:stretch>
        </p:blipFill>
        <p:spPr bwMode="auto">
          <a:xfrm>
            <a:off x="5663952" y="2276873"/>
            <a:ext cx="1296144" cy="81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7" cstate="print"/>
          <a:srcRect l="29484" t="54267" r="48411" b="20699"/>
          <a:stretch>
            <a:fillRect/>
          </a:stretch>
        </p:blipFill>
        <p:spPr bwMode="auto">
          <a:xfrm>
            <a:off x="2351584" y="2276872"/>
            <a:ext cx="11521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/>
          <p:cNvPicPr/>
          <p:nvPr/>
        </p:nvPicPr>
        <p:blipFill>
          <a:blip r:embed="rId8" cstate="print"/>
          <a:srcRect l="33428" t="42670" r="35163" b="31268"/>
          <a:stretch>
            <a:fillRect/>
          </a:stretch>
        </p:blipFill>
        <p:spPr bwMode="auto">
          <a:xfrm>
            <a:off x="7536160" y="2276873"/>
            <a:ext cx="1728192" cy="81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/>
          <p:cNvPicPr/>
          <p:nvPr/>
        </p:nvPicPr>
        <p:blipFill>
          <a:blip r:embed="rId9" cstate="print"/>
          <a:srcRect l="64707" t="53392" r="21812" b="21006"/>
          <a:stretch>
            <a:fillRect/>
          </a:stretch>
        </p:blipFill>
        <p:spPr bwMode="auto">
          <a:xfrm>
            <a:off x="9256188" y="2204864"/>
            <a:ext cx="800252" cy="8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/>
          <p:nvPr/>
        </p:nvPicPr>
        <p:blipFill>
          <a:blip r:embed="rId10" cstate="print"/>
          <a:srcRect l="32693" t="53610" r="20165" b="17063"/>
          <a:stretch>
            <a:fillRect/>
          </a:stretch>
        </p:blipFill>
        <p:spPr bwMode="auto">
          <a:xfrm>
            <a:off x="2495600" y="3284984"/>
            <a:ext cx="295232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1919536" y="4955158"/>
            <a:ext cx="432048" cy="4180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3. </a:t>
            </a:r>
            <a:endParaRPr lang="ru-RU" sz="2200" dirty="0">
              <a:latin typeface="+mj-lt"/>
              <a:ea typeface="+mj-ea"/>
              <a:cs typeface="+mj-cs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11" cstate="print"/>
          <a:srcRect l="30592" t="53850" r="18972" b="22508"/>
          <a:stretch>
            <a:fillRect/>
          </a:stretch>
        </p:blipFill>
        <p:spPr bwMode="auto">
          <a:xfrm>
            <a:off x="2495600" y="4653136"/>
            <a:ext cx="309634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/>
          <p:cNvPicPr/>
          <p:nvPr/>
        </p:nvPicPr>
        <p:blipFill>
          <a:blip r:embed="rId12" cstate="print"/>
          <a:srcRect l="72220" t="54305" r="18359" b="21170"/>
          <a:stretch>
            <a:fillRect/>
          </a:stretch>
        </p:blipFill>
        <p:spPr bwMode="auto">
          <a:xfrm>
            <a:off x="5591944" y="4653136"/>
            <a:ext cx="86409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/>
          <p:nvPr/>
        </p:nvPicPr>
        <p:blipFill>
          <a:blip r:embed="rId13" cstate="print"/>
          <a:srcRect l="40814" t="54748" r="29815" b="20944"/>
          <a:stretch>
            <a:fillRect/>
          </a:stretch>
        </p:blipFill>
        <p:spPr bwMode="auto">
          <a:xfrm>
            <a:off x="7304416" y="4653136"/>
            <a:ext cx="195993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1668016" y="1628800"/>
            <a:ext cx="8892480" cy="3460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000" b="1" dirty="0">
                <a:latin typeface="Times New Roman" pitchFamily="18" charset="0"/>
                <a:ea typeface="+mj-ea"/>
                <a:cs typeface="Times New Roman" pitchFamily="18" charset="0"/>
              </a:rPr>
              <a:t>__________________________________</a:t>
            </a:r>
            <a:endParaRPr lang="ru-RU" sz="4000" dirty="0">
              <a:latin typeface="+mj-lt"/>
              <a:ea typeface="+mj-ea"/>
              <a:cs typeface="+mj-cs"/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1668016" y="4091062"/>
            <a:ext cx="8892480" cy="3460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000" b="1" dirty="0">
                <a:latin typeface="Times New Roman" pitchFamily="18" charset="0"/>
                <a:ea typeface="+mj-ea"/>
                <a:cs typeface="Times New Roman" pitchFamily="18" charset="0"/>
              </a:rPr>
              <a:t>__________________________________</a:t>
            </a:r>
            <a:endParaRPr lang="ru-RU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8048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19536" y="1066967"/>
            <a:ext cx="432048" cy="4180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4. </a:t>
            </a:r>
            <a:endParaRPr lang="ru-RU" sz="2200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l="27020" t="54048" r="25378" b="17943"/>
          <a:stretch>
            <a:fillRect/>
          </a:stretch>
        </p:blipFill>
        <p:spPr bwMode="auto">
          <a:xfrm>
            <a:off x="2567608" y="764705"/>
            <a:ext cx="2826562" cy="93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 l="68902" t="53829" r="22421" b="20350"/>
          <a:stretch>
            <a:fillRect/>
          </a:stretch>
        </p:blipFill>
        <p:spPr bwMode="auto">
          <a:xfrm>
            <a:off x="5437024" y="766752"/>
            <a:ext cx="514960" cy="934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 l="26035" t="53392" r="27346" b="19475"/>
          <a:stretch>
            <a:fillRect/>
          </a:stretch>
        </p:blipFill>
        <p:spPr bwMode="auto">
          <a:xfrm>
            <a:off x="5015881" y="1945851"/>
            <a:ext cx="2768041" cy="90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5" cstate="print"/>
          <a:srcRect l="36877" t="54948" r="22563" b="21190"/>
          <a:stretch>
            <a:fillRect/>
          </a:stretch>
        </p:blipFill>
        <p:spPr bwMode="auto">
          <a:xfrm>
            <a:off x="7787690" y="1987696"/>
            <a:ext cx="2412766" cy="865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991544" y="4163070"/>
            <a:ext cx="432048" cy="4180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5. </a:t>
            </a:r>
            <a:endParaRPr lang="ru-RU" sz="2200" dirty="0">
              <a:latin typeface="+mj-lt"/>
              <a:ea typeface="+mj-ea"/>
              <a:cs typeface="+mj-cs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6" cstate="print"/>
          <a:srcRect l="27020" t="54267" r="32180" b="17943"/>
          <a:stretch>
            <a:fillRect/>
          </a:stretch>
        </p:blipFill>
        <p:spPr bwMode="auto">
          <a:xfrm>
            <a:off x="2567608" y="3717032"/>
            <a:ext cx="252028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7" cstate="print"/>
          <a:srcRect l="53992" t="54518" r="22548" b="22055"/>
          <a:stretch>
            <a:fillRect/>
          </a:stretch>
        </p:blipFill>
        <p:spPr bwMode="auto">
          <a:xfrm>
            <a:off x="5135262" y="3789040"/>
            <a:ext cx="196885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8" cstate="print"/>
          <a:srcRect l="32693" t="53829" r="28918" b="19251"/>
          <a:stretch>
            <a:fillRect/>
          </a:stretch>
        </p:blipFill>
        <p:spPr bwMode="auto">
          <a:xfrm>
            <a:off x="7778518" y="3825374"/>
            <a:ext cx="2565954" cy="89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668016" y="2780928"/>
            <a:ext cx="8892480" cy="3460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000" b="1" dirty="0">
                <a:latin typeface="Times New Roman" pitchFamily="18" charset="0"/>
                <a:ea typeface="+mj-ea"/>
                <a:cs typeface="Times New Roman" pitchFamily="18" charset="0"/>
              </a:rPr>
              <a:t>__________________________________</a:t>
            </a:r>
            <a:endParaRPr lang="ru-RU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2026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Прямая соединительная линия 89"/>
          <p:cNvCxnSpPr/>
          <p:nvPr/>
        </p:nvCxnSpPr>
        <p:spPr>
          <a:xfrm>
            <a:off x="1703512" y="2852936"/>
            <a:ext cx="216024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4003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е 54"/>
          <p:cNvSpPr txBox="1"/>
          <p:nvPr/>
        </p:nvSpPr>
        <p:spPr>
          <a:xfrm>
            <a:off x="1883022" y="165072"/>
            <a:ext cx="8496945" cy="3836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accent6">
                <a:lumMod val="20000"/>
                <a:lumOff val="8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C0504D">
                    <a:lumMod val="75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Подсказка №1 к ребусам:</a:t>
            </a:r>
          </a:p>
          <a:p>
            <a:pPr algn="ctr"/>
            <a:r>
              <a:rPr lang="ru-RU" b="1" dirty="0">
                <a:solidFill>
                  <a:srgbClr val="C0504D">
                    <a:lumMod val="75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</p:txBody>
      </p:sp>
      <p:cxnSp>
        <p:nvCxnSpPr>
          <p:cNvPr id="9" name="Прямая соединительная линия 8"/>
          <p:cNvCxnSpPr>
            <a:endCxn id="70" idx="1"/>
          </p:cNvCxnSpPr>
          <p:nvPr/>
        </p:nvCxnSpPr>
        <p:spPr>
          <a:xfrm>
            <a:off x="1672219" y="356876"/>
            <a:ext cx="210802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703512" y="332656"/>
            <a:ext cx="0" cy="4824536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1703512" y="1124744"/>
            <a:ext cx="216024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оле 1"/>
          <p:cNvSpPr txBox="1"/>
          <p:nvPr/>
        </p:nvSpPr>
        <p:spPr>
          <a:xfrm>
            <a:off x="1919537" y="692696"/>
            <a:ext cx="8510075" cy="792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Они могут быть краткосрочными, среднесрочными и долгосрочными.</a:t>
            </a:r>
          </a:p>
        </p:txBody>
      </p:sp>
      <p:sp>
        <p:nvSpPr>
          <p:cNvPr id="74" name="Поле 1"/>
          <p:cNvSpPr txBox="1"/>
          <p:nvPr/>
        </p:nvSpPr>
        <p:spPr>
          <a:xfrm>
            <a:off x="1919536" y="2564904"/>
            <a:ext cx="8496944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Ведение осуществляется финансовым органом.</a:t>
            </a:r>
          </a:p>
        </p:txBody>
      </p:sp>
      <p:cxnSp>
        <p:nvCxnSpPr>
          <p:cNvPr id="98" name="Прямая соединительная линия 97"/>
          <p:cNvCxnSpPr/>
          <p:nvPr/>
        </p:nvCxnSpPr>
        <p:spPr>
          <a:xfrm>
            <a:off x="1703512" y="5157192"/>
            <a:ext cx="216024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600796" y="5661248"/>
            <a:ext cx="223296" cy="9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2" name="Поле 1"/>
          <p:cNvSpPr txBox="1"/>
          <p:nvPr/>
        </p:nvSpPr>
        <p:spPr>
          <a:xfrm>
            <a:off x="1919536" y="1556792"/>
            <a:ext cx="8496944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Это совокупный объем привлечения средств в соответствующий бюджет.</a:t>
            </a:r>
          </a:p>
        </p:txBody>
      </p:sp>
      <p:cxnSp>
        <p:nvCxnSpPr>
          <p:cNvPr id="53" name="Прямая соединительная линия 52"/>
          <p:cNvCxnSpPr>
            <a:endCxn id="52" idx="1"/>
          </p:cNvCxnSpPr>
          <p:nvPr/>
        </p:nvCxnSpPr>
        <p:spPr>
          <a:xfrm>
            <a:off x="1703512" y="1988840"/>
            <a:ext cx="216024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Поле 1"/>
          <p:cNvSpPr txBox="1"/>
          <p:nvPr/>
        </p:nvSpPr>
        <p:spPr>
          <a:xfrm>
            <a:off x="1919536" y="3429000"/>
            <a:ext cx="8496944" cy="10081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Финансовое обеспечение деятельности осуществляется за счет средств соответствующего бюджета на основании бюджетной сметы.</a:t>
            </a:r>
          </a:p>
        </p:txBody>
      </p:sp>
      <p:cxnSp>
        <p:nvCxnSpPr>
          <p:cNvPr id="106" name="Прямая соединительная линия 105"/>
          <p:cNvCxnSpPr/>
          <p:nvPr/>
        </p:nvCxnSpPr>
        <p:spPr>
          <a:xfrm>
            <a:off x="1703512" y="3933056"/>
            <a:ext cx="216024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Поле 1"/>
          <p:cNvSpPr txBox="1"/>
          <p:nvPr/>
        </p:nvSpPr>
        <p:spPr>
          <a:xfrm>
            <a:off x="1919536" y="4725144"/>
            <a:ext cx="8496944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5. На ее основе организуется исполнение бюджета.</a:t>
            </a:r>
          </a:p>
        </p:txBody>
      </p:sp>
    </p:spTree>
    <p:extLst>
      <p:ext uri="{BB962C8B-B14F-4D97-AF65-F5344CB8AC3E}">
        <p14:creationId xmlns:p14="http://schemas.microsoft.com/office/powerpoint/2010/main" val="376797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4003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е 54"/>
          <p:cNvSpPr txBox="1"/>
          <p:nvPr/>
        </p:nvSpPr>
        <p:spPr>
          <a:xfrm>
            <a:off x="1919536" y="130387"/>
            <a:ext cx="8496945" cy="3836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accent6">
                <a:lumMod val="20000"/>
                <a:lumOff val="8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C0504D">
                    <a:lumMod val="75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Подсказка №2 к ребусам:</a:t>
            </a:r>
          </a:p>
          <a:p>
            <a:pPr algn="ctr"/>
            <a:r>
              <a:rPr lang="ru-RU" b="1" dirty="0">
                <a:solidFill>
                  <a:srgbClr val="C0504D">
                    <a:lumMod val="75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</p:txBody>
      </p:sp>
      <p:cxnSp>
        <p:nvCxnSpPr>
          <p:cNvPr id="9" name="Прямая соединительная линия 8"/>
          <p:cNvCxnSpPr>
            <a:endCxn id="70" idx="1"/>
          </p:cNvCxnSpPr>
          <p:nvPr/>
        </p:nvCxnSpPr>
        <p:spPr>
          <a:xfrm>
            <a:off x="1708733" y="322191"/>
            <a:ext cx="210802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703513" y="332656"/>
            <a:ext cx="1" cy="5616624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1703512" y="1196752"/>
            <a:ext cx="216024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оле 1"/>
          <p:cNvSpPr txBox="1"/>
          <p:nvPr/>
        </p:nvSpPr>
        <p:spPr>
          <a:xfrm>
            <a:off x="1919537" y="620688"/>
            <a:ext cx="8510075" cy="11521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Они полностью и без условий обеспечиваются всем находящимся в собственности имуществом, составляющую соответствующую казну, и исполняются за счет средств соответствующего бюджета.</a:t>
            </a:r>
          </a:p>
        </p:txBody>
      </p:sp>
      <p:sp>
        <p:nvSpPr>
          <p:cNvPr id="74" name="Поле 1"/>
          <p:cNvSpPr txBox="1"/>
          <p:nvPr/>
        </p:nvSpPr>
        <p:spPr>
          <a:xfrm>
            <a:off x="1919536" y="3501008"/>
            <a:ext cx="8496944" cy="11521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Информация вносится в срок, не превышающий 5 рабочих дней с момента возникновения соответствующего обязательства.</a:t>
            </a:r>
          </a:p>
        </p:txBody>
      </p:sp>
      <p:cxnSp>
        <p:nvCxnSpPr>
          <p:cNvPr id="98" name="Прямая соединительная линия 97"/>
          <p:cNvCxnSpPr/>
          <p:nvPr/>
        </p:nvCxnSpPr>
        <p:spPr>
          <a:xfrm>
            <a:off x="1703512" y="5949280"/>
            <a:ext cx="216024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600796" y="5661248"/>
            <a:ext cx="223296" cy="9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2" name="Поле 1"/>
          <p:cNvSpPr txBox="1"/>
          <p:nvPr/>
        </p:nvSpPr>
        <p:spPr>
          <a:xfrm>
            <a:off x="1919536" y="1916832"/>
            <a:ext cx="8496944" cy="14401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Общая сумма привлечения средств в соответствующем финансовом году не должна превышать общую сумму средств, направляемых на финансирование дефицита соответствующего бюджета, и объемов погашения долговых обязательств</a:t>
            </a:r>
            <a:r>
              <a:rPr lang="ru-RU" sz="2000" dirty="0"/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Поле 1"/>
          <p:cNvSpPr txBox="1"/>
          <p:nvPr/>
        </p:nvSpPr>
        <p:spPr>
          <a:xfrm>
            <a:off x="1919536" y="4797152"/>
            <a:ext cx="8496944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Не имеет права предоставлять кредиты (займы), приобретать ценные бумаги.</a:t>
            </a:r>
          </a:p>
        </p:txBody>
      </p:sp>
      <p:cxnSp>
        <p:nvCxnSpPr>
          <p:cNvPr id="106" name="Прямая соединительная линия 105"/>
          <p:cNvCxnSpPr/>
          <p:nvPr/>
        </p:nvCxnSpPr>
        <p:spPr>
          <a:xfrm>
            <a:off x="1703512" y="4077072"/>
            <a:ext cx="216024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Поле 1"/>
          <p:cNvSpPr txBox="1"/>
          <p:nvPr/>
        </p:nvSpPr>
        <p:spPr>
          <a:xfrm>
            <a:off x="1919536" y="5661248"/>
            <a:ext cx="8496944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5. Ее показатели должны соответствовать закону (решению) о бюджете.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1703512" y="2636912"/>
            <a:ext cx="216024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endCxn id="91" idx="1"/>
          </p:cNvCxnSpPr>
          <p:nvPr/>
        </p:nvCxnSpPr>
        <p:spPr>
          <a:xfrm>
            <a:off x="1703512" y="5157192"/>
            <a:ext cx="216024" cy="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24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2074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Ответы на ребусы: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981200" y="1052738"/>
            <a:ext cx="8219256" cy="482453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Долговое обязательство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Предельный объем заимствований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Долговая книга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4. Казенное учреждение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5. Бюджетная роспись</a:t>
            </a:r>
          </a:p>
        </p:txBody>
      </p:sp>
    </p:spTree>
    <p:extLst>
      <p:ext uri="{BB962C8B-B14F-4D97-AF65-F5344CB8AC3E}">
        <p14:creationId xmlns:p14="http://schemas.microsoft.com/office/powerpoint/2010/main" val="245587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6508" y="112034"/>
            <a:ext cx="3333750" cy="58193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ЧАСТЬ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3. Кроссворд.</a:t>
            </a:r>
            <a:endParaRPr lang="ru-RU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147638"/>
            <a:ext cx="9963150" cy="656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2900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0"/>
            <a:ext cx="11356521" cy="63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011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64" y="176252"/>
            <a:ext cx="10496324" cy="6399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5170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56" y="424543"/>
            <a:ext cx="12326646" cy="4598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199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s://s1.slide-share.ru/s_slide/351509c84f1494d134e7cb7651d4b473/5c60c5e9-4fd0-4a2b-b61e-900b5a36b31b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s1.slide-share.ru/s_slide/351509c84f1494d134e7cb7651d4b473/5c60c5e9-4fd0-4a2b-b61e-900b5a36b31b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s://s1.slide-share.ru/s_slide/351509c84f1494d134e7cb7651d4b473/5c60c5e9-4fd0-4a2b-b61e-900b5a36b31b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https://myslide.ru/documents_7/91eaa11fa69ed1f2d9c1166ebd5e1e27/img2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60338"/>
            <a:ext cx="11579225" cy="63928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54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464</TotalTime>
  <Words>491</Words>
  <Application>Microsoft Office PowerPoint</Application>
  <PresentationFormat>Произвольный</PresentationFormat>
  <Paragraphs>81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Ответы на загадки</vt:lpstr>
      <vt:lpstr>ЧАСТЬ 2. Ребусы.</vt:lpstr>
      <vt:lpstr>Презентация PowerPoint</vt:lpstr>
      <vt:lpstr>Презентация PowerPoint</vt:lpstr>
      <vt:lpstr>Презентация PowerPoint</vt:lpstr>
      <vt:lpstr>Ответы на ребусы:</vt:lpstr>
      <vt:lpstr>ЧАСТЬ 3. Кроссворд.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управление Финансовое</cp:lastModifiedBy>
  <cp:revision>39</cp:revision>
  <dcterms:created xsi:type="dcterms:W3CDTF">2023-03-27T07:24:05Z</dcterms:created>
  <dcterms:modified xsi:type="dcterms:W3CDTF">2023-04-07T07:28:31Z</dcterms:modified>
</cp:coreProperties>
</file>