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drawings/drawing1.xml" ContentType="application/vnd.openxmlformats-officedocument.drawingml.chartshapes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282" r:id="rId2"/>
    <p:sldId id="283" r:id="rId3"/>
    <p:sldId id="284" r:id="rId4"/>
    <p:sldId id="285" r:id="rId5"/>
    <p:sldId id="287" r:id="rId6"/>
    <p:sldId id="288" r:id="rId7"/>
    <p:sldId id="289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19" r:id="rId16"/>
    <p:sldId id="320" r:id="rId17"/>
    <p:sldId id="321" r:id="rId18"/>
    <p:sldId id="301" r:id="rId19"/>
    <p:sldId id="302" r:id="rId20"/>
    <p:sldId id="303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49" r:id="rId61"/>
    <p:sldId id="350" r:id="rId62"/>
    <p:sldId id="351" r:id="rId63"/>
    <p:sldId id="352" r:id="rId64"/>
    <p:sldId id="353" r:id="rId65"/>
    <p:sldId id="354" r:id="rId66"/>
    <p:sldId id="355" r:id="rId67"/>
    <p:sldId id="356" r:id="rId68"/>
    <p:sldId id="317" r:id="rId69"/>
    <p:sldId id="318" r:id="rId70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75"/>
    <a:srgbClr val="CC0066"/>
    <a:srgbClr val="FF0000"/>
    <a:srgbClr val="660066"/>
    <a:srgbClr val="FFCC66"/>
    <a:srgbClr val="CCFF66"/>
    <a:srgbClr val="FFFF66"/>
    <a:srgbClr val="009999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61" autoAdjust="0"/>
    <p:restoredTop sz="9466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vfu\Desktop\&#1041;&#1102;&#1076;&#1078;&#1077;&#1090;%20&#1076;&#1083;&#1103;%20&#1075;&#1088;&#1072;&#1078;&#1076;&#1072;&#1085;%20&#1080;&#1089;&#1087;&#1086;&#1083;&#1085;%202024\&#1055;&#1088;&#1080;&#1083;&#1086;&#1078;&#1077;&#1085;&#1080;&#1077;%20&#1080;&#1089;&#1087;%202024%20&#1074;%20&#1088;&#1072;&#1073;&#1086;&#1090;&#1077;.xls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4.bin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99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33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356928"/>
        <c:axId val="129358464"/>
        <c:axId val="0"/>
      </c:bar3DChart>
      <c:catAx>
        <c:axId val="1293569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29358464"/>
        <c:crosses val="autoZero"/>
        <c:auto val="1"/>
        <c:lblAlgn val="ctr"/>
        <c:lblOffset val="100"/>
        <c:noMultiLvlLbl val="0"/>
      </c:catAx>
      <c:valAx>
        <c:axId val="1293584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293569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99CC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645952"/>
        <c:axId val="129676416"/>
        <c:axId val="0"/>
      </c:bar3DChart>
      <c:catAx>
        <c:axId val="1296459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29676416"/>
        <c:crosses val="autoZero"/>
        <c:auto val="1"/>
        <c:lblAlgn val="ctr"/>
        <c:lblOffset val="100"/>
        <c:noMultiLvlLbl val="0"/>
      </c:catAx>
      <c:valAx>
        <c:axId val="12967641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296459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100">
                <a:solidFill>
                  <a:schemeClr val="tx1"/>
                </a:solidFill>
              </a:rPr>
              <a:t>Отгружено товаров собственного производства, выполнено работ и услуг собственными силами (млн руб.)</a:t>
            </a:r>
          </a:p>
        </c:rich>
      </c:tx>
      <c:layout>
        <c:manualLayout>
          <c:xMode val="edge"/>
          <c:yMode val="edge"/>
          <c:x val="0.13723585276478123"/>
          <c:y val="3.240757695985680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1401040253812545E-2"/>
          <c:y val="0.2614113180176148"/>
          <c:w val="0.95893946005873565"/>
          <c:h val="0.5560177240374650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'Динамика соц.-экон.развития'!$D$1:$J$1</c:f>
              <c:strCache>
                <c:ptCount val="6"/>
                <c:pt idx="0">
                  <c:v>2023 год отчет</c:v>
                </c:pt>
                <c:pt idx="1">
                  <c:v>2024 год прогноз</c:v>
                </c:pt>
                <c:pt idx="2">
                  <c:v>2024 год отчет</c:v>
                </c:pt>
                <c:pt idx="3">
                  <c:v>2025 год прогноз</c:v>
                </c:pt>
                <c:pt idx="4">
                  <c:v>2026 год прогноз</c:v>
                </c:pt>
                <c:pt idx="5">
                  <c:v>2027 год прогноз</c:v>
                </c:pt>
              </c:strCache>
            </c:strRef>
          </c:cat>
          <c:val>
            <c:numRef>
              <c:f>'Динамика соц.-экон.развития'!$D$2:$J$2</c:f>
              <c:numCache>
                <c:formatCode>#,##0.0</c:formatCode>
                <c:ptCount val="6"/>
                <c:pt idx="0" formatCode="#,##0.0\ _₽">
                  <c:v>3832.59</c:v>
                </c:pt>
                <c:pt idx="1">
                  <c:v>3507.8</c:v>
                </c:pt>
                <c:pt idx="2" formatCode="#,##0.0\ _₽">
                  <c:v>4375.8</c:v>
                </c:pt>
                <c:pt idx="3">
                  <c:v>4448</c:v>
                </c:pt>
                <c:pt idx="4">
                  <c:v>4726.5</c:v>
                </c:pt>
                <c:pt idx="5">
                  <c:v>5022.5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248704"/>
        <c:axId val="130250240"/>
        <c:axId val="0"/>
      </c:bar3DChart>
      <c:catAx>
        <c:axId val="13024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250240"/>
        <c:crosses val="autoZero"/>
        <c:auto val="1"/>
        <c:lblAlgn val="ctr"/>
        <c:lblOffset val="100"/>
        <c:noMultiLvlLbl val="0"/>
      </c:catAx>
      <c:valAx>
        <c:axId val="130250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\ _₽" sourceLinked="1"/>
        <c:majorTickMark val="out"/>
        <c:minorTickMark val="none"/>
        <c:tickLblPos val="nextTo"/>
        <c:crossAx val="130248704"/>
        <c:crosses val="autoZero"/>
        <c:crossBetween val="between"/>
        <c:majorUnit val="2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Валовая продукция сельского хозяйства (млн руб.)</a:t>
            </a:r>
          </a:p>
        </c:rich>
      </c:tx>
      <c:layout>
        <c:manualLayout>
          <c:xMode val="edge"/>
          <c:yMode val="edge"/>
          <c:x val="0.18805270288844836"/>
          <c:y val="2.4815300865169688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195669708627013E-3"/>
          <c:y val="0.26167492940160997"/>
          <c:w val="0.9834510825728433"/>
          <c:h val="0.5324640242523350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'Динамика соц.-экон.развития'!$D$1:$J$1</c:f>
              <c:strCache>
                <c:ptCount val="6"/>
                <c:pt idx="0">
                  <c:v>2023 год отчет</c:v>
                </c:pt>
                <c:pt idx="1">
                  <c:v>2024 год прогноз</c:v>
                </c:pt>
                <c:pt idx="2">
                  <c:v>2024 год отчет</c:v>
                </c:pt>
                <c:pt idx="3">
                  <c:v>2025 год прогноз</c:v>
                </c:pt>
                <c:pt idx="4">
                  <c:v>2026 год прогноз</c:v>
                </c:pt>
                <c:pt idx="5">
                  <c:v>2027 год прогноз</c:v>
                </c:pt>
              </c:strCache>
            </c:strRef>
          </c:cat>
          <c:val>
            <c:numRef>
              <c:f>'Динамика соц.-экон.развития'!$D$4:$J$4</c:f>
              <c:numCache>
                <c:formatCode>#,##0.0</c:formatCode>
                <c:ptCount val="6"/>
                <c:pt idx="0" formatCode="#,##0.0\ _₽">
                  <c:v>2886.9700000000012</c:v>
                </c:pt>
                <c:pt idx="1">
                  <c:v>3301.4</c:v>
                </c:pt>
                <c:pt idx="2" formatCode="#,##0.0\ _₽">
                  <c:v>2957.5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283392"/>
        <c:axId val="130284928"/>
        <c:axId val="0"/>
      </c:bar3DChart>
      <c:catAx>
        <c:axId val="1302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284928"/>
        <c:crosses val="autoZero"/>
        <c:auto val="1"/>
        <c:lblAlgn val="ctr"/>
        <c:lblOffset val="100"/>
        <c:noMultiLvlLbl val="0"/>
      </c:catAx>
      <c:valAx>
        <c:axId val="130284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\ _₽" sourceLinked="1"/>
        <c:majorTickMark val="out"/>
        <c:minorTickMark val="none"/>
        <c:tickLblPos val="nextTo"/>
        <c:crossAx val="130283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Численность работников</a:t>
            </a:r>
            <a:r>
              <a:rPr lang="ru-RU" baseline="0"/>
              <a:t> на территории, формирующих ФОТ (тыс.чел.)</a:t>
            </a:r>
            <a:endParaRPr lang="ru-RU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2023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соц.-экон.развития'!$D$5</c:f>
              <c:numCache>
                <c:formatCode>0</c:formatCode>
                <c:ptCount val="1"/>
                <c:pt idx="0">
                  <c:v>2862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соц.-экон.развития'!$E$5</c:f>
              <c:numCache>
                <c:formatCode>General</c:formatCode>
                <c:ptCount val="1"/>
                <c:pt idx="0">
                  <c:v>2875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2024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соц.-экон.развития'!$F$5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'Динамика соц.-экон.развития'!$G$1</c:f>
              <c:strCache>
                <c:ptCount val="1"/>
                <c:pt idx="0">
                  <c:v>% вып. 2023 г.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val>
            <c:numRef>
              <c:f>'Динамика соц.-экон.развития'!$G$5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соц.-экон.развития'!$H$5</c:f>
              <c:numCache>
                <c:formatCode>General</c:formatCode>
                <c:ptCount val="1"/>
                <c:pt idx="0">
                  <c:v>2844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2026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соц.-экон.развития'!$I$5</c:f>
              <c:numCache>
                <c:formatCode>General</c:formatCode>
                <c:ptCount val="1"/>
                <c:pt idx="0">
                  <c:v>2844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2027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соц.-экон.развития'!$J$5</c:f>
              <c:numCache>
                <c:formatCode>General</c:formatCode>
                <c:ptCount val="1"/>
                <c:pt idx="0">
                  <c:v>2844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361600"/>
        <c:axId val="130371584"/>
      </c:barChart>
      <c:catAx>
        <c:axId val="130361600"/>
        <c:scaling>
          <c:orientation val="minMax"/>
        </c:scaling>
        <c:delete val="1"/>
        <c:axPos val="b"/>
        <c:majorTickMark val="out"/>
        <c:minorTickMark val="none"/>
        <c:tickLblPos val="nextTo"/>
        <c:crossAx val="130371584"/>
        <c:crosses val="autoZero"/>
        <c:auto val="1"/>
        <c:lblAlgn val="ctr"/>
        <c:lblOffset val="100"/>
        <c:noMultiLvlLbl val="0"/>
      </c:catAx>
      <c:valAx>
        <c:axId val="130371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crossAx val="1303616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/>
              <a:t>Фонд заработной платы</a:t>
            </a:r>
            <a:r>
              <a:rPr lang="ru-RU" sz="1800" baseline="0"/>
              <a:t> </a:t>
            </a:r>
            <a:r>
              <a:rPr lang="ru-RU" sz="1800"/>
              <a:t>(млн. руб.)</a:t>
            </a:r>
          </a:p>
        </c:rich>
      </c:tx>
      <c:layout>
        <c:manualLayout>
          <c:xMode val="edge"/>
          <c:yMode val="edge"/>
          <c:x val="0.1459014800469379"/>
          <c:y val="2.2645401966120044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2023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соц.-экон.развития'!$D$6</c:f>
              <c:numCache>
                <c:formatCode>#,##0.0\ _₽</c:formatCode>
                <c:ptCount val="1"/>
                <c:pt idx="0">
                  <c:v>1375.41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соц.-экон.развития'!$E$6</c:f>
              <c:numCache>
                <c:formatCode>#,##0.0</c:formatCode>
                <c:ptCount val="1"/>
                <c:pt idx="0">
                  <c:v>1436.8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2024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соц.-экон.развития'!$F$6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spPr>
            <a:solidFill>
              <a:srgbClr val="8064A2"/>
            </a:solidFill>
            <a:ln w="25400">
              <a:noFill/>
            </a:ln>
          </c:spPr>
          <c:invertIfNegative val="0"/>
          <c:val>
            <c:numRef>
              <c:f>'Динамика соц.-экон.развития'!$G$6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соц.-экон.развития'!$H$6</c:f>
              <c:numCache>
                <c:formatCode>#,##0.0</c:formatCode>
                <c:ptCount val="1"/>
                <c:pt idx="0">
                  <c:v>1890.8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2026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соц.-экон.развития'!$I$6</c:f>
              <c:numCache>
                <c:formatCode>#,##0.0</c:formatCode>
                <c:ptCount val="1"/>
                <c:pt idx="0">
                  <c:v>2089.4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2027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соц.-экон.развития'!$J$6</c:f>
              <c:numCache>
                <c:formatCode>#,##0.0</c:formatCode>
                <c:ptCount val="1"/>
                <c:pt idx="0">
                  <c:v>2262.8000000000002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030592"/>
        <c:axId val="130048768"/>
      </c:barChart>
      <c:catAx>
        <c:axId val="130030592"/>
        <c:scaling>
          <c:orientation val="minMax"/>
        </c:scaling>
        <c:delete val="1"/>
        <c:axPos val="b"/>
        <c:numFmt formatCode="#,##0.0\ _₽" sourceLinked="1"/>
        <c:majorTickMark val="out"/>
        <c:minorTickMark val="none"/>
        <c:tickLblPos val="nextTo"/>
        <c:crossAx val="130048768"/>
        <c:crosses val="autoZero"/>
        <c:auto val="1"/>
        <c:lblAlgn val="ctr"/>
        <c:lblOffset val="100"/>
        <c:noMultiLvlLbl val="0"/>
      </c:catAx>
      <c:valAx>
        <c:axId val="130048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\ _₽" sourceLinked="1"/>
        <c:majorTickMark val="out"/>
        <c:minorTickMark val="none"/>
        <c:tickLblPos val="nextTo"/>
        <c:crossAx val="1300305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Осн.параметры!$A$3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2.0173766705478692E-2"/>
                  <c:y val="-1.4137212594364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819666722112391E-2"/>
                  <c:y val="-1.4137212594364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8196667221123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6459000166337167E-3"/>
                  <c:y val="-4.71240419812137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Первонач.план 2024 г.</c:v>
                </c:pt>
                <c:pt idx="2">
                  <c:v>Уточн.план 2024 г.</c:v>
                </c:pt>
                <c:pt idx="3">
                  <c:v>Факт 2024 г.</c:v>
                </c:pt>
              </c:strCache>
            </c:strRef>
          </c:cat>
          <c:val>
            <c:numRef>
              <c:f>Осн.параметры!$B$3:$E$3</c:f>
              <c:numCache>
                <c:formatCode>#,##0.0\ _₽;\-#,##0.0\ _₽</c:formatCode>
                <c:ptCount val="4"/>
                <c:pt idx="0">
                  <c:v>1427.9</c:v>
                </c:pt>
                <c:pt idx="1">
                  <c:v>1011.2</c:v>
                </c:pt>
                <c:pt idx="2">
                  <c:v>1281.5</c:v>
                </c:pt>
                <c:pt idx="3">
                  <c:v>1322.6</c:v>
                </c:pt>
              </c:numCache>
            </c:numRef>
          </c:val>
        </c:ser>
        <c:ser>
          <c:idx val="1"/>
          <c:order val="1"/>
          <c:tx>
            <c:strRef>
              <c:f>Осн.параметры!$A$4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4.0347533410957329E-2"/>
                  <c:y val="-1.4137212594364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1701633394323601E-2"/>
                  <c:y val="-9.42480839624270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819666722112391E-2"/>
                  <c:y val="-1.8849616792485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39333444224783E-2"/>
                  <c:y val="-1.8849616792485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Первонач.план 2024 г.</c:v>
                </c:pt>
                <c:pt idx="2">
                  <c:v>Уточн.план 2024 г.</c:v>
                </c:pt>
                <c:pt idx="3">
                  <c:v>Факт 2024 г.</c:v>
                </c:pt>
              </c:strCache>
            </c:strRef>
          </c:cat>
          <c:val>
            <c:numRef>
              <c:f>Осн.параметры!$B$4:$E$4</c:f>
              <c:numCache>
                <c:formatCode>#,##0.0\ _₽;\-#,##0.0\ _₽</c:formatCode>
                <c:ptCount val="4"/>
                <c:pt idx="0">
                  <c:v>1412.3</c:v>
                </c:pt>
                <c:pt idx="1">
                  <c:v>1015.7</c:v>
                </c:pt>
                <c:pt idx="2">
                  <c:v>1325.6</c:v>
                </c:pt>
                <c:pt idx="3">
                  <c:v>1304.9000000000001</c:v>
                </c:pt>
              </c:numCache>
            </c:numRef>
          </c:val>
        </c:ser>
        <c:ser>
          <c:idx val="2"/>
          <c:order val="2"/>
          <c:tx>
            <c:strRef>
              <c:f>Осн.параметры!$A$5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4181990585938312E-2"/>
                  <c:y val="-2.9314637930479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67063199831593E-2"/>
                  <c:y val="8.7561576200299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458828999789431E-2"/>
                  <c:y val="0.108788624976130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383622405320802E-2"/>
                  <c:y val="-2.9187192066766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Первонач.план 2024 г.</c:v>
                </c:pt>
                <c:pt idx="2">
                  <c:v>Уточн.план 2024 г.</c:v>
                </c:pt>
                <c:pt idx="3">
                  <c:v>Факт 2024 г.</c:v>
                </c:pt>
              </c:strCache>
            </c:strRef>
          </c:cat>
          <c:val>
            <c:numRef>
              <c:f>Осн.параметры!$B$5:$E$5</c:f>
              <c:numCache>
                <c:formatCode>#,##0.0\ _₽;\-#,##0.0\ _₽</c:formatCode>
                <c:ptCount val="4"/>
                <c:pt idx="0">
                  <c:v>15.6</c:v>
                </c:pt>
                <c:pt idx="1">
                  <c:v>-4.5</c:v>
                </c:pt>
                <c:pt idx="2">
                  <c:v>-44.099999999999945</c:v>
                </c:pt>
                <c:pt idx="3">
                  <c:v>17.7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115840"/>
        <c:axId val="130146304"/>
        <c:axId val="0"/>
      </c:bar3DChart>
      <c:catAx>
        <c:axId val="13011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146304"/>
        <c:crosses val="autoZero"/>
        <c:auto val="1"/>
        <c:lblAlgn val="ctr"/>
        <c:lblOffset val="100"/>
        <c:noMultiLvlLbl val="0"/>
      </c:catAx>
      <c:valAx>
        <c:axId val="13014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\ _₽;\-#,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1158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2023 год</a:t>
            </a:r>
          </a:p>
        </c:rich>
      </c:tx>
      <c:layout>
        <c:manualLayout>
          <c:xMode val="edge"/>
          <c:yMode val="edge"/>
          <c:x val="0.41800016933367318"/>
          <c:y val="6.9444382832427778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678E-2"/>
                  <c:y val="9.183435403907865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'[Приложение исп 2024 в работе.xls]Лист2'!$A$4:$A$6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'[Приложение исп 2024 в работе.xls]Лист2'!$B$4:$B$6</c:f>
              <c:numCache>
                <c:formatCode>_-* #,##0.0\ _₽_-;\-* #,##0.0\ _₽_-;_-* "-"?\ _₽_-;_-@_-</c:formatCode>
                <c:ptCount val="3"/>
                <c:pt idx="0">
                  <c:v>259220.3</c:v>
                </c:pt>
                <c:pt idx="1">
                  <c:v>39622.1</c:v>
                </c:pt>
                <c:pt idx="2">
                  <c:v>1129040.6000000001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2024 год</a:t>
            </a:r>
          </a:p>
        </c:rich>
      </c:tx>
      <c:layout>
        <c:manualLayout>
          <c:xMode val="edge"/>
          <c:yMode val="edge"/>
          <c:x val="0.41799996130704919"/>
          <c:y val="6.9444382832427778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678E-2"/>
                  <c:y val="9.183435403907865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'[Приложение исп 2024 в работе.xls]Лист2'!$A$4:$A$6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'[Приложение исп 2024 в работе.xls]Лист2'!$C$4:$C$6</c:f>
              <c:numCache>
                <c:formatCode>_-* #,##0.0\ _₽_-;\-* #,##0.0\ _₽_-;_-* "-"?\ _₽_-;_-@_-</c:formatCode>
                <c:ptCount val="3"/>
                <c:pt idx="0">
                  <c:v>328664.5</c:v>
                </c:pt>
                <c:pt idx="1">
                  <c:v>30683.8</c:v>
                </c:pt>
                <c:pt idx="2">
                  <c:v>963241.9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2025 год (план)</a:t>
            </a:r>
          </a:p>
        </c:rich>
      </c:tx>
      <c:layout>
        <c:manualLayout>
          <c:xMode val="edge"/>
          <c:yMode val="edge"/>
          <c:x val="0.41799988218430362"/>
          <c:y val="6.9444552646466887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8552908876344712E-2"/>
                  <c:y val="1.845433282622855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'[Приложение исп 2024 в работе.xls]Лист2'!$A$4:$A$6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'[Приложение исп 2024 в работе.xls]Лист2'!$D$4:$D$6</c:f>
              <c:numCache>
                <c:formatCode>_-* #,##0.0\ _₽_-;\-* #,##0.0\ _₽_-;_-* "-"?\ _₽_-;_-@_-</c:formatCode>
                <c:ptCount val="3"/>
                <c:pt idx="0">
                  <c:v>350098.7</c:v>
                </c:pt>
                <c:pt idx="1">
                  <c:v>21028.2</c:v>
                </c:pt>
                <c:pt idx="2">
                  <c:v>706754.3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100"/>
      <c:rAngAx val="0"/>
      <c:perspective val="5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8973389091913784"/>
          <c:y val="0.22813395312700041"/>
          <c:w val="0.81026610908086105"/>
          <c:h val="0.5654014753208226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Осн.параметры!$G$3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Осн.параметры!$H$2:$K$2</c:f>
              <c:strCache>
                <c:ptCount val="4"/>
                <c:pt idx="0">
                  <c:v>Факт 2024 г.</c:v>
                </c:pt>
                <c:pt idx="1">
                  <c:v>Прогноз 2025 г.</c:v>
                </c:pt>
                <c:pt idx="2">
                  <c:v>Прогноз 2026 г.</c:v>
                </c:pt>
                <c:pt idx="3">
                  <c:v>Прогноз 2027 г.</c:v>
                </c:pt>
              </c:strCache>
            </c:strRef>
          </c:cat>
          <c:val>
            <c:numRef>
              <c:f>Осн.параметры!$H$3:$K$3</c:f>
              <c:numCache>
                <c:formatCode>_-* #,##0.0\ _₽_-;\-* #,##0.0\ _₽_-;_-* "-"?\ _₽_-;_-@_-</c:formatCode>
                <c:ptCount val="4"/>
                <c:pt idx="0">
                  <c:v>328.7</c:v>
                </c:pt>
                <c:pt idx="1">
                  <c:v>350.1</c:v>
                </c:pt>
                <c:pt idx="2">
                  <c:v>380.6</c:v>
                </c:pt>
                <c:pt idx="3">
                  <c:v>413.7</c:v>
                </c:pt>
              </c:numCache>
            </c:numRef>
          </c:val>
        </c:ser>
        <c:ser>
          <c:idx val="1"/>
          <c:order val="1"/>
          <c:tx>
            <c:strRef>
              <c:f>Осн.параметры!$G$4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3.1897926634768792E-3"/>
                  <c:y val="-5.6063957055891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Осн.параметры!$H$2:$K$2</c:f>
              <c:strCache>
                <c:ptCount val="4"/>
                <c:pt idx="0">
                  <c:v>Факт 2024 г.</c:v>
                </c:pt>
                <c:pt idx="1">
                  <c:v>Прогноз 2025 г.</c:v>
                </c:pt>
                <c:pt idx="2">
                  <c:v>Прогноз 2026 г.</c:v>
                </c:pt>
                <c:pt idx="3">
                  <c:v>Прогноз 2027 г.</c:v>
                </c:pt>
              </c:strCache>
            </c:strRef>
          </c:cat>
          <c:val>
            <c:numRef>
              <c:f>Осн.параметры!$H$4:$K$4</c:f>
              <c:numCache>
                <c:formatCode>_-* #,##0.0\ _₽_-;\-* #,##0.0\ _₽_-;_-* "-"?\ _₽_-;_-@_-</c:formatCode>
                <c:ptCount val="4"/>
                <c:pt idx="0">
                  <c:v>30.7</c:v>
                </c:pt>
                <c:pt idx="1">
                  <c:v>21</c:v>
                </c:pt>
                <c:pt idx="2">
                  <c:v>20.399999999999999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28391808"/>
        <c:axId val="128405888"/>
        <c:axId val="0"/>
      </c:bar3DChart>
      <c:catAx>
        <c:axId val="12839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405888"/>
        <c:crosses val="autoZero"/>
        <c:auto val="1"/>
        <c:lblAlgn val="ctr"/>
        <c:lblOffset val="100"/>
        <c:noMultiLvlLbl val="0"/>
      </c:catAx>
      <c:valAx>
        <c:axId val="12840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3918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2023 год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'[Приложение исп 2024 в работе.xls]Налоговые'!$A$3:$A$11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на нефтепродукты</c:v>
                </c:pt>
                <c:pt idx="2">
                  <c:v>Упрощенная система налогообложения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Патент</c:v>
                </c:pt>
                <c:pt idx="6">
                  <c:v>Налог на имущество  физ. лиц</c:v>
                </c:pt>
                <c:pt idx="7">
                  <c:v>Земельный налог</c:v>
                </c:pt>
                <c:pt idx="8">
                  <c:v>Государственная пошлина</c:v>
                </c:pt>
              </c:strCache>
            </c:strRef>
          </c:cat>
          <c:val>
            <c:numRef>
              <c:f>'[Приложение исп 2024 в работе.xls]Налоговые'!$B$3:$B$11</c:f>
              <c:numCache>
                <c:formatCode>_-* #,##0.0\ _₽_-;\-* #,##0.0\ _₽_-;_-* "-"?\ _₽_-;_-@_-</c:formatCode>
                <c:ptCount val="9"/>
                <c:pt idx="0">
                  <c:v>195698.4</c:v>
                </c:pt>
                <c:pt idx="1">
                  <c:v>15532</c:v>
                </c:pt>
                <c:pt idx="2">
                  <c:v>15028.1</c:v>
                </c:pt>
                <c:pt idx="3">
                  <c:v>-101.6</c:v>
                </c:pt>
                <c:pt idx="4">
                  <c:v>4521.3</c:v>
                </c:pt>
                <c:pt idx="5">
                  <c:v>466</c:v>
                </c:pt>
                <c:pt idx="6">
                  <c:v>10352.200000000004</c:v>
                </c:pt>
                <c:pt idx="7">
                  <c:v>16428.400000000001</c:v>
                </c:pt>
                <c:pt idx="8">
                  <c:v>1294.0999999999999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20</a:t>
            </a:r>
            <a:r>
              <a:rPr lang="ru-RU" b="1"/>
              <a:t>24 год</a:t>
            </a:r>
            <a:endParaRPr lang="en-US" b="1"/>
          </a:p>
        </c:rich>
      </c:tx>
      <c:layout>
        <c:manualLayout>
          <c:xMode val="edge"/>
          <c:yMode val="edge"/>
          <c:x val="0.44582867299068052"/>
          <c:y val="5.258837326185284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3"/>
              <c:delete val="1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val>
            <c:numRef>
              <c:f>'[Приложение исп 2024 в работе.xls]Налоговые'!$E$3:$E$11</c:f>
              <c:numCache>
                <c:formatCode>_-* #,##0.0\ _₽_-;\-* #,##0.0\ _₽_-;_-* "-"?\ _₽_-;_-@_-</c:formatCode>
                <c:ptCount val="9"/>
                <c:pt idx="0">
                  <c:v>238980.9</c:v>
                </c:pt>
                <c:pt idx="1">
                  <c:v>16988.7</c:v>
                </c:pt>
                <c:pt idx="2">
                  <c:v>20642.400000000001</c:v>
                </c:pt>
                <c:pt idx="3">
                  <c:v>0</c:v>
                </c:pt>
                <c:pt idx="4">
                  <c:v>15698.9</c:v>
                </c:pt>
                <c:pt idx="5">
                  <c:v>1378</c:v>
                </c:pt>
                <c:pt idx="6">
                  <c:v>12488.6</c:v>
                </c:pt>
                <c:pt idx="7">
                  <c:v>19945.900000000001</c:v>
                </c:pt>
                <c:pt idx="8">
                  <c:v>2541.1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2023 год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589453307974932E-2"/>
          <c:y val="0.15650930410649283"/>
          <c:w val="0.95802027587620253"/>
          <c:h val="0.3391380864912433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бюджета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Неналоговые!$B$4:$B$15</c:f>
              <c:numCache>
                <c:formatCode>_-* #,##0.0_р_._-;\-* #,##0.0_р_._-;_-* "-"??_р_._-;_-@_-</c:formatCode>
                <c:ptCount val="12"/>
                <c:pt idx="0">
                  <c:v>3731.4</c:v>
                </c:pt>
                <c:pt idx="1">
                  <c:v>2977.1</c:v>
                </c:pt>
                <c:pt idx="2">
                  <c:v>88.7</c:v>
                </c:pt>
                <c:pt idx="3">
                  <c:v>1708.4</c:v>
                </c:pt>
                <c:pt idx="4">
                  <c:v>99.2</c:v>
                </c:pt>
                <c:pt idx="5">
                  <c:v>6595.2</c:v>
                </c:pt>
                <c:pt idx="6">
                  <c:v>0</c:v>
                </c:pt>
                <c:pt idx="7">
                  <c:v>15223.4</c:v>
                </c:pt>
                <c:pt idx="8">
                  <c:v>3224.3</c:v>
                </c:pt>
                <c:pt idx="9">
                  <c:v>3880</c:v>
                </c:pt>
                <c:pt idx="10">
                  <c:v>1227.7</c:v>
                </c:pt>
                <c:pt idx="11">
                  <c:v>866.7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8.3210449087564864E-2"/>
          <c:y val="0.56201698317121973"/>
          <c:w val="0.87131965197263728"/>
          <c:h val="0.43798301682877888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2024 год</a:t>
            </a:r>
            <a:endParaRPr lang="en-US" sz="1800" b="1">
              <a:solidFill>
                <a:schemeClr val="tx1"/>
              </a:solidFill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120730812079148"/>
          <c:y val="7.1067577539705523E-2"/>
          <c:w val="0.79589974292321375"/>
          <c:h val="0.4659832229609113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7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бюджета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Неналоговые!$E$4:$E$15</c:f>
              <c:numCache>
                <c:formatCode>_-* #,##0.0_р_._-;\-* #,##0.0_р_._-;_-* "-"??_р_._-;_-@_-</c:formatCode>
                <c:ptCount val="12"/>
                <c:pt idx="0">
                  <c:v>4096.9000000000005</c:v>
                </c:pt>
                <c:pt idx="1">
                  <c:v>4153.8</c:v>
                </c:pt>
                <c:pt idx="2">
                  <c:v>8.8000000000000007</c:v>
                </c:pt>
                <c:pt idx="3">
                  <c:v>1123.2</c:v>
                </c:pt>
                <c:pt idx="4">
                  <c:v>84.5</c:v>
                </c:pt>
                <c:pt idx="5">
                  <c:v>2808.5</c:v>
                </c:pt>
                <c:pt idx="6">
                  <c:v>0</c:v>
                </c:pt>
                <c:pt idx="7">
                  <c:v>10687.2</c:v>
                </c:pt>
                <c:pt idx="8">
                  <c:v>2354.6</c:v>
                </c:pt>
                <c:pt idx="9">
                  <c:v>4337.5</c:v>
                </c:pt>
                <c:pt idx="10">
                  <c:v>453.7</c:v>
                </c:pt>
                <c:pt idx="11">
                  <c:v>575.1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chemeClr val="tx1"/>
                </a:solidFill>
              </a:rPr>
              <a:t>202</a:t>
            </a:r>
            <a:r>
              <a:rPr lang="ru-RU" sz="1600" b="1">
                <a:solidFill>
                  <a:schemeClr val="tx1"/>
                </a:solidFill>
              </a:rPr>
              <a:t>3 год</a:t>
            </a:r>
            <a:endParaRPr lang="en-US" sz="1600" b="1">
              <a:solidFill>
                <a:schemeClr val="tx1"/>
              </a:solidFill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'!$B$3:$B$6</c:f>
              <c:numCache>
                <c:formatCode>#,##0.0\ _₽;\-#,##0.0\ _₽</c:formatCode>
                <c:ptCount val="4"/>
                <c:pt idx="0">
                  <c:v>212468</c:v>
                </c:pt>
                <c:pt idx="1">
                  <c:v>608232.9</c:v>
                </c:pt>
                <c:pt idx="2">
                  <c:v>298379.2</c:v>
                </c:pt>
                <c:pt idx="3">
                  <c:v>11538.2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2024 год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3430140999817"/>
          <c:y val="0.15060417982502136"/>
          <c:w val="0.7931397180003662"/>
          <c:h val="0.5195297460552242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'!$B$3:$B$6</c:f>
              <c:numCache>
                <c:formatCode>#,##0.0\ _₽;\-#,##0.0\ _₽</c:formatCode>
                <c:ptCount val="4"/>
                <c:pt idx="0">
                  <c:v>212468</c:v>
                </c:pt>
                <c:pt idx="1">
                  <c:v>608232.9</c:v>
                </c:pt>
                <c:pt idx="2">
                  <c:v>298379.2</c:v>
                </c:pt>
                <c:pt idx="3">
                  <c:v>11538.2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Объем муниципального долга (тыс.руб.)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4.1666666666666664E-2"/>
                  <c:y val="-5.5555555555555469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222222222222124E-2"/>
                  <c:y val="-6.9444444444444503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Мун.долг!$A$59:$A$60</c:f>
              <c:strCache>
                <c:ptCount val="2"/>
                <c:pt idx="0">
                  <c:v>на 01.01.2024</c:v>
                </c:pt>
                <c:pt idx="1">
                  <c:v>на 31.12.2024</c:v>
                </c:pt>
              </c:strCache>
            </c:strRef>
          </c:cat>
          <c:val>
            <c:numRef>
              <c:f>Мун.долг!$B$59:$B$60</c:f>
              <c:numCache>
                <c:formatCode>#,##0.0\ _₽</c:formatCode>
                <c:ptCount val="2"/>
                <c:pt idx="0">
                  <c:v>6000</c:v>
                </c:pt>
                <c:pt idx="1">
                  <c:v>3000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043136"/>
        <c:axId val="132044672"/>
        <c:axId val="0"/>
      </c:bar3DChart>
      <c:catAx>
        <c:axId val="1320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44672"/>
        <c:crosses val="autoZero"/>
        <c:auto val="1"/>
        <c:lblAlgn val="ctr"/>
        <c:lblOffset val="100"/>
        <c:noMultiLvlLbl val="0"/>
      </c:catAx>
      <c:valAx>
        <c:axId val="13204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43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Динамика</a:t>
            </a:r>
            <a:r>
              <a:rPr lang="ru-RU" b="1" baseline="0">
                <a:solidFill>
                  <a:schemeClr val="tx1"/>
                </a:solidFill>
              </a:rPr>
              <a:t> муниципального долга (тыс.руб.)</a:t>
            </a:r>
            <a:endParaRPr lang="ru-RU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6447222222222221"/>
          <c:y val="2.7777777777777842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7777777777777354E-3"/>
                  <c:y val="-0.31018518518518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861E-3"/>
                  <c:y val="-0.30555555555555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88888888888911E-2"/>
                  <c:y val="-0.287037037037037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66666666666687E-2"/>
                  <c:y val="-0.29166703120443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888888888888911E-2"/>
                  <c:y val="-0.18518518518518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Мун.долг!$A$4:$A$8</c:f>
              <c:strCache>
                <c:ptCount val="5"/>
                <c:pt idx="0">
                  <c:v>на 01.01.2021</c:v>
                </c:pt>
                <c:pt idx="1">
                  <c:v>на 01.01.2022</c:v>
                </c:pt>
                <c:pt idx="2">
                  <c:v>на 01.01.2023</c:v>
                </c:pt>
                <c:pt idx="3">
                  <c:v>на 01.01.2024</c:v>
                </c:pt>
                <c:pt idx="4">
                  <c:v>на 01.01.2025</c:v>
                </c:pt>
              </c:strCache>
            </c:strRef>
          </c:cat>
          <c:val>
            <c:numRef>
              <c:f>Мун.долг!$B$4:$B$8</c:f>
              <c:numCache>
                <c:formatCode>_-* #,##0.0\ _₽_-;\-* #,##0.0\ _₽_-;_-* "-"?\ _₽_-;_-@_-</c:formatCode>
                <c:ptCount val="5"/>
                <c:pt idx="0">
                  <c:v>6400</c:v>
                </c:pt>
                <c:pt idx="1">
                  <c:v>4000</c:v>
                </c:pt>
                <c:pt idx="2">
                  <c:v>6000</c:v>
                </c:pt>
                <c:pt idx="3">
                  <c:v>6000</c:v>
                </c:pt>
                <c:pt idx="4">
                  <c:v>3000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113920"/>
        <c:axId val="132115456"/>
        <c:axId val="0"/>
      </c:bar3DChart>
      <c:catAx>
        <c:axId val="13211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115456"/>
        <c:crosses val="autoZero"/>
        <c:auto val="1"/>
        <c:lblAlgn val="ctr"/>
        <c:lblOffset val="100"/>
        <c:noMultiLvlLbl val="0"/>
      </c:catAx>
      <c:valAx>
        <c:axId val="1321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1139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Расходы на обслуживание муниципального долга (тыс.руб.)</a:t>
            </a:r>
          </a:p>
        </c:rich>
      </c:tx>
      <c:layout>
        <c:manualLayout>
          <c:xMode val="edge"/>
          <c:yMode val="edge"/>
          <c:x val="0.1653193350831148"/>
          <c:y val="4.1666666666666664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Мун.долг!$I$4:$I$8</c:f>
              <c:strCache>
                <c:ptCount val="5"/>
                <c:pt idx="0">
                  <c:v>факт 2021 года</c:v>
                </c:pt>
                <c:pt idx="1">
                  <c:v>факт 2022 года</c:v>
                </c:pt>
                <c:pt idx="2">
                  <c:v>факт 2023 года</c:v>
                </c:pt>
                <c:pt idx="3">
                  <c:v>факт 2024 года</c:v>
                </c:pt>
                <c:pt idx="4">
                  <c:v>план 2025 года</c:v>
                </c:pt>
              </c:strCache>
            </c:strRef>
          </c:cat>
          <c:val>
            <c:numRef>
              <c:f>Мун.долг!$J$4:$J$8</c:f>
              <c:numCache>
                <c:formatCode>_-* #,##0.0\ _₽_-;\-* #,##0.0\ _₽_-;_-* "-"?\ _₽_-;_-@_-</c:formatCode>
                <c:ptCount val="5"/>
                <c:pt idx="0">
                  <c:v>10</c:v>
                </c:pt>
                <c:pt idx="1">
                  <c:v>2.9</c:v>
                </c:pt>
                <c:pt idx="2">
                  <c:v>5</c:v>
                </c:pt>
                <c:pt idx="3">
                  <c:v>5.0999999999999996</c:v>
                </c:pt>
                <c:pt idx="4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164992"/>
        <c:axId val="132166784"/>
        <c:axId val="0"/>
      </c:bar3DChart>
      <c:catAx>
        <c:axId val="13216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166784"/>
        <c:crosses val="autoZero"/>
        <c:auto val="1"/>
        <c:lblAlgn val="ctr"/>
        <c:lblOffset val="100"/>
        <c:noMultiLvlLbl val="0"/>
      </c:catAx>
      <c:valAx>
        <c:axId val="13216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164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66FF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3399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3.3333333333333333E-2"/>
                  <c:y val="-5.092592592592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44444444444445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Лист1!$A$5:$A$6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Лист1!$B$5:$B$6</c:f>
              <c:numCache>
                <c:formatCode>#,##0.00</c:formatCode>
                <c:ptCount val="2"/>
                <c:pt idx="0">
                  <c:v>1325593.33</c:v>
                </c:pt>
                <c:pt idx="1">
                  <c:v>1304938.8400000001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9665024"/>
        <c:axId val="269666560"/>
        <c:axId val="0"/>
      </c:bar3DChart>
      <c:catAx>
        <c:axId val="269665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9666560"/>
        <c:crosses val="autoZero"/>
        <c:auto val="1"/>
        <c:lblAlgn val="ctr"/>
        <c:lblOffset val="100"/>
        <c:noMultiLvlLbl val="0"/>
      </c:catAx>
      <c:valAx>
        <c:axId val="269666560"/>
        <c:scaling>
          <c:orientation val="minMax"/>
          <c:max val="1500000"/>
          <c:min val="1200000"/>
        </c:scaling>
        <c:delete val="1"/>
        <c:axPos val="l"/>
        <c:numFmt formatCode="#,##0.00" sourceLinked="1"/>
        <c:majorTickMark val="out"/>
        <c:minorTickMark val="none"/>
        <c:tickLblPos val="nextTo"/>
        <c:crossAx val="269665024"/>
        <c:crosses val="autoZero"/>
        <c:crossBetween val="between"/>
        <c:majorUnit val="5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3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986019768295318E-3"/>
          <c:y val="3.7952885684994213E-2"/>
          <c:w val="0.59577157638222344"/>
          <c:h val="0.91072053878682957"/>
        </c:manualLayout>
      </c:layout>
      <c:pie3D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92D050"/>
              </a:solidFill>
            </c:spPr>
          </c:dPt>
          <c:dPt>
            <c:idx val="4"/>
            <c:bubble3D val="0"/>
            <c:spPr>
              <a:solidFill>
                <a:srgbClr val="03EDE2"/>
              </a:solidFill>
            </c:spPr>
          </c:dPt>
          <c:dPt>
            <c:idx val="5"/>
            <c:bubble3D val="0"/>
            <c:spPr>
              <a:solidFill>
                <a:srgbClr val="9966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9.0781010670945489E-2"/>
                  <c:y val="0.13219100831271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3441348046938322E-2"/>
                  <c:y val="-0.22815573234478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3640838631773148E-2"/>
                  <c:y val="-0.258133062571106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0553244539313482"/>
                  <c:y val="-6.9597752148495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286010115451653E-2"/>
                  <c:y val="8.4497292143348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942101150873946E-2"/>
                  <c:y val="2.79067093810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0674018915931017E-2"/>
                  <c:y val="-1.1040615740304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8934253206838559E-2"/>
                  <c:y val="-2.8268659319147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Лист2!$A$3:$A$10</c:f>
              <c:strCache>
                <c:ptCount val="8"/>
                <c:pt idx="0">
                  <c:v>Образование 538 101,1тыс.руб</c:v>
                </c:pt>
                <c:pt idx="1">
                  <c:v>Жилищно-коммунальное хозяйство 129 102,3тыс.руб</c:v>
                </c:pt>
                <c:pt idx="2">
                  <c:v>Национальная экономика  293 199,3тыс.руб</c:v>
                </c:pt>
                <c:pt idx="3">
                  <c:v>Культура 151 914,4тыс.руб</c:v>
                </c:pt>
                <c:pt idx="4">
                  <c:v>Общегосударственные вопросы 128 607,2тыс.руб</c:v>
                </c:pt>
                <c:pt idx="5">
                  <c:v>Национальная безопасность 36 174,2тыс.руб</c:v>
                </c:pt>
                <c:pt idx="6">
                  <c:v>Социальная политика 15 993,8 тыс.руб</c:v>
                </c:pt>
                <c:pt idx="7">
                  <c:v>Прочие 11 846,6тыс.руб</c:v>
                </c:pt>
              </c:strCache>
            </c:strRef>
          </c:cat>
          <c:val>
            <c:numRef>
              <c:f>Лист2!$C$3:$C$10</c:f>
              <c:numCache>
                <c:formatCode>0%</c:formatCode>
                <c:ptCount val="8"/>
                <c:pt idx="0">
                  <c:v>0.41235729725127801</c:v>
                </c:pt>
                <c:pt idx="1">
                  <c:v>9.8933624555880881E-2</c:v>
                </c:pt>
                <c:pt idx="2">
                  <c:v>0.22468435212736426</c:v>
                </c:pt>
                <c:pt idx="3">
                  <c:v>0.1164149243161624</c:v>
                </c:pt>
                <c:pt idx="4">
                  <c:v>9.8554190298242431E-2</c:v>
                </c:pt>
                <c:pt idx="5">
                  <c:v>2.7720954593845985E-2</c:v>
                </c:pt>
                <c:pt idx="6">
                  <c:v>1.2256381188418625E-2</c:v>
                </c:pt>
                <c:pt idx="7">
                  <c:v>9.0782756688075252E-3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834425956314511"/>
          <c:y val="2.4557749560878608E-2"/>
          <c:w val="0.34464590455341026"/>
          <c:h val="0.96204711431500578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68850476537143E-2"/>
          <c:y val="4.2167146032841323E-2"/>
          <c:w val="0.89097831119495485"/>
          <c:h val="0.864833948250867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57150"/>
            </c:spPr>
          </c:dPt>
          <c:dPt>
            <c:idx val="1"/>
            <c:bubble3D val="0"/>
            <c:explosion val="1"/>
            <c:spPr>
              <a:solidFill>
                <a:srgbClr val="FF0000"/>
              </a:solidFill>
              <a:effectLst>
                <a:outerShdw blurRad="152400" dist="317500" dir="5400000" sx="90000" sy="-19000" rotWithShape="0">
                  <a:schemeClr val="bg1">
                    <a:lumMod val="85000"/>
                    <a:alpha val="15000"/>
                  </a:schemeClr>
                </a:outerShdw>
              </a:effectLst>
            </c:spPr>
          </c:dPt>
          <c:dPt>
            <c:idx val="2"/>
            <c:bubble3D val="0"/>
            <c:spPr>
              <a:solidFill>
                <a:srgbClr val="9933FF"/>
              </a:solidFill>
            </c:spPr>
          </c:dPt>
          <c:dPt>
            <c:idx val="3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2,7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9131944444444443"/>
                  <c:y val="6.036945216704730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r>
                      <a:rPr lang="ru-RU" smtClean="0"/>
                      <a:t>,5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mtClean="0"/>
                      <a:t>5,7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Лист3!$C$19:$C$22</c:f>
              <c:numCache>
                <c:formatCode>#,##0.00</c:formatCode>
                <c:ptCount val="4"/>
                <c:pt idx="0">
                  <c:v>97474242</c:v>
                </c:pt>
                <c:pt idx="1">
                  <c:v>276483421.94</c:v>
                </c:pt>
                <c:pt idx="2">
                  <c:v>24428928.41</c:v>
                </c:pt>
                <c:pt idx="3">
                  <c:v>30282198.57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23097112860892E-2"/>
          <c:y val="0"/>
          <c:w val="0.91176902887139111"/>
          <c:h val="1"/>
        </c:manualLayout>
      </c:layout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rgbClr val="9966FF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rgbClr val="00FF00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</c:dPt>
          <c:dLbls>
            <c:dLbl>
              <c:idx val="1"/>
              <c:layout>
                <c:manualLayout>
                  <c:x val="0.21899413290433556"/>
                  <c:y val="6.6240961355591182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20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'[Диаграмма 2 в Microsoft PowerPoint]Лист3'!$B$6:$B$9</c:f>
              <c:strCache>
                <c:ptCount val="4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'[Диаграмма 2 в Microsoft PowerPoint]Лист3'!$C$6:$C$9</c:f>
              <c:numCache>
                <c:formatCode>#,##0.00</c:formatCode>
                <c:ptCount val="4"/>
                <c:pt idx="0">
                  <c:v>114917190.95</c:v>
                </c:pt>
                <c:pt idx="1">
                  <c:v>321630960.20999998</c:v>
                </c:pt>
                <c:pt idx="2">
                  <c:v>65743677.649999999</c:v>
                </c:pt>
                <c:pt idx="3">
                  <c:v>35809224.310000002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6867294521233"/>
          <c:y val="1.540291477934904E-2"/>
          <c:w val="0.67698613918519845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9966FF"/>
              </a:solidFill>
            </c:spPr>
          </c:dPt>
          <c:dPt>
            <c:idx val="6"/>
            <c:bubble3D val="0"/>
            <c:spPr>
              <a:solidFill>
                <a:srgbClr val="79F96F"/>
              </a:solidFill>
            </c:spPr>
          </c:dPt>
          <c:dLbls>
            <c:dLbl>
              <c:idx val="0"/>
              <c:delete val="1"/>
            </c:dLbl>
            <c:dLbl>
              <c:idx val="2"/>
              <c:delete val="1"/>
            </c:dLbl>
            <c:dLbl>
              <c:idx val="4"/>
              <c:layout>
                <c:manualLayout>
                  <c:x val="6.685178559107538E-2"/>
                  <c:y val="-0.3451455454892738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Лист4!$C$30:$C$36</c:f>
              <c:numCache>
                <c:formatCode>#,##0.00</c:formatCode>
                <c:ptCount val="7"/>
                <c:pt idx="0">
                  <c:v>1001.8155</c:v>
                </c:pt>
                <c:pt idx="1">
                  <c:v>52562.218679999998</c:v>
                </c:pt>
                <c:pt idx="2">
                  <c:v>1663.0400999999999</c:v>
                </c:pt>
                <c:pt idx="3">
                  <c:v>16654.529419999999</c:v>
                </c:pt>
                <c:pt idx="4">
                  <c:v>329628.80903</c:v>
                </c:pt>
                <c:pt idx="5">
                  <c:v>661.39304000000004</c:v>
                </c:pt>
                <c:pt idx="6">
                  <c:v>10090.242700000001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85236220472442"/>
          <c:y val="0.10312764921005373"/>
          <c:w val="0.64696216097987747"/>
          <c:h val="0.8602266960397263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9966FF"/>
              </a:solidFill>
            </c:spPr>
          </c:dPt>
          <c:dPt>
            <c:idx val="5"/>
            <c:bubble3D val="0"/>
            <c:spPr>
              <a:solidFill>
                <a:srgbClr val="00FF00"/>
              </a:solidFill>
            </c:spPr>
          </c:dPt>
          <c:dLbls>
            <c:dLbl>
              <c:idx val="0"/>
              <c:delete val="1"/>
            </c:dLbl>
            <c:dLbl>
              <c:idx val="3"/>
              <c:layout>
                <c:manualLayout>
                  <c:x val="9.101377952755911E-2"/>
                  <c:y val="-0.306937422295897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'[Диаграмма 3 в Microsoft PowerPoint]Лист4'!$C$3:$C$8</c:f>
              <c:numCache>
                <c:formatCode>#,##0.00</c:formatCode>
                <c:ptCount val="6"/>
                <c:pt idx="0">
                  <c:v>1124158.74</c:v>
                </c:pt>
                <c:pt idx="1">
                  <c:v>63434088.280000001</c:v>
                </c:pt>
                <c:pt idx="2">
                  <c:v>4373782.13</c:v>
                </c:pt>
                <c:pt idx="3">
                  <c:v>213978555.13999999</c:v>
                </c:pt>
                <c:pt idx="4">
                  <c:v>1203225.6499999999</c:v>
                </c:pt>
                <c:pt idx="5">
                  <c:v>9085527.8800000008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558E-2"/>
          <c:y val="0"/>
          <c:w val="0.90694444444444444"/>
          <c:h val="0.8888888888888888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851125155907728E-2"/>
          <c:y val="2.1458328264436891E-2"/>
          <c:w val="0.90694441824146566"/>
          <c:h val="0.9163287402373054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00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dLbl>
              <c:idx val="1"/>
              <c:layout>
                <c:manualLayout>
                  <c:x val="0.20466517833747341"/>
                  <c:y val="-4.79777806614166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8.0230166965380628E-2"/>
                  <c:y val="-0.1840421678115614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жкх!$B$24:$B$27</c:f>
              <c:numCache>
                <c:formatCode>#,##0.00</c:formatCode>
                <c:ptCount val="4"/>
                <c:pt idx="0">
                  <c:v>1678.28847</c:v>
                </c:pt>
                <c:pt idx="1">
                  <c:v>80768.514299999995</c:v>
                </c:pt>
                <c:pt idx="2">
                  <c:v>48085.217649999999</c:v>
                </c:pt>
                <c:pt idx="3">
                  <c:v>9307.9398199999996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1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722222222222225E-2"/>
          <c:y val="1.6203703703703703E-2"/>
          <c:w val="0.94027777777777777"/>
          <c:h val="0.9560185185185184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00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dLbl>
              <c:idx val="1"/>
              <c:layout>
                <c:manualLayout>
                  <c:x val="0.20687401574803149"/>
                  <c:y val="-7.770195392242636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'[Диаграмма в Microsoft PowerPoint]жкх'!$B$7:$B$10</c:f>
              <c:numCache>
                <c:formatCode>#,##0.00</c:formatCode>
                <c:ptCount val="4"/>
                <c:pt idx="0">
                  <c:v>8717263.2799999993</c:v>
                </c:pt>
                <c:pt idx="1">
                  <c:v>64827678.380000003</c:v>
                </c:pt>
                <c:pt idx="2">
                  <c:v>42512953.420000002</c:v>
                </c:pt>
                <c:pt idx="3">
                  <c:v>13044434.18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9999FF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23426427419431603"/>
                  <c:y val="-0.41993387507125818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Программные 91%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b="1" dirty="0"/>
                      <a:t>Непрограммные 9% 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'прогр, непрогр'!$A$8:$A$9</c:f>
              <c:strCache>
                <c:ptCount val="2"/>
                <c:pt idx="0">
                  <c:v>Программные 91%</c:v>
                </c:pt>
                <c:pt idx="1">
                  <c:v>Непрограммные 9% </c:v>
                </c:pt>
              </c:strCache>
            </c:strRef>
          </c:cat>
          <c:val>
            <c:numRef>
              <c:f>'прогр, непрогр'!$B$8:$B$9</c:f>
              <c:numCache>
                <c:formatCode>#,##0.00</c:formatCode>
                <c:ptCount val="2"/>
                <c:pt idx="0">
                  <c:v>1185903.6000000001</c:v>
                </c:pt>
                <c:pt idx="1">
                  <c:v>119035.2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180"/>
      <c:depthPercent val="8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535409544658974E-2"/>
          <c:y val="6.4820648582905996E-2"/>
          <c:w val="0.55463839628019473"/>
          <c:h val="0.7844947052666663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CCFF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CC66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FF33"/>
              </a:solidFill>
            </c:spPr>
          </c:dPt>
          <c:dPt>
            <c:idx val="5"/>
            <c:bubble3D val="0"/>
            <c:spPr>
              <a:solidFill>
                <a:srgbClr val="FF3300"/>
              </a:solidFill>
            </c:spPr>
          </c:dPt>
          <c:dLbls>
            <c:dLbl>
              <c:idx val="0"/>
              <c:layout>
                <c:manualLayout>
                  <c:x val="0.19588579411030832"/>
                  <c:y val="-3.597315941503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4373566871440519E-2"/>
                  <c:y val="9.0306851870260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352552357570471"/>
                  <c:y val="6.9397625410042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3610959210360962"/>
                  <c:y val="-0.11851004128196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9033488537703461E-2"/>
                  <c:y val="1.7435014530549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Лист2!$A$3:$A$8</c:f>
              <c:strCache>
                <c:ptCount val="6"/>
                <c:pt idx="0">
                  <c:v>Развитие образования </c:v>
                </c:pt>
                <c:pt idx="1">
                  <c:v>Управление муниципальным имуществом </c:v>
                </c:pt>
                <c:pt idx="2">
                  <c:v>Развитие культуры </c:v>
                </c:pt>
                <c:pt idx="3">
                  <c:v>Развитие транспортной системы </c:v>
                </c:pt>
                <c:pt idx="4">
                  <c:v>Благоустройство территории</c:v>
                </c:pt>
                <c:pt idx="5">
                  <c:v>Развитие агропромышленного комплекса </c:v>
                </c:pt>
              </c:strCache>
            </c:strRef>
          </c:cat>
          <c:val>
            <c:numRef>
              <c:f>Лист2!$B$3:$B$8</c:f>
              <c:numCache>
                <c:formatCode>#,##0.0</c:formatCode>
                <c:ptCount val="6"/>
                <c:pt idx="0">
                  <c:v>520013.6</c:v>
                </c:pt>
                <c:pt idx="1">
                  <c:v>113468.1</c:v>
                </c:pt>
                <c:pt idx="2">
                  <c:v>170646.39999999999</c:v>
                </c:pt>
                <c:pt idx="3">
                  <c:v>114122.2</c:v>
                </c:pt>
                <c:pt idx="4">
                  <c:v>62371.7</c:v>
                </c:pt>
                <c:pt idx="5">
                  <c:v>65434.1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591208900286128"/>
          <c:y val="0"/>
          <c:w val="0.28985304000830509"/>
          <c:h val="1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088733942137207E-3"/>
          <c:y val="5.0481594869710322E-2"/>
          <c:w val="0.55386555562238227"/>
          <c:h val="0.85645200279274158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explosion val="4"/>
            <c:spPr>
              <a:solidFill>
                <a:srgbClr val="FFFF66"/>
              </a:solidFill>
            </c:spPr>
          </c:dPt>
          <c:dPt>
            <c:idx val="2"/>
            <c:bubble3D val="0"/>
            <c:spPr>
              <a:solidFill>
                <a:srgbClr val="9966FF"/>
              </a:solidFill>
            </c:spPr>
          </c:dPt>
          <c:dLbls>
            <c:dLbl>
              <c:idx val="0"/>
              <c:layout>
                <c:manualLayout>
                  <c:x val="-2.2861604138492912E-2"/>
                  <c:y val="-7.755052021305337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ru-RU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,1</a:t>
                    </a:r>
                    <a:r>
                      <a:rPr lang="en-US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9346368921971634E-3"/>
                  <c:y val="-2.003538272057066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3,8</a:t>
                    </a:r>
                    <a:r>
                      <a:rPr lang="en-US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7471583018553494"/>
                  <c:y val="-0.14567515750372156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96</a:t>
                    </a:r>
                    <a:r>
                      <a:rPr lang="ru-RU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,1</a:t>
                    </a:r>
                    <a:r>
                      <a:rPr lang="en-US" sz="1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Лист2!$B$6:$B$8</c:f>
              <c:strCache>
                <c:ptCount val="3"/>
                <c:pt idx="0">
                  <c:v>Повышение безопасности дорожного движения 50,0 тыс.руб. </c:v>
                </c:pt>
                <c:pt idx="1">
                  <c:v>Развитие пассажирского транспорта на территории Дивеевского муниципального округа 4 373,8тыс.руб. </c:v>
                </c:pt>
                <c:pt idx="2">
                  <c:v>Комплексное развитие транспортной инфраструктуры Дивеевского муниципального округа 109 698,4тыс.руб. </c:v>
                </c:pt>
              </c:strCache>
            </c:strRef>
          </c:cat>
          <c:val>
            <c:numRef>
              <c:f>Лист2!$C$6:$C$8</c:f>
              <c:numCache>
                <c:formatCode>#,##0.00</c:formatCode>
                <c:ptCount val="3"/>
                <c:pt idx="0">
                  <c:v>50</c:v>
                </c:pt>
                <c:pt idx="1">
                  <c:v>4373.78</c:v>
                </c:pt>
                <c:pt idx="2">
                  <c:v>109698.4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384655801211967"/>
          <c:y val="6.3328251119865064E-2"/>
          <c:w val="0.33177164342850796"/>
          <c:h val="0.85985807615037413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41134685086099E-4"/>
          <c:y val="8.1466672548175564E-2"/>
          <c:w val="0.57414132700611364"/>
          <c:h val="0.78760215107737241"/>
        </c:manualLayout>
      </c:layout>
      <c:pie3D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explosion val="0"/>
            <c:spPr>
              <a:solidFill>
                <a:srgbClr val="CC66FF"/>
              </a:solidFill>
            </c:spPr>
          </c:dPt>
          <c:dPt>
            <c:idx val="2"/>
            <c:bubble3D val="0"/>
            <c:spPr>
              <a:solidFill>
                <a:srgbClr val="00FF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66FFFF"/>
              </a:solidFill>
            </c:spPr>
          </c:dPt>
          <c:dPt>
            <c:idx val="5"/>
            <c:bubble3D val="0"/>
            <c:spPr>
              <a:solidFill>
                <a:srgbClr val="FFCC99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7"/>
            <c:bubble3D val="0"/>
            <c:explosion val="0"/>
            <c:spPr>
              <a:solidFill>
                <a:srgbClr val="00CCFF"/>
              </a:solidFill>
            </c:spPr>
          </c:dPt>
          <c:dLbls>
            <c:dLbl>
              <c:idx val="0"/>
              <c:layout>
                <c:manualLayout>
                  <c:x val="-3.4598709945555422E-4"/>
                  <c:y val="-4.8736244578829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542515626364004E-2"/>
                  <c:y val="-2.4321222326275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559254736943208E-2"/>
                  <c:y val="-2.00055806730913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740875354655011E-2"/>
                  <c:y val="-6.5374323394090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1166659298474829"/>
                  <c:y val="-7.5864028302902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3112007811330603"/>
                  <c:y val="-0.22997781420482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2433262695936864"/>
                  <c:y val="0.109421247694507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'[Диаграмма в Microsoft PowerPoint]Лист2'!$B$20:$B$27</c:f>
              <c:strCache>
                <c:ptCount val="8"/>
                <c:pt idx="0">
                  <c:v>Создание системы пропаганды с целью формирования негативного отношения к правонарушителям</c:v>
                </c:pt>
                <c:pt idx="1">
                  <c:v>Мероприятия по реализации  проекта инициативного  бюджетирования "Вам решать!"</c:v>
                </c:pt>
                <c:pt idx="2">
                  <c:v>Содержания автостанции</c:v>
                </c:pt>
                <c:pt idx="3">
                  <c:v>Регулярные перевозки пассажиров и багажа автомобильным транспортом</c:v>
                </c:pt>
                <c:pt idx="4">
                  <c:v>Ремонт  автомобильных дорог местного значения</c:v>
                </c:pt>
                <c:pt idx="5">
                  <c:v>Строительство дорог </c:v>
                </c:pt>
                <c:pt idx="6">
                  <c:v>Капитальный ремонт и ремонт автомобильных дорого общего пользования местного значения</c:v>
                </c:pt>
                <c:pt idx="7">
                  <c:v>Содержанию автомобильных дорог местного значения</c:v>
                </c:pt>
              </c:strCache>
            </c:strRef>
          </c:cat>
          <c:val>
            <c:numRef>
              <c:f>'[Диаграмма в Microsoft PowerPoint]Лист2'!$C$20:$C$27</c:f>
              <c:numCache>
                <c:formatCode>#,##0.0</c:formatCode>
                <c:ptCount val="8"/>
                <c:pt idx="0">
                  <c:v>50</c:v>
                </c:pt>
                <c:pt idx="1">
                  <c:v>3222.45</c:v>
                </c:pt>
                <c:pt idx="2">
                  <c:v>897.14</c:v>
                </c:pt>
                <c:pt idx="3">
                  <c:v>3476.64</c:v>
                </c:pt>
                <c:pt idx="4">
                  <c:v>9762.08</c:v>
                </c:pt>
                <c:pt idx="5">
                  <c:v>19433.59</c:v>
                </c:pt>
                <c:pt idx="6">
                  <c:v>69964.679999999993</c:v>
                </c:pt>
                <c:pt idx="7">
                  <c:v>7315.63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972265502568372"/>
          <c:y val="0"/>
          <c:w val="0.33167396486207945"/>
          <c:h val="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"/>
                  <c:y val="-0.199074074074074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0240506019002029E-3"/>
                  <c:y val="-0.37569353044390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80882103415955E-3"/>
                  <c:y val="-0.389304938396462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Лист3!$A$4:$A$6</c:f>
              <c:strCache>
                <c:ptCount val="3"/>
                <c:pt idx="0">
                  <c:v>первоначальный план  2024</c:v>
                </c:pt>
                <c:pt idx="1">
                  <c:v>уточненный план 2024</c:v>
                </c:pt>
                <c:pt idx="2">
                  <c:v> исполнено за 2024</c:v>
                </c:pt>
              </c:strCache>
            </c:strRef>
          </c:cat>
          <c:val>
            <c:numRef>
              <c:f>Лист3!$B$4:$B$6</c:f>
              <c:numCache>
                <c:formatCode>0.0</c:formatCode>
                <c:ptCount val="3"/>
                <c:pt idx="0">
                  <c:v>483097.59999999998</c:v>
                </c:pt>
                <c:pt idx="1">
                  <c:v>522831.2</c:v>
                </c:pt>
                <c:pt idx="2">
                  <c:v>520013.6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244928"/>
        <c:axId val="273246464"/>
      </c:barChart>
      <c:catAx>
        <c:axId val="273244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246464"/>
        <c:crosses val="autoZero"/>
        <c:auto val="1"/>
        <c:lblAlgn val="ctr"/>
        <c:lblOffset val="100"/>
        <c:noMultiLvlLbl val="0"/>
      </c:catAx>
      <c:valAx>
        <c:axId val="27324646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73244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877310911187276E-2"/>
          <c:y val="0.10280313525761432"/>
          <c:w val="0.46621579223957393"/>
          <c:h val="0.77648119554175365"/>
        </c:manualLayout>
      </c:layout>
      <c:doughnut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explosion val="1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explosion val="8"/>
            <c:spPr>
              <a:solidFill>
                <a:srgbClr val="FF99FF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2"/>
              <c:layout>
                <c:manualLayout>
                  <c:x val="-8.5202933932839956E-3"/>
                  <c:y val="-0.1253877376011238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Лист3!$A$27:$A$29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Федеральные средства</c:v>
                </c:pt>
              </c:strCache>
            </c:strRef>
          </c:cat>
          <c:val>
            <c:numRef>
              <c:f>Лист3!$B$27:$B$29</c:f>
              <c:numCache>
                <c:formatCode>#,##0.00</c:formatCode>
                <c:ptCount val="3"/>
                <c:pt idx="0">
                  <c:v>323374.40000000002</c:v>
                </c:pt>
                <c:pt idx="1">
                  <c:v>175260.5</c:v>
                </c:pt>
                <c:pt idx="2">
                  <c:v>21378.7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9"/>
        <c:holeSize val="50"/>
      </c:doughnutChart>
    </c:plotArea>
    <c:legend>
      <c:legendPos val="r"/>
      <c:layout>
        <c:manualLayout>
          <c:xMode val="edge"/>
          <c:yMode val="edge"/>
          <c:x val="0.61761090973252319"/>
          <c:y val="0.21228538897878457"/>
          <c:w val="0.34611377342325927"/>
          <c:h val="0.5102498128528072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0"/>
      <c:rotY val="5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191412843033754E-2"/>
          <c:y val="7.7605384362559551E-2"/>
          <c:w val="0.62112423234476166"/>
          <c:h val="0.89721885113669564"/>
        </c:manualLayout>
      </c:layout>
      <c:pie3D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spPr>
              <a:solidFill>
                <a:srgbClr val="FF3399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3"/>
            <c:bubble3D val="0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bubble3D val="0"/>
            <c:spPr>
              <a:solidFill>
                <a:srgbClr val="00B050"/>
              </a:solidFill>
              <a:ln>
                <a:solidFill>
                  <a:srgbClr val="FF0000"/>
                </a:solidFill>
              </a:ln>
            </c:spPr>
          </c:dPt>
          <c:dPt>
            <c:idx val="6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7"/>
            <c:bubble3D val="0"/>
            <c:spPr>
              <a:solidFill>
                <a:srgbClr val="FFC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0.15565246884792236"/>
                  <c:y val="-0.209073623054181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3226844728927954E-2"/>
                  <c:y val="5.667005118807802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1376616468983874E-2"/>
                  <c:y val="-1.685586815353013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4.588377015560359E-2"/>
                  <c:y val="-1.794893244846798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6.0550903772026675E-2"/>
                  <c:y val="0.1286636188793652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Лист4!$A$2:$A$10</c:f>
              <c:strCache>
                <c:ptCount val="9"/>
                <c:pt idx="0">
                  <c:v>Выполнение муниципальных заданий  366 752,9 тыс.руб.</c:v>
                </c:pt>
                <c:pt idx="1">
                  <c:v>Дивеевская монастырская православная СОШ 28 020,1 тыс.руб.</c:v>
                </c:pt>
                <c:pt idx="2">
                  <c:v>Содержание аппарата управления 4 624,9 тыс.руб.</c:v>
                </c:pt>
                <c:pt idx="3">
                  <c:v>Содержание учебно -методического кабинета и ЦБ 14 135,3 тыс.руб.</c:v>
                </c:pt>
                <c:pt idx="4">
                  <c:v>Аттестация пед.работников 718,1 тыс.руб.</c:v>
                </c:pt>
                <c:pt idx="5">
                  <c:v>Опека и попечителтьсвто несовершеннолетних 1 280,6 тыс.руб.</c:v>
                </c:pt>
                <c:pt idx="6">
                  <c:v>Компенсация части родительской платы 1 835,1 тыс.руб.</c:v>
                </c:pt>
                <c:pt idx="7">
                  <c:v>Отдых и оздоровление детей 4 115,6 тыс.руб.</c:v>
                </c:pt>
                <c:pt idx="8">
                  <c:v>Иные субсидии 98 531 тыс.руб.</c:v>
                </c:pt>
              </c:strCache>
            </c:strRef>
          </c:cat>
          <c:val>
            <c:numRef>
              <c:f>Лист4!$B$2:$B$10</c:f>
              <c:numCache>
                <c:formatCode>#,##0.00</c:formatCode>
                <c:ptCount val="9"/>
                <c:pt idx="0">
                  <c:v>366752.9</c:v>
                </c:pt>
                <c:pt idx="1">
                  <c:v>28020.1</c:v>
                </c:pt>
                <c:pt idx="2">
                  <c:v>4624.8999999999996</c:v>
                </c:pt>
                <c:pt idx="3">
                  <c:v>14135.3</c:v>
                </c:pt>
                <c:pt idx="4">
                  <c:v>718.1</c:v>
                </c:pt>
                <c:pt idx="5">
                  <c:v>1280.5999999999999</c:v>
                </c:pt>
                <c:pt idx="6">
                  <c:v>1835.1</c:v>
                </c:pt>
                <c:pt idx="7">
                  <c:v>4115.6000000000004</c:v>
                </c:pt>
                <c:pt idx="8">
                  <c:v>98531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819523101574196"/>
          <c:y val="2.0867933489991341E-2"/>
          <c:w val="0.33958878135137804"/>
          <c:h val="0.97884760019458683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00FF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5.5556083153686167E-3"/>
                  <c:y val="-0.284416333406988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3333333333332829E-3"/>
                  <c:y val="-0.40277777777777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0.40740740740740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Лист5!$A$4:$A$6</c:f>
              <c:strCache>
                <c:ptCount val="3"/>
                <c:pt idx="0">
                  <c:v>первоначальный план  2024</c:v>
                </c:pt>
                <c:pt idx="1">
                  <c:v>уточненный план 2024</c:v>
                </c:pt>
                <c:pt idx="2">
                  <c:v> исполнено за 2024</c:v>
                </c:pt>
              </c:strCache>
            </c:strRef>
          </c:cat>
          <c:val>
            <c:numRef>
              <c:f>Лист5!$B$4:$B$6</c:f>
              <c:numCache>
                <c:formatCode>#,##0.0</c:formatCode>
                <c:ptCount val="3"/>
                <c:pt idx="0">
                  <c:v>119248.1</c:v>
                </c:pt>
                <c:pt idx="1">
                  <c:v>174844.5</c:v>
                </c:pt>
                <c:pt idx="2">
                  <c:v>170646.39999999999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925632"/>
        <c:axId val="273927168"/>
      </c:barChart>
      <c:catAx>
        <c:axId val="273925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927168"/>
        <c:crosses val="autoZero"/>
        <c:auto val="1"/>
        <c:lblAlgn val="ctr"/>
        <c:lblOffset val="100"/>
        <c:noMultiLvlLbl val="0"/>
      </c:catAx>
      <c:valAx>
        <c:axId val="27392716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273925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311293268606879"/>
          <c:w val="0.78683667988153894"/>
          <c:h val="0.67868432876536477"/>
        </c:manualLayout>
      </c:layout>
      <c:pie3DChart>
        <c:varyColors val="1"/>
        <c:ser>
          <c:idx val="0"/>
          <c:order val="0"/>
          <c:spPr>
            <a:ln w="19050"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rgbClr val="FF0000"/>
                </a:solidFill>
              </a:ln>
            </c:spPr>
          </c:dPt>
          <c:dPt>
            <c:idx val="1"/>
            <c:bubble3D val="0"/>
            <c:spPr>
              <a:solidFill>
                <a:srgbClr val="CC66FF"/>
              </a:solidFill>
              <a:ln w="19050"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00FF00"/>
              </a:solidFill>
              <a:ln w="19050">
                <a:solidFill>
                  <a:srgbClr val="FF0000"/>
                </a:solidFill>
              </a:ln>
            </c:spPr>
          </c:dPt>
          <c:dPt>
            <c:idx val="3"/>
            <c:bubble3D val="0"/>
            <c:spPr>
              <a:solidFill>
                <a:srgbClr val="00CCFF"/>
              </a:solidFill>
              <a:ln w="19050">
                <a:solidFill>
                  <a:srgbClr val="FF0000"/>
                </a:solidFill>
              </a:ln>
            </c:spPr>
          </c:dPt>
          <c:dPt>
            <c:idx val="4"/>
            <c:bubble3D val="0"/>
            <c:spPr>
              <a:solidFill>
                <a:srgbClr val="FFFF00"/>
              </a:solidFill>
              <a:ln w="19050">
                <a:solidFill>
                  <a:srgbClr val="FF0000"/>
                </a:solidFill>
              </a:ln>
            </c:spPr>
          </c:dPt>
          <c:dPt>
            <c:idx val="5"/>
            <c:bubble3D val="0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</c:spPr>
          </c:dPt>
          <c:dPt>
            <c:idx val="7"/>
            <c:bubble3D val="0"/>
            <c:spPr>
              <a:solidFill>
                <a:srgbClr val="66FFFF"/>
              </a:solidFill>
              <a:ln w="19050">
                <a:solidFill>
                  <a:srgbClr val="FF0000"/>
                </a:solidFill>
              </a:ln>
            </c:spPr>
          </c:dPt>
          <c:dPt>
            <c:idx val="8"/>
            <c:bubble3D val="0"/>
            <c:spPr>
              <a:solidFill>
                <a:srgbClr val="FFC000"/>
              </a:solidFill>
              <a:ln w="19050"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0.14288603087158375"/>
                  <c:y val="-0.104500828150705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390483418056637"/>
                  <c:y val="0.1064918433783525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7.2571376818383396E-2"/>
                  <c:y val="-0.1060842216011285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334049845320856E-2"/>
                  <c:y val="-0.1229622399557947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delete val="1"/>
            </c:dLbl>
            <c:dLbl>
              <c:idx val="7"/>
              <c:layout>
                <c:manualLayout>
                  <c:x val="6.3887024139184914E-2"/>
                  <c:y val="8.861543946406719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6.5895903211097998E-4"/>
                  <c:y val="-4.28615083645314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4.3470104139619006E-2"/>
                  <c:y val="-4.34152949039777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Лист6!$A$3:$A$12</c:f>
              <c:strCache>
                <c:ptCount val="10"/>
                <c:pt idx="1">
                  <c:v>Муниципального задания МБУК «Культурно-досуговое объединение Дивеевского муниципального округа» 52 989,4 тыс.руб.</c:v>
                </c:pt>
                <c:pt idx="2">
                  <c:v>Муниципального задания МБАУК «Централизованная библиотечная система Дивеевского муниципального округа»  26 720,3 тыс.руб.</c:v>
                </c:pt>
                <c:pt idx="3">
                  <c:v>Муниципального задания МБУДО «Дивеевская ДМШ» 20 329 тыс.руб.</c:v>
                </c:pt>
                <c:pt idx="4">
                  <c:v>Субсидии МБУК «Культурно-досуговое объединение Дивеевского муниципального округа»  42 808,4 тыс.руб.</c:v>
                </c:pt>
                <c:pt idx="5">
                  <c:v>Субсидии МБАУК «Централизованная библиотечная система Дивеевского муниципального округа»  1 397 тыс.руб.</c:v>
                </c:pt>
                <c:pt idx="6">
                  <c:v>Субсидии МАУДО «Дивеевская музыкальная школа» 119,5 тыс.руб.</c:v>
                </c:pt>
                <c:pt idx="7">
                  <c:v>Содержание МКУ «ЦХО учреждений культуры» 19 224,1 тыс.руб.</c:v>
                </c:pt>
                <c:pt idx="8">
                  <c:v>Содержание централизованной бухгалтерии 4 178,6 тыс.руб. </c:v>
                </c:pt>
                <c:pt idx="9">
                  <c:v>Содержание аппарата 2 880,1 тыс.руб.</c:v>
                </c:pt>
              </c:strCache>
            </c:strRef>
          </c:cat>
          <c:val>
            <c:numRef>
              <c:f>Лист6!$B$3:$B$12</c:f>
              <c:numCache>
                <c:formatCode>#,##0.00</c:formatCode>
                <c:ptCount val="10"/>
                <c:pt idx="1">
                  <c:v>52989.4</c:v>
                </c:pt>
                <c:pt idx="2">
                  <c:v>26720.3</c:v>
                </c:pt>
                <c:pt idx="3">
                  <c:v>20329</c:v>
                </c:pt>
                <c:pt idx="4">
                  <c:v>42808.4</c:v>
                </c:pt>
                <c:pt idx="5">
                  <c:v>1397</c:v>
                </c:pt>
                <c:pt idx="6">
                  <c:v>119.5</c:v>
                </c:pt>
                <c:pt idx="7">
                  <c:v>19224.099999999999</c:v>
                </c:pt>
                <c:pt idx="8">
                  <c:v>4178.6000000000004</c:v>
                </c:pt>
                <c:pt idx="9">
                  <c:v>2880.1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2769916362157474"/>
          <c:y val="3.3227192366780761E-2"/>
          <c:w val="0.37092094084539778"/>
          <c:h val="0.96677280763321927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15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60743486128659907"/>
          <c:h val="0.92815257969814613"/>
        </c:manualLayout>
      </c:layout>
      <c:pie3DChart>
        <c:varyColors val="1"/>
        <c:ser>
          <c:idx val="0"/>
          <c:order val="0"/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rgbClr val="00CCFF"/>
              </a:solidFill>
              <a:ln>
                <a:solidFill>
                  <a:srgbClr val="FF0000"/>
                </a:solidFill>
              </a:ln>
            </c:spPr>
          </c:dPt>
          <c:dPt>
            <c:idx val="1"/>
            <c:bubble3D val="0"/>
            <c:explosion val="6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explosion val="21"/>
            <c:spPr>
              <a:solidFill>
                <a:srgbClr val="00FF00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explosion val="17"/>
            <c:spPr>
              <a:solidFill>
                <a:srgbClr val="CCFFFF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bubble3D val="0"/>
            <c:explosion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5"/>
            <c:bubble3D val="0"/>
            <c:explosion val="5"/>
            <c:spPr>
              <a:solidFill>
                <a:srgbClr val="FF99FF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0.12520560333220979"/>
                  <c:y val="0.14999760300605869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82</a:t>
                    </a:r>
                    <a:r>
                      <a:rPr lang="ru-RU" sz="2000" dirty="0" smtClean="0"/>
                      <a:t>,1</a:t>
                    </a:r>
                    <a:r>
                      <a:rPr lang="en-US" sz="20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7746959377394976E-2"/>
                  <c:y val="-0.13485373771255249"/>
                </c:manualLayout>
              </c:layout>
              <c:tx>
                <c:rich>
                  <a:bodyPr/>
                  <a:lstStyle/>
                  <a:p>
                    <a:r>
                      <a:rPr lang="en-US" sz="2000" smtClean="0"/>
                      <a:t>17</a:t>
                    </a:r>
                    <a:r>
                      <a:rPr lang="ru-RU" sz="2000" smtClean="0"/>
                      <a:t>,2</a:t>
                    </a:r>
                    <a:r>
                      <a:rPr lang="en-US" sz="2000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6.0307682385572978E-2"/>
                  <c:y val="-4.8263282770711928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/>
                      <a:t>0,3</a:t>
                    </a:r>
                    <a:r>
                      <a:rPr lang="en-US" sz="20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6304685543414198E-2"/>
                  <c:y val="0.1166687339154097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0</a:t>
                    </a:r>
                    <a:r>
                      <a:rPr lang="ru-RU" sz="2000" dirty="0" smtClean="0"/>
                      <a:t>,1</a:t>
                    </a:r>
                    <a:r>
                      <a:rPr lang="en-US" sz="20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4083171549677149E-2"/>
                  <c:y val="0.1561238249022559"/>
                </c:manualLayout>
              </c:layout>
              <c:tx>
                <c:rich>
                  <a:bodyPr/>
                  <a:lstStyle/>
                  <a:p>
                    <a:r>
                      <a:rPr lang="en-US" sz="2000" smtClean="0"/>
                      <a:t>0</a:t>
                    </a:r>
                    <a:r>
                      <a:rPr lang="ru-RU" sz="2000" smtClean="0"/>
                      <a:t>,1</a:t>
                    </a:r>
                    <a:r>
                      <a:rPr lang="en-US" sz="2000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9377413809011804"/>
                  <c:y val="0.11127778039882935"/>
                </c:manualLayout>
              </c:layout>
              <c:tx>
                <c:rich>
                  <a:bodyPr/>
                  <a:lstStyle/>
                  <a:p>
                    <a:r>
                      <a:rPr lang="en-US" sz="2000" smtClean="0"/>
                      <a:t>0</a:t>
                    </a:r>
                    <a:r>
                      <a:rPr lang="ru-RU" sz="2000" smtClean="0"/>
                      <a:t>,2</a:t>
                    </a:r>
                    <a:r>
                      <a:rPr lang="en-US" sz="2000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Лист7!$A$4:$A$9</c:f>
              <c:strCache>
                <c:ptCount val="6"/>
                <c:pt idx="0">
                  <c:v>Изъятие земельных участков и расположенных на них объектов недвижимости 104 032,8тыс.руб.</c:v>
                </c:pt>
                <c:pt idx="1">
                  <c:v>Приобретение квартиры за счет средств из резервного фонда Правительства НО 7 116,7тыс.руб.</c:v>
                </c:pt>
                <c:pt idx="2">
                  <c:v>Формирование земельных участков с целью выставления на торги 729,1 тыс.руб.</c:v>
                </c:pt>
                <c:pt idx="3">
                  <c:v>Ремонт объектов недвижимости муниципальной казны  464,9 тыс.руб.</c:v>
                </c:pt>
                <c:pt idx="4">
                  <c:v>Организация содержания и технического обслуживания муниципального жилищного фонда 518,8 тыс.руб.</c:v>
                </c:pt>
                <c:pt idx="5">
                  <c:v>Иные расходы 605,8 тыс.руб.</c:v>
                </c:pt>
              </c:strCache>
            </c:strRef>
          </c:cat>
          <c:val>
            <c:numRef>
              <c:f>Лист7!$B$4:$B$9</c:f>
              <c:numCache>
                <c:formatCode>#,##0.0</c:formatCode>
                <c:ptCount val="6"/>
                <c:pt idx="0">
                  <c:v>104032.8</c:v>
                </c:pt>
                <c:pt idx="1">
                  <c:v>7116.7</c:v>
                </c:pt>
                <c:pt idx="2">
                  <c:v>729.1</c:v>
                </c:pt>
                <c:pt idx="3">
                  <c:v>464.9</c:v>
                </c:pt>
                <c:pt idx="4">
                  <c:v>518.79999999999995</c:v>
                </c:pt>
                <c:pt idx="5">
                  <c:v>605.79999999999995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224009377981884"/>
          <c:y val="1.1701515661121371E-3"/>
          <c:w val="0.33787003936218923"/>
          <c:h val="0.99882984843388789"/>
        </c:manualLayout>
      </c:layout>
      <c:overlay val="0"/>
      <c:txPr>
        <a:bodyPr/>
        <a:lstStyle/>
        <a:p>
          <a:pPr>
            <a:defRPr sz="13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941450949894458E-2"/>
          <c:y val="6.0971052832457469E-2"/>
          <c:w val="0.59620853238529048"/>
          <c:h val="0.915647428565850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946828130207756"/>
          <c:y val="1.4994878271533063E-2"/>
          <c:w val="0.34719842239751136"/>
          <c:h val="0.98023113630038849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1198372916548E-2"/>
          <c:y val="3.4607544344474181E-3"/>
          <c:w val="0.484469045923002"/>
          <c:h val="0.7402391825524873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9999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00CCFF"/>
              </a:solidFill>
            </c:spPr>
          </c:dPt>
          <c:dLbls>
            <c:dLbl>
              <c:idx val="0"/>
              <c:layout>
                <c:manualLayout>
                  <c:x val="-0.12851956692020214"/>
                  <c:y val="-0.14208248041258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006210794505559"/>
                  <c:y val="-0.10712176984476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5978495386600369E-2"/>
                  <c:y val="0.10249586367125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ОБЩ.ЗНАЧ!$A$4:$A$6</c:f>
              <c:strCache>
                <c:ptCount val="3"/>
                <c:pt idx="0">
                  <c:v>Ремонт автомобильных дорог по ул.Рождественская и ул.Сенная в с.Дивеево Дивеевского муниципального округа Нижегородской области</c:v>
                </c:pt>
                <c:pt idx="1">
                  <c:v>Ремонт водонапорных башен с сетями в водоснабжения в с. Глухово и с. Ичалово  Дивеевского муниципального округа                        Нижегородской области</c:v>
                </c:pt>
                <c:pt idx="2">
                  <c:v>Ремонт тротуара по ул.Гаражная, ул.Мира в пос.Сатис Дивеевского муниципального округа Нижегородской области</c:v>
                </c:pt>
              </c:strCache>
            </c:strRef>
          </c:cat>
          <c:val>
            <c:numRef>
              <c:f>ОБЩ.ЗНАЧ!$B$4:$B$6</c:f>
              <c:numCache>
                <c:formatCode>#,##0.0</c:formatCode>
                <c:ptCount val="3"/>
                <c:pt idx="0">
                  <c:v>3222.5</c:v>
                </c:pt>
                <c:pt idx="1">
                  <c:v>3604.1</c:v>
                </c:pt>
                <c:pt idx="2">
                  <c:v>3432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07441703489528"/>
          <c:y val="3.3361126029647185E-2"/>
          <c:w val="0.35780208096489197"/>
          <c:h val="0.70545257535622508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406512071049345E-2"/>
          <c:y val="9.4907407407407413E-2"/>
          <c:w val="0.56308814523184603"/>
          <c:h val="0.83333333333333337"/>
        </c:manualLayout>
      </c:layout>
      <c:doughnutChart>
        <c:varyColors val="1"/>
        <c:ser>
          <c:idx val="0"/>
          <c:order val="0"/>
          <c:explosion val="11"/>
          <c:dPt>
            <c:idx val="0"/>
            <c:bubble3D val="0"/>
            <c:explosion val="5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rgbClr val="7030A0"/>
              </a:solidFill>
            </c:spPr>
          </c:dPt>
          <c:dLbls>
            <c:dLbl>
              <c:idx val="2"/>
              <c:layout>
                <c:manualLayout>
                  <c:x val="9.8969818701199461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ОБЩ.ЗНАЧ!$A$12:$A$14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Инициативный платеж</c:v>
                </c:pt>
              </c:strCache>
            </c:strRef>
          </c:cat>
          <c:val>
            <c:numRef>
              <c:f>ОБЩ.ЗНАЧ!$B$12:$B$14</c:f>
              <c:numCache>
                <c:formatCode>#,##0.0</c:formatCode>
                <c:ptCount val="3"/>
                <c:pt idx="0">
                  <c:v>7589.2</c:v>
                </c:pt>
                <c:pt idx="1">
                  <c:v>2325.1999999999998</c:v>
                </c:pt>
                <c:pt idx="2">
                  <c:v>344.2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  <c:holeSize val="50"/>
      </c:doughnutChart>
    </c:plotArea>
    <c:legend>
      <c:legendPos val="r"/>
      <c:layout>
        <c:manualLayout>
          <c:xMode val="edge"/>
          <c:yMode val="edge"/>
          <c:x val="0.6294000906374112"/>
          <c:y val="0.28646106736657917"/>
          <c:w val="0.32755073576956678"/>
          <c:h val="0.6115718868474773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353663632452221E-2"/>
          <c:y val="3.2248169531928121E-3"/>
          <c:w val="0.48414130875507499"/>
          <c:h val="0.7053168014530449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167957130358702"/>
          <c:y val="3.8566527346534316E-5"/>
          <c:w val="0.32674092300962382"/>
          <c:h val="0.7126670369284923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975038003907422E-2"/>
          <c:y val="9.1564497324292671E-2"/>
          <c:w val="0.54958674420096054"/>
          <c:h val="0.8104121822557821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C99"/>
              </a:solidFill>
            </c:spPr>
          </c:dPt>
          <c:dPt>
            <c:idx val="1"/>
            <c:bubble3D val="0"/>
            <c:spPr>
              <a:solidFill>
                <a:srgbClr val="9999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4927191869554177"/>
                  <c:y val="8.2676543564876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196104202707636"/>
                  <c:y val="-0.1125912480312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Лист2!$B$3:$B$4</c:f>
              <c:strCache>
                <c:ptCount val="2"/>
                <c:pt idx="0">
                  <c:v>Национальный проект "Образование"</c:v>
                </c:pt>
                <c:pt idx="1">
                  <c:v>Национальный проект "Жилье и городская среда"</c:v>
                </c:pt>
              </c:strCache>
            </c:strRef>
          </c:cat>
          <c:val>
            <c:numRef>
              <c:f>Лист2!$C$3:$C$4</c:f>
              <c:numCache>
                <c:formatCode>General</c:formatCode>
                <c:ptCount val="2"/>
                <c:pt idx="0">
                  <c:v>3011.4</c:v>
                </c:pt>
                <c:pt idx="1">
                  <c:v>4350.5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655372076995959"/>
          <c:y val="0.10883956054574513"/>
          <c:w val="0.28484289911780353"/>
          <c:h val="0.73568405253446789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8878533015851093"/>
          <c:w val="0.80762549340818046"/>
          <c:h val="0.6822597789434807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</c:plotArea>
    <c:legend>
      <c:legendPos val="r"/>
      <c:layout>
        <c:manualLayout>
          <c:xMode val="edge"/>
          <c:yMode val="edge"/>
          <c:x val="0.68080395515863645"/>
          <c:y val="0.26583682894092847"/>
          <c:w val="0.31919598043858399"/>
          <c:h val="0.5110046252170811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424321959755032E-2"/>
          <c:y val="0.11342592592592593"/>
          <c:w val="0.46388888888888891"/>
          <c:h val="0.77314814814814814"/>
        </c:manualLayout>
      </c:layout>
      <c:doughnut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66FFFF"/>
              </a:solidFill>
            </c:spPr>
          </c:dPt>
          <c:dPt>
            <c:idx val="2"/>
            <c:bubble3D val="0"/>
            <c:explosion val="0"/>
            <c:spPr>
              <a:solidFill>
                <a:srgbClr val="FF6600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'[Диаграмма 2 в Microsoft PowerPoint]Лист2'!$B$21:$B$23</c:f>
              <c:strCache>
                <c:ptCount val="3"/>
                <c:pt idx="0">
                  <c:v>Федеральные средства</c:v>
                </c:pt>
                <c:pt idx="1">
                  <c:v>Областные средства </c:v>
                </c:pt>
                <c:pt idx="2">
                  <c:v>Местные средства</c:v>
                </c:pt>
              </c:strCache>
            </c:strRef>
          </c:cat>
          <c:val>
            <c:numRef>
              <c:f>'[Диаграмма 2 в Microsoft PowerPoint]Лист2'!$C$21:$C$23</c:f>
              <c:numCache>
                <c:formatCode>General</c:formatCode>
                <c:ptCount val="3"/>
                <c:pt idx="0">
                  <c:v>5156.1000000000004</c:v>
                </c:pt>
                <c:pt idx="1">
                  <c:v>1770.8</c:v>
                </c:pt>
                <c:pt idx="2">
                  <c:v>435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418197725284341"/>
          <c:y val="0.24942403032954213"/>
          <c:w val="0.36470691163604552"/>
          <c:h val="0.5752256488772237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5EDAC-0FF7-42C6-8378-5E2603EDC906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C163DF1C-5CD7-49BE-BC24-45E5EFA6AB67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887F15-33BF-4B14-85A2-407FBCBE2AD0}" type="parTrans" cxnId="{4E7F91AC-64EF-4E55-A9EC-9CFDB901C656}">
      <dgm:prSet/>
      <dgm:spPr/>
      <dgm:t>
        <a:bodyPr/>
        <a:lstStyle/>
        <a:p>
          <a:endParaRPr lang="ru-RU"/>
        </a:p>
      </dgm:t>
    </dgm:pt>
    <dgm:pt modelId="{6F3C6128-0607-4F8D-B7D0-74B5507E3877}" type="sibTrans" cxnId="{4E7F91AC-64EF-4E55-A9EC-9CFDB901C656}">
      <dgm:prSet/>
      <dgm:spPr/>
      <dgm:t>
        <a:bodyPr/>
        <a:lstStyle/>
        <a:p>
          <a:endParaRPr lang="ru-RU"/>
        </a:p>
      </dgm:t>
    </dgm:pt>
    <dgm:pt modelId="{CC64A94B-76B2-48D9-958B-413063F7CAF1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13178B-BE4D-4A01-9229-0D741F1EE9C9}" type="parTrans" cxnId="{45DCE4F0-53B2-4191-93D6-D21AF2D2CBFF}">
      <dgm:prSet/>
      <dgm:spPr/>
      <dgm:t>
        <a:bodyPr/>
        <a:lstStyle/>
        <a:p>
          <a:endParaRPr lang="ru-RU"/>
        </a:p>
      </dgm:t>
    </dgm:pt>
    <dgm:pt modelId="{CD1F7C03-26EA-4144-9BA4-EB888FDFBB74}" type="sibTrans" cxnId="{45DCE4F0-53B2-4191-93D6-D21AF2D2CBFF}">
      <dgm:prSet/>
      <dgm:spPr/>
      <dgm:t>
        <a:bodyPr/>
        <a:lstStyle/>
        <a:p>
          <a:endParaRPr lang="ru-RU"/>
        </a:p>
      </dgm:t>
    </dgm:pt>
    <dgm:pt modelId="{AFDB3ADC-3F5E-4144-95C7-A0844B92BA24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AB8E932-05B2-4242-8236-F24F9621D01B}" type="parTrans" cxnId="{B83A78CB-A268-41A0-B9A3-9D065D4C58EC}">
      <dgm:prSet/>
      <dgm:spPr/>
      <dgm:t>
        <a:bodyPr/>
        <a:lstStyle/>
        <a:p>
          <a:endParaRPr lang="ru-RU"/>
        </a:p>
      </dgm:t>
    </dgm:pt>
    <dgm:pt modelId="{3EFEAFE9-B016-400A-9D41-99AA1BD2D886}" type="sibTrans" cxnId="{B83A78CB-A268-41A0-B9A3-9D065D4C58EC}">
      <dgm:prSet/>
      <dgm:spPr/>
      <dgm:t>
        <a:bodyPr/>
        <a:lstStyle/>
        <a:p>
          <a:endParaRPr lang="ru-RU"/>
        </a:p>
      </dgm:t>
    </dgm:pt>
    <dgm:pt modelId="{F3091859-5203-4956-AE78-F12CD3C926A5}" type="pres">
      <dgm:prSet presAssocID="{9A55EDAC-0FF7-42C6-8378-5E2603EDC906}" presName="linearFlow" presStyleCnt="0">
        <dgm:presLayoutVars>
          <dgm:dir/>
          <dgm:resizeHandles val="exact"/>
        </dgm:presLayoutVars>
      </dgm:prSet>
      <dgm:spPr/>
    </dgm:pt>
    <dgm:pt modelId="{506ACE73-9317-444E-A2BC-848DBCDFFCA8}" type="pres">
      <dgm:prSet presAssocID="{C163DF1C-5CD7-49BE-BC24-45E5EFA6AB67}" presName="composite" presStyleCnt="0"/>
      <dgm:spPr/>
    </dgm:pt>
    <dgm:pt modelId="{A6EF7546-DAAE-4C5B-93FA-BC801723FA2F}" type="pres">
      <dgm:prSet presAssocID="{C163DF1C-5CD7-49BE-BC24-45E5EFA6AB67}" presName="imgShp" presStyleLbl="fgImgPlace1" presStyleIdx="0" presStyleCnt="3"/>
      <dgm:spPr>
        <a:solidFill>
          <a:srgbClr val="7030A0"/>
        </a:solidFill>
      </dgm:spPr>
    </dgm:pt>
    <dgm:pt modelId="{7A333640-907A-440E-B9A0-02930EE786A3}" type="pres">
      <dgm:prSet presAssocID="{C163DF1C-5CD7-49BE-BC24-45E5EFA6AB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2B3E5-A896-4E29-B7B9-E0843CB60C3B}" type="pres">
      <dgm:prSet presAssocID="{6F3C6128-0607-4F8D-B7D0-74B5507E3877}" presName="spacing" presStyleCnt="0"/>
      <dgm:spPr/>
    </dgm:pt>
    <dgm:pt modelId="{A4273C61-4938-44C7-B314-0B8A5D7B4434}" type="pres">
      <dgm:prSet presAssocID="{CC64A94B-76B2-48D9-958B-413063F7CAF1}" presName="composite" presStyleCnt="0"/>
      <dgm:spPr/>
    </dgm:pt>
    <dgm:pt modelId="{08781F21-C4BB-4AAE-96C8-7ABEC3E36796}" type="pres">
      <dgm:prSet presAssocID="{CC64A94B-76B2-48D9-958B-413063F7CAF1}" presName="imgShp" presStyleLbl="fgImgPlace1" presStyleIdx="1" presStyleCnt="3"/>
      <dgm:spPr>
        <a:solidFill>
          <a:srgbClr val="FFC000"/>
        </a:solidFill>
      </dgm:spPr>
    </dgm:pt>
    <dgm:pt modelId="{636C78B6-4794-4031-8065-500CCA3AF0EE}" type="pres">
      <dgm:prSet presAssocID="{CC64A94B-76B2-48D9-958B-413063F7CAF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64F4B-7FD5-4A63-AF43-19EB1A178B07}" type="pres">
      <dgm:prSet presAssocID="{CD1F7C03-26EA-4144-9BA4-EB888FDFBB74}" presName="spacing" presStyleCnt="0"/>
      <dgm:spPr/>
    </dgm:pt>
    <dgm:pt modelId="{1366B8B3-AA5C-4845-BC9C-230A9539F621}" type="pres">
      <dgm:prSet presAssocID="{AFDB3ADC-3F5E-4144-95C7-A0844B92BA24}" presName="composite" presStyleCnt="0"/>
      <dgm:spPr/>
    </dgm:pt>
    <dgm:pt modelId="{5EBF2180-8AF3-48E9-A4FB-FBEF91511DD3}" type="pres">
      <dgm:prSet presAssocID="{AFDB3ADC-3F5E-4144-95C7-A0844B92BA24}" presName="imgShp" presStyleLbl="fgImgPlace1" presStyleIdx="2" presStyleCnt="3"/>
      <dgm:spPr>
        <a:solidFill>
          <a:schemeClr val="accent6">
            <a:lumMod val="60000"/>
            <a:lumOff val="40000"/>
          </a:schemeClr>
        </a:solidFill>
      </dgm:spPr>
    </dgm:pt>
    <dgm:pt modelId="{6722BD83-B3D3-4CFC-8CA4-2A43D7C1EAEA}" type="pres">
      <dgm:prSet presAssocID="{AFDB3ADC-3F5E-4144-95C7-A0844B92BA2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DCE4F0-53B2-4191-93D6-D21AF2D2CBFF}" srcId="{9A55EDAC-0FF7-42C6-8378-5E2603EDC906}" destId="{CC64A94B-76B2-48D9-958B-413063F7CAF1}" srcOrd="1" destOrd="0" parTransId="{5413178B-BE4D-4A01-9229-0D741F1EE9C9}" sibTransId="{CD1F7C03-26EA-4144-9BA4-EB888FDFBB74}"/>
    <dgm:cxn modelId="{4E7F91AC-64EF-4E55-A9EC-9CFDB901C656}" srcId="{9A55EDAC-0FF7-42C6-8378-5E2603EDC906}" destId="{C163DF1C-5CD7-49BE-BC24-45E5EFA6AB67}" srcOrd="0" destOrd="0" parTransId="{6E887F15-33BF-4B14-85A2-407FBCBE2AD0}" sibTransId="{6F3C6128-0607-4F8D-B7D0-74B5507E3877}"/>
    <dgm:cxn modelId="{B83A78CB-A268-41A0-B9A3-9D065D4C58EC}" srcId="{9A55EDAC-0FF7-42C6-8378-5E2603EDC906}" destId="{AFDB3ADC-3F5E-4144-95C7-A0844B92BA24}" srcOrd="2" destOrd="0" parTransId="{2AB8E932-05B2-4242-8236-F24F9621D01B}" sibTransId="{3EFEAFE9-B016-400A-9D41-99AA1BD2D886}"/>
    <dgm:cxn modelId="{1B312AE0-0D94-44C9-A1F0-3C459D66E4FB}" type="presOf" srcId="{C163DF1C-5CD7-49BE-BC24-45E5EFA6AB67}" destId="{7A333640-907A-440E-B9A0-02930EE786A3}" srcOrd="0" destOrd="0" presId="urn:microsoft.com/office/officeart/2005/8/layout/vList3#1"/>
    <dgm:cxn modelId="{996DE81C-92E2-4A46-8C2A-BAF3CDBF9CB7}" type="presOf" srcId="{CC64A94B-76B2-48D9-958B-413063F7CAF1}" destId="{636C78B6-4794-4031-8065-500CCA3AF0EE}" srcOrd="0" destOrd="0" presId="urn:microsoft.com/office/officeart/2005/8/layout/vList3#1"/>
    <dgm:cxn modelId="{ADD62EA5-52C6-4FBA-ADA3-F61664FCC71D}" type="presOf" srcId="{AFDB3ADC-3F5E-4144-95C7-A0844B92BA24}" destId="{6722BD83-B3D3-4CFC-8CA4-2A43D7C1EAEA}" srcOrd="0" destOrd="0" presId="urn:microsoft.com/office/officeart/2005/8/layout/vList3#1"/>
    <dgm:cxn modelId="{A0BE6E0F-E4A0-4034-A87F-3B482CE4103F}" type="presOf" srcId="{9A55EDAC-0FF7-42C6-8378-5E2603EDC906}" destId="{F3091859-5203-4956-AE78-F12CD3C926A5}" srcOrd="0" destOrd="0" presId="urn:microsoft.com/office/officeart/2005/8/layout/vList3#1"/>
    <dgm:cxn modelId="{27CEB9FA-A4CB-470A-8B00-0FCCCBA7698D}" type="presParOf" srcId="{F3091859-5203-4956-AE78-F12CD3C926A5}" destId="{506ACE73-9317-444E-A2BC-848DBCDFFCA8}" srcOrd="0" destOrd="0" presId="urn:microsoft.com/office/officeart/2005/8/layout/vList3#1"/>
    <dgm:cxn modelId="{89610DEC-5537-4423-A9D1-A3296C4B73C6}" type="presParOf" srcId="{506ACE73-9317-444E-A2BC-848DBCDFFCA8}" destId="{A6EF7546-DAAE-4C5B-93FA-BC801723FA2F}" srcOrd="0" destOrd="0" presId="urn:microsoft.com/office/officeart/2005/8/layout/vList3#1"/>
    <dgm:cxn modelId="{ECB7ED98-2C5C-4234-9228-958DFD179A9B}" type="presParOf" srcId="{506ACE73-9317-444E-A2BC-848DBCDFFCA8}" destId="{7A333640-907A-440E-B9A0-02930EE786A3}" srcOrd="1" destOrd="0" presId="urn:microsoft.com/office/officeart/2005/8/layout/vList3#1"/>
    <dgm:cxn modelId="{7441E768-DD0E-45DF-ABD3-911B6319C691}" type="presParOf" srcId="{F3091859-5203-4956-AE78-F12CD3C926A5}" destId="{C792B3E5-A896-4E29-B7B9-E0843CB60C3B}" srcOrd="1" destOrd="0" presId="urn:microsoft.com/office/officeart/2005/8/layout/vList3#1"/>
    <dgm:cxn modelId="{4C738784-4C7F-4125-8848-C6F7B25359A0}" type="presParOf" srcId="{F3091859-5203-4956-AE78-F12CD3C926A5}" destId="{A4273C61-4938-44C7-B314-0B8A5D7B4434}" srcOrd="2" destOrd="0" presId="urn:microsoft.com/office/officeart/2005/8/layout/vList3#1"/>
    <dgm:cxn modelId="{0B311BC2-3DB7-4B1F-9894-BC20193743F3}" type="presParOf" srcId="{A4273C61-4938-44C7-B314-0B8A5D7B4434}" destId="{08781F21-C4BB-4AAE-96C8-7ABEC3E36796}" srcOrd="0" destOrd="0" presId="urn:microsoft.com/office/officeart/2005/8/layout/vList3#1"/>
    <dgm:cxn modelId="{441A6FF4-2203-47BF-BDFF-8C89A9274D57}" type="presParOf" srcId="{A4273C61-4938-44C7-B314-0B8A5D7B4434}" destId="{636C78B6-4794-4031-8065-500CCA3AF0EE}" srcOrd="1" destOrd="0" presId="urn:microsoft.com/office/officeart/2005/8/layout/vList3#1"/>
    <dgm:cxn modelId="{83FFD987-26A2-40C5-9C06-C7FB156767AA}" type="presParOf" srcId="{F3091859-5203-4956-AE78-F12CD3C926A5}" destId="{43264F4B-7FD5-4A63-AF43-19EB1A178B07}" srcOrd="3" destOrd="0" presId="urn:microsoft.com/office/officeart/2005/8/layout/vList3#1"/>
    <dgm:cxn modelId="{A0439A32-B740-49C9-813D-A28F50F25AB0}" type="presParOf" srcId="{F3091859-5203-4956-AE78-F12CD3C926A5}" destId="{1366B8B3-AA5C-4845-BC9C-230A9539F621}" srcOrd="4" destOrd="0" presId="urn:microsoft.com/office/officeart/2005/8/layout/vList3#1"/>
    <dgm:cxn modelId="{D45D5D19-30DB-4390-822F-0C7810E9A79A}" type="presParOf" srcId="{1366B8B3-AA5C-4845-BC9C-230A9539F621}" destId="{5EBF2180-8AF3-48E9-A4FB-FBEF91511DD3}" srcOrd="0" destOrd="0" presId="urn:microsoft.com/office/officeart/2005/8/layout/vList3#1"/>
    <dgm:cxn modelId="{388D4E7B-7F78-40E6-BD89-38B053B16F61}" type="presParOf" srcId="{1366B8B3-AA5C-4845-BC9C-230A9539F621}" destId="{6722BD83-B3D3-4CFC-8CA4-2A43D7C1EAE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</cdr:x>
      <cdr:y>0.10775</cdr:y>
    </cdr:from>
    <cdr:to>
      <cdr:x>0.08477</cdr:x>
      <cdr:y>0.13976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4016" y="673345"/>
          <a:ext cx="619009" cy="19999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86ADAB30-23B6-4392-86C7-66D41258D7F7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0AB8AE4-759E-4CD3-BBA4-53720ED86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0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1E7D92-8377-4090-AAC5-309D1806DE8A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027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59605-F8C0-4FA1-95A1-D2B6C21DBACD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018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B4E5CF-3439-43B6-9A81-191E8C3BA75A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39406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1620E-6423-4CFA-8E15-F9330946A865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727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016D7BA-3DC9-4A66-9917-CEFD807BAC73}" type="slidenum">
              <a:rPr lang="ru-RU" altLang="ru-RU" smtClean="0">
                <a:latin typeface="Calibri" panose="020F0502020204030204" pitchFamily="34" charset="0"/>
              </a:rPr>
              <a:pPr/>
              <a:t>19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3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94E084-936E-4B8E-8A62-CB9E2CB526FE}" type="slidenum">
              <a:rPr lang="ru-RU" altLang="ru-RU" smtClean="0"/>
              <a:pPr>
                <a:spcBef>
                  <a:spcPct val="0"/>
                </a:spcBef>
              </a:pPr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84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AB5D2C-1DD6-41D7-8C49-F3B4F9072BFD}" type="slidenum">
              <a:rPr lang="ru-RU" altLang="ru-RU" smtClean="0"/>
              <a:pPr>
                <a:spcBef>
                  <a:spcPct val="0"/>
                </a:spcBef>
              </a:pPr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87713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1249" indent="-284119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1237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9995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08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213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34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847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5601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D46B8288-4395-4BCE-B68F-B22FC7AA03E6}" type="slidenum">
              <a:rPr lang="ru-RU" altLang="ru-RU" smtClean="0">
                <a:latin typeface="Calibri" panose="020F0502020204030204" pitchFamily="34" charset="0"/>
              </a:rPr>
              <a:pPr/>
              <a:t>24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1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CACDCA9-41BA-453F-808B-031D19F4BE4C}" type="slidenum">
              <a:rPr lang="ru-RU" altLang="ru-RU" smtClean="0">
                <a:latin typeface="Calibri" panose="020F0502020204030204" pitchFamily="34" charset="0"/>
              </a:rPr>
              <a:pPr/>
              <a:t>30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8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Дивеевский муниципальный район на ка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404813"/>
            <a:ext cx="44783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5" descr="Герб дивеевск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143986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07504" y="473710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07504" y="5445125"/>
            <a:ext cx="89289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4.2025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«Об исполнении бюджета Дивеевского муниципального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Нижегородской области 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11560" y="0"/>
            <a:ext cx="7344494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3822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0DF5B2D-902A-470D-A529-EDA908339D24}" type="slidenum">
              <a:rPr lang="ru-RU" altLang="ru-RU" sz="1200" smtClean="0">
                <a:solidFill>
                  <a:srgbClr val="000000"/>
                </a:solidFill>
              </a:rPr>
              <a:pPr/>
              <a:t>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379115"/>
              </p:ext>
            </p:extLst>
          </p:nvPr>
        </p:nvGraphicFramePr>
        <p:xfrm>
          <a:off x="179512" y="639175"/>
          <a:ext cx="8856663" cy="6085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615"/>
                <a:gridCol w="648048"/>
              </a:tblGrid>
              <a:tr h="408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7" marR="91437"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1" marB="0" anchor="ctr">
                    <a:solidFill>
                      <a:srgbClr val="00B050"/>
                    </a:solid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 такое «Бюджет для граждан»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</a:t>
                      </a:r>
                      <a:r>
                        <a:rPr lang="ru-RU" sz="1800" baseline="0" dirty="0" smtClean="0"/>
                        <a:t> такое бюджет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Какие бывают бюджеты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чем основывается бюджет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происходит составление бюджета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чего складываются доходы </a:t>
                      </a:r>
                      <a:r>
                        <a:rPr lang="ru-RU" sz="1800" baseline="0" dirty="0" smtClean="0"/>
                        <a:t>бюджета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Какие налоги уплачивают жители Дивеевского муниципального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  зачисляются налоги на территории округа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324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800" b="0" dirty="0" smtClean="0"/>
                        <a:t>Как распределяются расходы по основным функциям государства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программный бюджет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межбюджетные трансферты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Какие показатели характеризовали наш округа в 2024 году</a:t>
                      </a:r>
                      <a:endParaRPr lang="ru-RU" sz="1800" b="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5562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направления бюджетной и налоговой политики Дивеевского муниципального округа на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3-2025 годы </a:t>
                      </a:r>
                      <a:endParaRPr lang="ru-RU" sz="180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 marL="91437" marR="91437" marT="45709" marB="45709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(таблица)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(диаграммы)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812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4092619-2803-4BBF-BFB2-90C3C0BCF93A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786581"/>
              </p:ext>
            </p:extLst>
          </p:nvPr>
        </p:nvGraphicFramePr>
        <p:xfrm>
          <a:off x="107504" y="461665"/>
          <a:ext cx="8928100" cy="627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086"/>
                <a:gridCol w="576014"/>
              </a:tblGrid>
              <a:tr h="3565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2" marR="91432" marT="45707" marB="45707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18" marB="0" anchor="ctr">
                    <a:solidFill>
                      <a:srgbClr val="00B050"/>
                    </a:solidFill>
                  </a:tcPr>
                </a:tc>
              </a:tr>
              <a:tr h="324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параметры бюджета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47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Из каких поступлений сформированы доходы бюджета округа в 2023-2025 гг.</a:t>
                      </a:r>
                      <a:endParaRPr lang="ru-RU" sz="1800" b="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421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Сколько налоговых и неналоговых доходов поступает в бюджет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23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Структура налоговых доходов в 2023-20</a:t>
                      </a:r>
                      <a:r>
                        <a:rPr lang="en-US" sz="1800" dirty="0" smtClean="0"/>
                        <a:t>2</a:t>
                      </a:r>
                      <a:r>
                        <a:rPr lang="ru-RU" sz="1800" dirty="0" smtClean="0"/>
                        <a:t>5 гг.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неналоговым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неналоговых доходов в 2023-20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5 гг.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по безвозмездным поступлениям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237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безвозмездных поступлений в 2023-20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5 гг.</a:t>
                      </a:r>
                    </a:p>
                  </a:txBody>
                  <a:tcPr marL="91432" marR="91432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180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формируются и используются средства дорожного фонда</a:t>
                      </a:r>
                      <a:endParaRPr lang="ru-RU" sz="1800" dirty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29</a:t>
                      </a:r>
                    </a:p>
                  </a:txBody>
                  <a:tcPr marL="91432" marR="91432" marT="45710" marB="45710"/>
                </a:tc>
              </a:tr>
              <a:tr h="140320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Муниципальный долг в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4 году</a:t>
                      </a:r>
                      <a:endParaRPr lang="ru-RU" sz="1800" b="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</a:t>
                      </a:r>
                      <a:endParaRPr lang="ru-RU" sz="1800" dirty="0"/>
                    </a:p>
                  </a:txBody>
                  <a:tcPr marL="91432" marR="91432" marT="45724" marB="45724"/>
                </a:tc>
              </a:tr>
              <a:tr h="13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Муниципальный</a:t>
                      </a:r>
                      <a:r>
                        <a:rPr lang="ru-RU" sz="1800" b="0" baseline="0" dirty="0" smtClean="0"/>
                        <a:t> долг и расходы на его обслуживание </a:t>
                      </a:r>
                      <a:endParaRPr lang="ru-RU" sz="1800" b="0" dirty="0" smtClean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1288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Соблюдение ограничений, установленных по муниципальному долгу</a:t>
                      </a:r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</a:tr>
              <a:tr h="1951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Исполнение</a:t>
                      </a:r>
                      <a:r>
                        <a:rPr lang="ru-RU" sz="1800" baseline="0" dirty="0" smtClean="0"/>
                        <a:t> расходов бюджета за 2024 год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 marL="91432" marR="91432" marT="45724" marB="45724"/>
                </a:tc>
              </a:tr>
              <a:tr h="356549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бюджета за 2024 год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6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Структура расходов на образование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23728" y="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5944C71-73EE-45FD-B45A-FDC947DA47A0}" type="slidenum">
              <a:rPr lang="ru-RU" altLang="ru-RU" sz="1200" smtClean="0">
                <a:solidFill>
                  <a:srgbClr val="000000"/>
                </a:solidFill>
              </a:rPr>
              <a:pPr/>
              <a:t>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780469"/>
              </p:ext>
            </p:extLst>
          </p:nvPr>
        </p:nvGraphicFramePr>
        <p:xfrm>
          <a:off x="107504" y="506289"/>
          <a:ext cx="8928992" cy="598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6646"/>
                <a:gridCol w="802346"/>
              </a:tblGrid>
              <a:tr h="3585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1437" marR="91437" marT="45726" marB="4572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2" marB="0" anchor="ctr">
                    <a:solidFill>
                      <a:srgbClr val="00B050"/>
                    </a:solidFill>
                  </a:tcPr>
                </a:tc>
              </a:tr>
              <a:tr h="34364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Структура расходов</a:t>
                      </a:r>
                      <a:r>
                        <a:rPr lang="ru-RU" sz="1700" baseline="0" dirty="0" smtClean="0"/>
                        <a:t> на национальную экономику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36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58582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на</a:t>
                      </a:r>
                      <a:r>
                        <a:rPr lang="ru-RU" baseline="0" dirty="0" smtClean="0"/>
                        <a:t> жилищно-коммунальное хозяйство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endParaRPr lang="ru-RU" dirty="0"/>
                    </a:p>
                  </a:txBody>
                  <a:tcPr marL="91437" marR="91437" marT="45726" marB="45726"/>
                </a:tc>
              </a:tr>
              <a:tr h="5154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Исполнение</a:t>
                      </a:r>
                      <a:r>
                        <a:rPr lang="ru-RU" sz="1700" baseline="0" dirty="0" smtClean="0"/>
                        <a:t> расходов бюджета по разделам и подразделам бюджетной классификации</a:t>
                      </a:r>
                      <a:endParaRPr lang="ru-RU" sz="1700" b="0" dirty="0" smtClean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38-40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Программные и непрограммные расходы бюджета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41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муниципальных программ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42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непрограммных направлений деятельности</a:t>
                      </a: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43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Структура наиболее значимых</a:t>
                      </a:r>
                      <a:r>
                        <a:rPr lang="ru-RU" sz="1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программных расходов бюджета в 2024 году</a:t>
                      </a:r>
                      <a:endParaRPr lang="ru-RU" sz="17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44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latin typeface="+mn-lt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700" b="0" baseline="0" dirty="0" smtClean="0">
                          <a:latin typeface="+mn-lt"/>
                          <a:cs typeface="Times New Roman" panose="02020603050405020304" pitchFamily="18" charset="0"/>
                        </a:rPr>
                        <a:t> «Развитие транспортной системы»</a:t>
                      </a:r>
                      <a:endParaRPr lang="ru-RU" sz="17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45-48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образования»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49-53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культуры и туризма»</a:t>
                      </a:r>
                      <a:endParaRPr lang="ru-RU" sz="1700" dirty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54-58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Муниципальная программа «Управление муниципальным имуществом»</a:t>
                      </a:r>
                      <a:endParaRPr lang="ru-RU" sz="1700" dirty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59-64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Общественно-значимые проекты, реализованные в 2024 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65-66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Национальные проекты, реализованные в 2024 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67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343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Открытые</a:t>
                      </a:r>
                      <a:r>
                        <a:rPr lang="ru-RU" sz="1700" b="0" baseline="0" dirty="0" smtClean="0"/>
                        <a:t> государственные информационные ресурсы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68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515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Контактная информация финансового управления администрации Дивеевского муниципального округа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69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51720" y="4462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Текст 5"/>
          <p:cNvSpPr>
            <a:spLocks noGrp="1"/>
          </p:cNvSpPr>
          <p:nvPr>
            <p:ph type="body" idx="1"/>
          </p:nvPr>
        </p:nvSpPr>
        <p:spPr>
          <a:xfrm>
            <a:off x="307959" y="1341438"/>
            <a:ext cx="8569325" cy="4937547"/>
          </a:xfrm>
        </p:spPr>
        <p:txBody>
          <a:bodyPr/>
          <a:lstStyle/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Дивеевского муниципального округа – бюджета округа.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 </a:t>
            </a:r>
            <a:endParaRPr lang="en-US" altLang="ru-RU" sz="2000" b="1" dirty="0" smtClean="0">
              <a:solidFill>
                <a:schemeClr val="tx1"/>
              </a:solidFill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нацелен на широкий круг пользователей – всех граждан Дивеевского муниципального округа, интересы которых в той или иной мере затронуты бюджетом округа.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endParaRPr lang="ru-RU" altLang="ru-RU" sz="1800" b="1" dirty="0" smtClean="0"/>
          </a:p>
        </p:txBody>
      </p:sp>
      <p:sp>
        <p:nvSpPr>
          <p:cNvPr id="1331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675688" y="6524625"/>
            <a:ext cx="288925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8EA6BFB-9342-4489-AA4E-99563478CC01}" type="slidenum">
              <a:rPr lang="ru-RU" altLang="ru-RU" sz="1200" smtClean="0">
                <a:solidFill>
                  <a:srgbClr val="000000"/>
                </a:solidFill>
              </a:rPr>
              <a:pPr/>
              <a:t>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23850" y="5084763"/>
            <a:ext cx="8569325" cy="1223962"/>
          </a:xfrm>
          <a:prstGeom prst="rect">
            <a:avLst/>
          </a:prstGeom>
        </p:spPr>
        <p:txBody>
          <a:bodyPr/>
          <a:lstStyle/>
          <a:p>
            <a:pPr indent="45720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311" y="26064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971600" y="736827"/>
            <a:ext cx="7488237" cy="1008063"/>
          </a:xfrm>
          <a:prstGeom prst="flowChartAlternateProcess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54394813"/>
              </p:ext>
            </p:extLst>
          </p:nvPr>
        </p:nvGraphicFramePr>
        <p:xfrm>
          <a:off x="179512" y="1844824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95064" y="4172251"/>
            <a:ext cx="38893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</a:t>
            </a:r>
            <a:r>
              <a:rPr lang="ru-RU" b="1" dirty="0"/>
              <a:t>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859338" y="4233219"/>
            <a:ext cx="36734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доходов над расходами образуется </a:t>
            </a:r>
            <a:r>
              <a:rPr lang="ru-RU" sz="1600" b="1" dirty="0" err="1"/>
              <a:t>профицит</a:t>
            </a:r>
            <a:r>
              <a:rPr lang="ru-RU" sz="1600" b="1" dirty="0"/>
              <a:t> бюджета (можно накапливать резервы, погашать имеющиеся долги)</a:t>
            </a:r>
          </a:p>
        </p:txBody>
      </p:sp>
      <p:sp>
        <p:nvSpPr>
          <p:cNvPr id="15367" name="TextBox 1"/>
          <p:cNvSpPr txBox="1">
            <a:spLocks noChangeArrowheads="1"/>
          </p:cNvSpPr>
          <p:nvPr/>
        </p:nvSpPr>
        <p:spPr bwMode="auto">
          <a:xfrm>
            <a:off x="179388" y="5949950"/>
            <a:ext cx="871378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55419230"/>
              </p:ext>
            </p:extLst>
          </p:nvPr>
        </p:nvGraphicFramePr>
        <p:xfrm>
          <a:off x="4536281" y="1812611"/>
          <a:ext cx="428396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B07E4FE-AC75-4022-8E68-E27DA79B5288}" type="slidenum">
              <a:rPr lang="ru-RU" altLang="ru-RU" sz="1200" smtClean="0">
                <a:solidFill>
                  <a:srgbClr val="000000"/>
                </a:solidFill>
              </a:rPr>
              <a:pPr/>
              <a:t>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949" y="116543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5779B33-FA2C-442B-98B8-1D7E55E83657}" type="slidenum">
              <a:rPr lang="ru-RU" altLang="ru-RU" sz="1200" smtClean="0">
                <a:solidFill>
                  <a:srgbClr val="000000"/>
                </a:solidFill>
              </a:rPr>
              <a:pPr/>
              <a:t>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6388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9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2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3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4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5" name="AutoShape 1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6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916113"/>
            <a:ext cx="26733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TextBox 16"/>
          <p:cNvSpPr txBox="1">
            <a:spLocks noChangeArrowheads="1"/>
          </p:cNvSpPr>
          <p:nvPr/>
        </p:nvSpPr>
        <p:spPr bwMode="auto">
          <a:xfrm>
            <a:off x="6300788" y="1412875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6398" name="AutoShape 2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9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TextBox 24"/>
          <p:cNvSpPr txBox="1">
            <a:spLocks noChangeArrowheads="1"/>
          </p:cNvSpPr>
          <p:nvPr/>
        </p:nvSpPr>
        <p:spPr bwMode="auto">
          <a:xfrm>
            <a:off x="827088" y="1341438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8038" y="242093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+mn-lt"/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6402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9725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0" y="5661025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  <a:r>
              <a:rPr lang="ru-RU" sz="1500" b="1" dirty="0">
                <a:latin typeface="+mn-lt"/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6404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292600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132138" y="5661025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6406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357563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227763" y="5805488"/>
            <a:ext cx="2916237" cy="815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(местные бюджеты)</a:t>
            </a:r>
          </a:p>
        </p:txBody>
      </p:sp>
      <p:grpSp>
        <p:nvGrpSpPr>
          <p:cNvPr id="16408" name="Группа 51"/>
          <p:cNvGrpSpPr>
            <a:grpSpLocks/>
          </p:cNvGrpSpPr>
          <p:nvPr/>
        </p:nvGrpSpPr>
        <p:grpSpPr bwMode="auto">
          <a:xfrm>
            <a:off x="2843213" y="1011238"/>
            <a:ext cx="3313112" cy="1371600"/>
            <a:chOff x="1799987" y="1120700"/>
            <a:chExt cx="3315904" cy="1372919"/>
          </a:xfrm>
        </p:grpSpPr>
        <p:cxnSp>
          <p:nvCxnSpPr>
            <p:cNvPr id="49" name="Прямая со стрелкой 48"/>
            <p:cNvCxnSpPr/>
            <p:nvPr/>
          </p:nvCxnSpPr>
          <p:spPr>
            <a:xfrm>
              <a:off x="3563597" y="1339986"/>
              <a:ext cx="0" cy="1153633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>
              <a:off x="1800558" y="1120700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5116527" y="1146809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9" name="Группа 52"/>
          <p:cNvGrpSpPr>
            <a:grpSpLocks/>
          </p:cNvGrpSpPr>
          <p:nvPr/>
        </p:nvGrpSpPr>
        <p:grpSpPr bwMode="auto">
          <a:xfrm>
            <a:off x="2771775" y="3228975"/>
            <a:ext cx="3744913" cy="1182688"/>
            <a:chOff x="1590750" y="1166983"/>
            <a:chExt cx="3746977" cy="1182005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3492035" y="1197129"/>
              <a:ext cx="0" cy="115185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589606" y="116698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5337663" y="1196860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1898845" y="306441"/>
            <a:ext cx="5412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7950" y="3573463"/>
            <a:ext cx="1727200" cy="21605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Послании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908175" y="3500438"/>
            <a:ext cx="1943100" cy="2305050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Прогнозе социально-экономического развития Дивеевского муниципального </a:t>
            </a:r>
            <a:r>
              <a:rPr lang="ru-RU" sz="1600" b="1" dirty="0" smtClean="0"/>
              <a:t>округа </a:t>
            </a:r>
            <a:r>
              <a:rPr lang="ru-RU" sz="1600" b="1" dirty="0"/>
              <a:t>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24300" y="3500438"/>
            <a:ext cx="1871663" cy="23764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Основных направлениях бюджетной и налоговой политики в Дивеевском муниципальном </a:t>
            </a:r>
            <a:r>
              <a:rPr lang="ru-RU" sz="1600" b="1" dirty="0" smtClean="0"/>
              <a:t>округе </a:t>
            </a:r>
            <a:r>
              <a:rPr lang="ru-RU" sz="1600" b="1" dirty="0"/>
              <a:t>на 3 года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7451725" y="3727450"/>
            <a:ext cx="1582738" cy="194468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 err="1"/>
              <a:t>Муницип</a:t>
            </a:r>
            <a:r>
              <a:rPr lang="ru-RU" sz="1600" b="1" dirty="0"/>
              <a:t>. программах Дивеевского </a:t>
            </a:r>
            <a:r>
              <a:rPr lang="ru-RU" sz="1600" b="1" dirty="0" err="1"/>
              <a:t>муницип</a:t>
            </a:r>
            <a:r>
              <a:rPr lang="ru-RU" sz="1600" b="1" dirty="0"/>
              <a:t>. </a:t>
            </a:r>
            <a:r>
              <a:rPr lang="ru-RU" sz="1600" b="1" dirty="0" smtClean="0"/>
              <a:t>округа</a:t>
            </a:r>
            <a:endParaRPr lang="ru-RU" sz="1600" b="1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619672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635896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442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AED65D8-785E-4EB9-AC1C-E3728D967994}" type="slidenum">
              <a:rPr lang="ru-RU" altLang="ru-RU" sz="1200" smtClean="0">
                <a:solidFill>
                  <a:srgbClr val="000000"/>
                </a:solidFill>
              </a:rPr>
              <a:pPr/>
              <a:t>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5867400" y="3727450"/>
            <a:ext cx="1512888" cy="201612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Итогах исполнения </a:t>
            </a:r>
            <a:r>
              <a:rPr lang="ru-RU" sz="1600" b="1" dirty="0" smtClean="0"/>
              <a:t>бюджета округа </a:t>
            </a:r>
            <a:r>
              <a:rPr lang="ru-RU" sz="1600" b="1" dirty="0"/>
              <a:t>за </a:t>
            </a:r>
            <a:r>
              <a:rPr lang="en-US" sz="1600" b="1" dirty="0" smtClean="0"/>
              <a:t>20</a:t>
            </a:r>
            <a:r>
              <a:rPr lang="ru-RU" sz="1600" b="1" dirty="0" smtClean="0"/>
              <a:t>24</a:t>
            </a:r>
            <a:r>
              <a:rPr lang="en-US" sz="1600" b="1" dirty="0" smtClean="0"/>
              <a:t> </a:t>
            </a:r>
            <a:r>
              <a:rPr lang="ru-RU" sz="1600" b="1" dirty="0"/>
              <a:t>г. 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7236296" y="4509120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5580112" y="4437112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09936" y="358056"/>
            <a:ext cx="7776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926910" y="1484176"/>
            <a:ext cx="7560890" cy="1033499"/>
          </a:xfrm>
          <a:prstGeom prst="flowChartAlternateProcess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Бюджет округа </a:t>
            </a:r>
            <a:r>
              <a:rPr lang="ru-RU" sz="2400" b="1" dirty="0">
                <a:solidFill>
                  <a:schemeClr val="bg1"/>
                </a:solidFill>
              </a:rPr>
              <a:t>составляется и утверждается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541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CD6F4A95-D010-40CA-A39E-A650F65B84FA}" type="slidenum">
              <a:rPr lang="ru-RU" altLang="ru-RU" sz="1200" smtClean="0">
                <a:solidFill>
                  <a:srgbClr val="000000"/>
                </a:solidFill>
              </a:rPr>
              <a:pPr/>
              <a:t>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0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15517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73574"/>
                <a:gridCol w="6970426"/>
              </a:tblGrid>
              <a:tr h="3827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Июнь-июль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округа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72219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Июль-август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366762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Сентябрь-ноябрь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бюджета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округа</a:t>
                      </a:r>
                      <a:r>
                        <a:rPr lang="ru-RU" sz="1700" baseline="0" dirty="0" smtClean="0"/>
                        <a:t> Администрацией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бюджета округа</a:t>
                      </a:r>
                      <a:r>
                        <a:rPr lang="ru-RU" sz="1700" baseline="0" dirty="0" smtClean="0"/>
                        <a:t> в Совет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Совета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Совета депутатов</a:t>
                      </a:r>
                      <a:r>
                        <a:rPr lang="ru-RU" sz="1700" baseline="0" dirty="0" smtClean="0"/>
                        <a:t> Дивеевского муниципального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5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548161" y="979811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85720" y="1916113"/>
            <a:ext cx="2630518" cy="4752975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214678" y="1916113"/>
            <a:ext cx="2643206" cy="4752975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6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</a:t>
            </a:r>
            <a:r>
              <a:rPr lang="ru-RU" sz="1900" b="1" dirty="0"/>
              <a:t>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072198" y="1916113"/>
            <a:ext cx="2643206" cy="475297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других бюджетов бюджетной системы, граждан и организаций (межбюджетные трансферты в виде дотаций, </a:t>
            </a:r>
            <a:endParaRPr lang="ru-RU" sz="1900" b="1" dirty="0" smtClean="0"/>
          </a:p>
          <a:p>
            <a:pPr algn="ctr" eaLnBrk="1" hangingPunct="1">
              <a:defRPr/>
            </a:pPr>
            <a:r>
              <a:rPr lang="ru-RU" sz="1900" b="1" dirty="0" smtClean="0"/>
              <a:t>субвенций</a:t>
            </a:r>
            <a:r>
              <a:rPr lang="ru-RU" sz="1900" b="1" dirty="0"/>
              <a:t>, </a:t>
            </a:r>
            <a:endParaRPr lang="ru-RU" sz="1900" b="1" dirty="0" smtClean="0"/>
          </a:p>
          <a:p>
            <a:pPr algn="ctr" eaLnBrk="1" hangingPunct="1">
              <a:defRPr/>
            </a:pPr>
            <a:r>
              <a:rPr lang="ru-RU" sz="1900" b="1" dirty="0" smtClean="0"/>
              <a:t>субсидий</a:t>
            </a:r>
            <a:r>
              <a:rPr lang="ru-RU" sz="1900" b="1" dirty="0"/>
              <a:t>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21511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DEE036A-F13E-4C9F-85E1-2638C973C03C}" type="slidenum">
              <a:rPr lang="ru-RU" altLang="ru-RU" sz="1200" smtClean="0">
                <a:solidFill>
                  <a:srgbClr val="000000"/>
                </a:solidFill>
              </a:rPr>
              <a:pPr/>
              <a:t>10</a:t>
            </a:fld>
            <a:endParaRPr lang="ru-RU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350" y="260648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709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142844" y="1628775"/>
            <a:ext cx="2000281" cy="2300288"/>
          </a:xfrm>
          <a:prstGeom prst="flowChartAlternateProcess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15%, 18%, 20% и 22%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072063" y="1285875"/>
            <a:ext cx="3857655" cy="5357813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sz="1600" b="1" dirty="0" smtClean="0">
                <a:solidFill>
                  <a:schemeClr val="tx1"/>
                </a:solidFill>
              </a:rPr>
              <a:t>:</a:t>
            </a:r>
            <a:r>
              <a:rPr lang="ru-RU" sz="1600" b="1" dirty="0" smtClean="0">
                <a:solidFill>
                  <a:schemeClr val="tx1"/>
                </a:solidFill>
              </a:rPr>
              <a:t> 0%-кадастровая стоимость не превышает 100 тыс. руб.;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sz="1600" b="1" dirty="0" err="1" smtClean="0">
                <a:solidFill>
                  <a:schemeClr val="tx1"/>
                </a:solidFill>
              </a:rPr>
              <a:t>машино-мест</a:t>
            </a:r>
            <a:r>
              <a:rPr lang="ru-RU" sz="1600" b="1" dirty="0" smtClean="0">
                <a:solidFill>
                  <a:schemeClr val="tx1"/>
                </a:solidFill>
              </a:rPr>
              <a:t>, хозяйственных строений</a:t>
            </a:r>
            <a:r>
              <a:rPr lang="en-US" sz="1600" b="1" dirty="0" smtClean="0">
                <a:solidFill>
                  <a:schemeClr val="tx1"/>
                </a:solidFill>
              </a:rPr>
              <a:t>;</a:t>
            </a:r>
            <a:r>
              <a:rPr lang="ru-RU" sz="1600" b="1" dirty="0" smtClean="0">
                <a:solidFill>
                  <a:schemeClr val="tx1"/>
                </a:solidFill>
              </a:rPr>
              <a:t> 1,8%-в отношении объектов налогообложения, включенных в перечень в соответствии с п.7 ст.378 Налогового кодекса РФ, 2,5% в отношении объектов налогообложения, кадастровая стоимость каждого из которых превышает 300 млн.руб.</a:t>
            </a:r>
            <a:r>
              <a:rPr lang="en-US" sz="1600" b="1" dirty="0" smtClean="0">
                <a:solidFill>
                  <a:schemeClr val="tx1"/>
                </a:solidFill>
              </a:rPr>
              <a:t>;</a:t>
            </a:r>
            <a:r>
              <a:rPr lang="ru-RU" sz="1600" b="1" dirty="0" smtClean="0">
                <a:solidFill>
                  <a:schemeClr val="tx1"/>
                </a:solidFill>
              </a:rPr>
              <a:t> 0,5%-в отношении прочих объектов налогообложения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14313" y="4429125"/>
            <a:ext cx="4429125" cy="1944688"/>
          </a:xfrm>
          <a:prstGeom prst="flowChartAlternateProcess">
            <a:avLst/>
          </a:prstGeom>
          <a:solidFill>
            <a:srgbClr val="B2DE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sz="1600" b="1" dirty="0" err="1">
                <a:solidFill>
                  <a:schemeClr val="tx1"/>
                </a:solidFill>
              </a:rPr>
              <a:t>х</a:t>
            </a:r>
            <a:r>
              <a:rPr lang="ru-RU" sz="1600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195513" y="1628775"/>
            <a:ext cx="2808287" cy="237648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Основные ставки</a:t>
            </a:r>
            <a:r>
              <a:rPr lang="en-US" sz="1500" b="1" dirty="0">
                <a:solidFill>
                  <a:schemeClr val="tx1"/>
                </a:solidFill>
              </a:rPr>
              <a:t>:</a:t>
            </a:r>
            <a:endParaRPr lang="ru-RU" sz="15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250 л.с. – 150 руб.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253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6CC9557-22F5-4086-84AA-CCFF66DA9C67}" type="slidenum">
              <a:rPr lang="ru-RU" altLang="ru-RU" sz="1200" smtClean="0">
                <a:solidFill>
                  <a:srgbClr val="000000"/>
                </a:solidFill>
              </a:rPr>
              <a:pPr/>
              <a:t>11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3120" y="17460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58178"/>
              </p:ext>
            </p:extLst>
          </p:nvPr>
        </p:nvGraphicFramePr>
        <p:xfrm>
          <a:off x="107504" y="1274544"/>
          <a:ext cx="8928992" cy="4733896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589694"/>
                <a:gridCol w="3339298"/>
              </a:tblGrid>
              <a:tr h="1222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Бюджет муниципального  округа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3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Налог на доходы физических лиц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(по единым нормативам)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422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Доходы от уплаты акцизов на нефтепродукты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Налог, взимаемый в связи с применением упрощенной системой налогообложения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Единый налог на вмененный доход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39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Единый сельскохозяйственный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Налог, взимаемый в связи с применением патентной системой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492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29361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физических лиц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Земельный 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359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96271F9-D268-405C-82CA-2C4BB6AAA03F}" type="slidenum">
              <a:rPr lang="ru-RU" altLang="ru-RU" sz="1200" smtClean="0">
                <a:solidFill>
                  <a:srgbClr val="000000"/>
                </a:solidFill>
              </a:rPr>
              <a:pPr/>
              <a:t>12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16632"/>
            <a:ext cx="6868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зачисляются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территории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39750" y="1341438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468313" y="2349500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468313" y="3357563"/>
            <a:ext cx="80645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ведомствам, по государственным и муниципальным программ.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539750" y="4076700"/>
            <a:ext cx="806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05667"/>
              </p:ext>
            </p:extLst>
          </p:nvPr>
        </p:nvGraphicFramePr>
        <p:xfrm>
          <a:off x="251519" y="4509120"/>
          <a:ext cx="8712966" cy="2160240"/>
        </p:xfrm>
        <a:graphic>
          <a:graphicData uri="http://schemas.openxmlformats.org/drawingml/2006/table">
            <a:tbl>
              <a:tblPr/>
              <a:tblGrid>
                <a:gridCol w="720081"/>
                <a:gridCol w="648072"/>
                <a:gridCol w="1152128"/>
                <a:gridCol w="648072"/>
                <a:gridCol w="720080"/>
                <a:gridCol w="720080"/>
                <a:gridCol w="432048"/>
                <a:gridCol w="432048"/>
                <a:gridCol w="576064"/>
                <a:gridCol w="432048"/>
                <a:gridCol w="792088"/>
                <a:gridCol w="648072"/>
                <a:gridCol w="792085"/>
              </a:tblGrid>
              <a:tr h="216024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оборона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безопасность и правоохранительная деятельность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и искусство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государственного долга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84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E433FCD-0AA2-47FA-91BF-C13EE1EC3204}" type="slidenum">
              <a:rPr lang="ru-RU" altLang="ru-RU" sz="1200" smtClean="0">
                <a:solidFill>
                  <a:srgbClr val="000000"/>
                </a:solidFill>
              </a:rPr>
              <a:pPr/>
              <a:t>13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3" y="216684"/>
            <a:ext cx="87129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по основным </a:t>
            </a:r>
          </a:p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105351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713787" cy="5834063"/>
          </a:xfrm>
        </p:spPr>
        <p:txBody>
          <a:bodyPr/>
          <a:lstStyle/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Программный бюджет </a:t>
            </a:r>
            <a:r>
              <a:rPr lang="ru-RU" altLang="ru-RU" sz="2000" dirty="0" smtClean="0"/>
              <a:t>отличается от традиционного тем,  что все или почти все расходы включены в </a:t>
            </a:r>
            <a:r>
              <a:rPr lang="ru-RU" altLang="ru-RU" sz="2000" b="1" dirty="0" smtClean="0"/>
              <a:t>программы</a:t>
            </a:r>
            <a:r>
              <a:rPr lang="ru-RU" altLang="ru-RU" sz="2000" dirty="0" smtClean="0"/>
              <a:t> и каждая </a:t>
            </a:r>
            <a:r>
              <a:rPr lang="ru-RU" altLang="ru-RU" sz="2000" b="1" dirty="0" smtClean="0"/>
              <a:t>программа</a:t>
            </a:r>
            <a:r>
              <a:rPr lang="ru-RU" altLang="ru-RU" sz="2000" dirty="0" smtClean="0"/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Программное бюджетирование </a:t>
            </a:r>
            <a:r>
              <a:rPr lang="ru-RU" altLang="ru-RU" sz="2000" dirty="0" smtClean="0"/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algn="just" eaLnBrk="1" hangingPunct="1">
              <a:spcBef>
                <a:spcPts val="1200"/>
              </a:spcBef>
              <a:buFont typeface="Wingdings 2" panose="05020102010507070707" pitchFamily="18" charset="2"/>
              <a:buNone/>
            </a:pPr>
            <a:r>
              <a:rPr lang="ru-RU" altLang="ru-RU" sz="2000" b="1" dirty="0" smtClean="0"/>
              <a:t>Бюджет округа на 2024 год сформирован в программном формате на основе 18 муниципальных программ.</a:t>
            </a:r>
          </a:p>
        </p:txBody>
      </p:sp>
      <p:sp>
        <p:nvSpPr>
          <p:cNvPr id="25603" name="Номер слайда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00622D-DE06-4C79-A5F3-1560FF245D88}" type="slidenum">
              <a:rPr lang="ru-RU" altLang="ru-RU" sz="1200" smtClean="0">
                <a:solidFill>
                  <a:srgbClr val="000000"/>
                </a:solidFill>
              </a:rPr>
              <a:pPr/>
              <a:t>14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50825" y="4365625"/>
            <a:ext cx="2520950" cy="1584325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276600" y="4365625"/>
            <a:ext cx="2592388" cy="1584325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6300788" y="4365626"/>
            <a:ext cx="2557462" cy="158273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700338" y="4941888"/>
            <a:ext cx="71913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795963" y="4941888"/>
            <a:ext cx="64928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80837"/>
            <a:ext cx="65871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88148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73FE5D1-583C-4267-A7F2-C694A0C545D7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611188" y="692150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2205038"/>
            <a:ext cx="2016125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413" y="2205038"/>
            <a:ext cx="2376487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388" y="3644900"/>
            <a:ext cx="2089150" cy="13684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413" y="3573463"/>
            <a:ext cx="2376487" cy="14398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975" y="5229225"/>
            <a:ext cx="2519363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388" y="5229225"/>
            <a:ext cx="2016125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388" y="1341438"/>
            <a:ext cx="2016125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39975" y="1341438"/>
            <a:ext cx="2519363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6825" y="1341438"/>
            <a:ext cx="3743325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825" y="2133600"/>
            <a:ext cx="3743325" cy="1223963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1700" b="1" dirty="0"/>
          </a:p>
        </p:txBody>
      </p:sp>
      <p:sp>
        <p:nvSpPr>
          <p:cNvPr id="20494" name="TextBox 43"/>
          <p:cNvSpPr txBox="1">
            <a:spLocks noChangeArrowheads="1"/>
          </p:cNvSpPr>
          <p:nvPr/>
        </p:nvSpPr>
        <p:spPr bwMode="auto">
          <a:xfrm>
            <a:off x="5219700" y="2205038"/>
            <a:ext cx="1981200" cy="10779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cs typeface="Times New Roman" panose="02020603050405020304" pitchFamily="18" charset="0"/>
              </a:rPr>
              <a:t>Вы даете своему ребенку «карманные деньги»</a:t>
            </a:r>
            <a:endParaRPr lang="ru-RU" altLang="ru-RU" sz="1800">
              <a:latin typeface="Gill Sans MT" pitchFamily="34" charset="0"/>
            </a:endParaRPr>
          </a:p>
        </p:txBody>
      </p:sp>
      <p:pic>
        <p:nvPicPr>
          <p:cNvPr id="20495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205038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3800" y="5157788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0497" name="Группа 55"/>
          <p:cNvGrpSpPr>
            <a:grpSpLocks/>
          </p:cNvGrpSpPr>
          <p:nvPr/>
        </p:nvGrpSpPr>
        <p:grpSpPr bwMode="auto">
          <a:xfrm>
            <a:off x="5076825" y="3500438"/>
            <a:ext cx="3743325" cy="1847850"/>
            <a:chOff x="5076056" y="3501008"/>
            <a:chExt cx="3744416" cy="1846659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0503" name="TextBox 47"/>
            <p:cNvSpPr txBox="1">
              <a:spLocks noChangeArrowheads="1"/>
            </p:cNvSpPr>
            <p:nvPr/>
          </p:nvSpPr>
          <p:spPr bwMode="auto">
            <a:xfrm>
              <a:off x="5148064" y="3501008"/>
              <a:ext cx="2160240" cy="184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>
                <a:latin typeface="Gill Sans MT" pitchFamily="34" charset="0"/>
              </a:endParaRPr>
            </a:p>
          </p:txBody>
        </p:sp>
        <p:pic>
          <p:nvPicPr>
            <p:cNvPr id="20504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8" name="Группа 54"/>
          <p:cNvGrpSpPr>
            <a:grpSpLocks/>
          </p:cNvGrpSpPr>
          <p:nvPr/>
        </p:nvGrpSpPr>
        <p:grpSpPr bwMode="auto">
          <a:xfrm>
            <a:off x="5003800" y="5229225"/>
            <a:ext cx="3922713" cy="1323975"/>
            <a:chOff x="5004048" y="5229200"/>
            <a:chExt cx="3922166" cy="1323439"/>
          </a:xfrm>
        </p:grpSpPr>
        <p:pic>
          <p:nvPicPr>
            <p:cNvPr id="20500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1" name="TextBox 48"/>
            <p:cNvSpPr txBox="1">
              <a:spLocks noChangeArrowheads="1"/>
            </p:cNvSpPr>
            <p:nvPr/>
          </p:nvSpPr>
          <p:spPr bwMode="auto">
            <a:xfrm>
              <a:off x="5004048" y="5229200"/>
              <a:ext cx="266429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907704" y="180837"/>
            <a:ext cx="7128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трансферты?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539552" y="1455713"/>
            <a:ext cx="3311525" cy="647700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</a:t>
            </a:r>
            <a:r>
              <a:rPr lang="en-US" sz="2000" b="1" dirty="0" smtClean="0">
                <a:solidFill>
                  <a:schemeClr val="bg1"/>
                </a:solidFill>
              </a:rPr>
              <a:t>823,8</a:t>
            </a:r>
            <a:r>
              <a:rPr lang="ru-RU" sz="2000" b="1" dirty="0" smtClean="0">
                <a:solidFill>
                  <a:schemeClr val="bg1"/>
                </a:solidFill>
              </a:rPr>
              <a:t>4 кв</a:t>
            </a:r>
            <a:r>
              <a:rPr lang="ru-RU" sz="2000" b="1" dirty="0">
                <a:solidFill>
                  <a:schemeClr val="bg1"/>
                </a:solidFill>
              </a:rPr>
              <a:t>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364088" y="1441401"/>
            <a:ext cx="3168650" cy="647700"/>
          </a:xfrm>
          <a:prstGeom prst="flowChartAlternateProcess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</a:t>
            </a:r>
            <a:r>
              <a:rPr lang="ru-RU" sz="2000" b="1" dirty="0" smtClean="0">
                <a:solidFill>
                  <a:schemeClr val="bg1"/>
                </a:solidFill>
              </a:rPr>
              <a:t>округа  </a:t>
            </a:r>
            <a:r>
              <a:rPr lang="ru-RU" sz="2000" b="1" dirty="0">
                <a:solidFill>
                  <a:schemeClr val="bg1"/>
                </a:solidFill>
              </a:rPr>
              <a:t>-  </a:t>
            </a:r>
            <a:r>
              <a:rPr lang="ru-RU" sz="2000" b="1" dirty="0" smtClean="0">
                <a:solidFill>
                  <a:schemeClr val="bg1"/>
                </a:solidFill>
              </a:rPr>
              <a:t>15,0  </a:t>
            </a:r>
            <a:r>
              <a:rPr lang="ru-RU" sz="2000" b="1" dirty="0">
                <a:solidFill>
                  <a:schemeClr val="bg1"/>
                </a:solidFill>
              </a:rPr>
              <a:t>тыс. чел.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04813" y="2348880"/>
            <a:ext cx="8199635" cy="4393233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10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</a:t>
            </a:r>
            <a:r>
              <a:rPr lang="ru-RU" sz="2000" b="1" dirty="0" smtClean="0">
                <a:solidFill>
                  <a:schemeClr val="bg1"/>
                </a:solidFill>
              </a:rPr>
              <a:t>17, </a:t>
            </a:r>
            <a:r>
              <a:rPr lang="ru-RU" sz="2000" b="1" dirty="0">
                <a:solidFill>
                  <a:schemeClr val="bg1"/>
                </a:solidFill>
              </a:rPr>
              <a:t>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</a:t>
            </a:r>
            <a:r>
              <a:rPr lang="ru-RU" sz="2000" dirty="0" smtClean="0">
                <a:solidFill>
                  <a:schemeClr val="bg1"/>
                </a:solidFill>
              </a:rPr>
              <a:t>– 8, в т.ч. филиалы </a:t>
            </a:r>
            <a:r>
              <a:rPr lang="ru-RU" sz="2000" dirty="0">
                <a:solidFill>
                  <a:schemeClr val="bg1"/>
                </a:solidFill>
              </a:rPr>
              <a:t>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04EA12-E59C-4880-BB67-B076AEAA2B98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3029" y="31244"/>
            <a:ext cx="7128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характеризовали наш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26909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79388" y="1204913"/>
            <a:ext cx="8785225" cy="69215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Обеспечение поступления доходов в </a:t>
            </a:r>
            <a:r>
              <a:rPr lang="ru-RU" b="1" dirty="0" smtClean="0">
                <a:solidFill>
                  <a:schemeClr val="bg1"/>
                </a:solidFill>
              </a:rPr>
              <a:t>бюджет </a:t>
            </a:r>
            <a:r>
              <a:rPr lang="ru-RU" b="1" dirty="0">
                <a:solidFill>
                  <a:schemeClr val="bg1"/>
                </a:solidFill>
              </a:rPr>
              <a:t>округа, запланированные в бюджете </a:t>
            </a:r>
            <a:r>
              <a:rPr lang="ru-RU" b="1" dirty="0" smtClean="0">
                <a:solidFill>
                  <a:schemeClr val="bg1"/>
                </a:solidFill>
              </a:rPr>
              <a:t>на 2023-2025 гг.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79388" y="1897063"/>
            <a:ext cx="8802687" cy="6985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388" y="2608263"/>
            <a:ext cx="8802687" cy="760412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79388" y="3387725"/>
            <a:ext cx="8785225" cy="788988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22534" name="Номер слайда 1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BBAE90-113C-4BE9-972D-61BA9B35868D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79388" y="4210050"/>
            <a:ext cx="8785225" cy="779463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</a:t>
            </a:r>
            <a:r>
              <a:rPr lang="ru-RU" b="1" dirty="0" smtClean="0">
                <a:solidFill>
                  <a:schemeClr val="bg1"/>
                </a:solidFill>
              </a:rPr>
              <a:t>округа на 2023-2025 гг.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92088" y="5022850"/>
            <a:ext cx="8785225" cy="839788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79388" y="5876925"/>
            <a:ext cx="8785225" cy="72072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4480" y="242888"/>
            <a:ext cx="83273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27417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8266FBA-6BDB-47A0-A29E-B2A34A206200}" type="slidenum">
              <a:rPr lang="ru-RU" altLang="ru-RU" sz="1200" smtClean="0">
                <a:solidFill>
                  <a:srgbClr val="000000"/>
                </a:solidFill>
              </a:rPr>
              <a:pPr/>
              <a:t>18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960706"/>
              </p:ext>
            </p:extLst>
          </p:nvPr>
        </p:nvGraphicFramePr>
        <p:xfrm>
          <a:off x="34925" y="1052513"/>
          <a:ext cx="9001123" cy="5218715"/>
        </p:xfrm>
        <a:graphic>
          <a:graphicData uri="http://schemas.openxmlformats.org/drawingml/2006/table">
            <a:tbl>
              <a:tblPr/>
              <a:tblGrid>
                <a:gridCol w="287500"/>
                <a:gridCol w="2880685"/>
                <a:gridCol w="648154"/>
                <a:gridCol w="720171"/>
                <a:gridCol w="792188"/>
                <a:gridCol w="792188"/>
                <a:gridCol w="576137"/>
                <a:gridCol w="792188"/>
                <a:gridCol w="720171"/>
                <a:gridCol w="791741"/>
              </a:tblGrid>
              <a:tr h="60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Ед. изм.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отчет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2027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980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</a:t>
                      </a: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4 375,8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4 448,0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4 726,5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5 022,5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3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2 240,4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1 866,9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2 765,5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2 645,1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2 851,6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3 072,6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2 887,0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2 957,5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1 375,4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1628,58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1 890,8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2 089,4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2 262,8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округу)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119,01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106,26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104,14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129,9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467,8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48558" y="9344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E23A05FA-FFDD-42D4-80B3-16629EDC0EA8}" type="slidenum">
              <a:rPr lang="ru-RU" altLang="ru-RU" sz="1200" smtClean="0">
                <a:solidFill>
                  <a:srgbClr val="000000"/>
                </a:solidFill>
              </a:rPr>
              <a:pPr/>
              <a:t>19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7096" y="9362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214282" y="1000108"/>
          <a:ext cx="3963865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5000628" y="928670"/>
          <a:ext cx="3837110" cy="2674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357158" y="4143380"/>
          <a:ext cx="3538171" cy="2228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5214942" y="3857628"/>
          <a:ext cx="3385771" cy="224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164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F5AB29C-0BC9-4447-B974-E9CA918F2814}" type="slidenum">
              <a:rPr lang="ru-RU" altLang="ru-RU" sz="1200" smtClean="0">
                <a:solidFill>
                  <a:srgbClr val="000000"/>
                </a:solidFill>
              </a:rPr>
              <a:pPr/>
              <a:t>20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26635"/>
            <a:ext cx="759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параметры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127" y="720355"/>
            <a:ext cx="136842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200" b="1" dirty="0">
                <a:latin typeface="+mn-lt"/>
                <a:cs typeface="Arial" charset="0"/>
              </a:rPr>
              <a:t>млн.руб.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571472" y="1214422"/>
          <a:ext cx="821537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95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677150" y="6327775"/>
            <a:ext cx="1096963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12E55C4-1AEC-4F61-978D-32CCBF1754C5}" type="slidenum">
              <a:rPr lang="ru-RU" altLang="ru-RU" smtClean="0">
                <a:solidFill>
                  <a:srgbClr val="000000"/>
                </a:solidFill>
              </a:rPr>
              <a:pPr/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202530"/>
              </p:ext>
            </p:extLst>
          </p:nvPr>
        </p:nvGraphicFramePr>
        <p:xfrm>
          <a:off x="107950" y="1255713"/>
          <a:ext cx="8856538" cy="153700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026759"/>
                <a:gridCol w="1580299"/>
                <a:gridCol w="1428760"/>
                <a:gridCol w="1820720"/>
              </a:tblGrid>
              <a:tr h="238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Показатель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2023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2024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2025 год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(план)</a:t>
                      </a:r>
                    </a:p>
                  </a:txBody>
                  <a:tcPr marL="9525" marR="9525" marT="9525" marB="0" anchor="ctr"/>
                </a:tc>
              </a:tr>
              <a:tr h="265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Доходы, всего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1 427 883,0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1 322 590,2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1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077 881,2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Налоговые и неналоговые доходы, в т. ч.: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298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842,4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359 348,3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371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Arial Cyr" panose="020B0604020202020204" pitchFamily="34" charset="0"/>
                        </a:rPr>
                        <a:t> 126,9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75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259 220,3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328 664,5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350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Arial Cyr" panose="020B0604020202020204" pitchFamily="34" charset="0"/>
                        </a:rPr>
                        <a:t> 098,7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Неналоговые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   39 622,1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30 683,8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21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Arial Cyr" panose="020B0604020202020204" pitchFamily="34" charset="0"/>
                        </a:rPr>
                        <a:t> 028,2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1 129 040,6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963 241,9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     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706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Arial Cyr" panose="020B0604020202020204" pitchFamily="34" charset="0"/>
                        </a:rPr>
                        <a:t> 754,3</a:t>
                      </a:r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27988" y="968375"/>
            <a:ext cx="10080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(тыс. руб.)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078925235"/>
              </p:ext>
            </p:extLst>
          </p:nvPr>
        </p:nvGraphicFramePr>
        <p:xfrm>
          <a:off x="1403648" y="5508652"/>
          <a:ext cx="6096000" cy="109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41873" y="193154"/>
            <a:ext cx="7332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907551"/>
              </p:ext>
            </p:extLst>
          </p:nvPr>
        </p:nvGraphicFramePr>
        <p:xfrm>
          <a:off x="214282" y="3143248"/>
          <a:ext cx="2594029" cy="221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385708"/>
              </p:ext>
            </p:extLst>
          </p:nvPr>
        </p:nvGraphicFramePr>
        <p:xfrm>
          <a:off x="3279229" y="3143248"/>
          <a:ext cx="2435779" cy="214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246444"/>
              </p:ext>
            </p:extLst>
          </p:nvPr>
        </p:nvGraphicFramePr>
        <p:xfrm>
          <a:off x="6372200" y="3071810"/>
          <a:ext cx="2486080" cy="2140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9892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79D2D09-5569-4BF2-BABA-20D8F3204206}" type="slidenum">
              <a:rPr lang="ru-RU" altLang="ru-RU" sz="1200" smtClean="0">
                <a:solidFill>
                  <a:srgbClr val="000000"/>
                </a:solidFill>
              </a:rPr>
              <a:pPr/>
              <a:t>22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55479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налоговых и неналоговых доходов поступает 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7523609" y="1255808"/>
            <a:ext cx="1512887" cy="35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500034" y="1643050"/>
          <a:ext cx="8143932" cy="4357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59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8074025" y="945183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23F6293-AD81-465E-81FC-CD73EA90F79A}" type="slidenum">
              <a:rPr lang="ru-RU" altLang="ru-RU" sz="1200" smtClean="0">
                <a:solidFill>
                  <a:srgbClr val="000000"/>
                </a:solidFill>
              </a:rPr>
              <a:pPr/>
              <a:t>23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332656"/>
            <a:ext cx="805549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округа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налоговым доходам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785" y="1285863"/>
          <a:ext cx="7858180" cy="4786342"/>
        </p:xfrm>
        <a:graphic>
          <a:graphicData uri="http://schemas.openxmlformats.org/drawingml/2006/table">
            <a:tbl>
              <a:tblPr/>
              <a:tblGrid>
                <a:gridCol w="1627943"/>
                <a:gridCol w="1098919"/>
                <a:gridCol w="980854"/>
                <a:gridCol w="1089838"/>
                <a:gridCol w="944526"/>
                <a:gridCol w="717475"/>
                <a:gridCol w="653903"/>
                <a:gridCol w="744722"/>
              </a:tblGrid>
              <a:tr h="827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Исполнено за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Первонач. план 2024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Уточненный план 2024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Исполнено за 2024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исполн.к первонач.плану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исполн.к уточн.плану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исполн.к 2023 году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Налог на доходы физических лиц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195 698,4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186 817,9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201 963,4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238 980,9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127,9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118,3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122,1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Акцизы на нефтепродукты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15 532,0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13 606,1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15 837,8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16 988,7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124,9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107,3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109,4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Упрощенная система налогообложения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15 028,1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10 756,0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20 408,8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20 642,4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191,9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101,1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137,4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Единый налог на вмененный доход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               101,5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-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-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-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56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Единый сельскохозяйственный налог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4 521,3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5 028,0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15 604,1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15 698,9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312,2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100,6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347,2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85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Патент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466,0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1 891,5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1 891,5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1 378,0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72,9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72,9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295,7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Налог на имущество  физ. лиц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10 352,2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12 314,7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12 314,7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12 488,6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101,4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101,4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120,6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85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Земельный налог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16 428,4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16 426,8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16 426,8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19 945,9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121,4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121,4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121,4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Государственная 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1 294,1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1 778,5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1 778,5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2 541,1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142,9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142,9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196,4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Прочие 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1,3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7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 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259 220,3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248 619,5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286 225,6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328 664,5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132,2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114,8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126,8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6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C43197C-3094-4E15-821D-9A49D5E1B387}" type="slidenum">
              <a:rPr lang="ru-RU" altLang="ru-RU" smtClean="0">
                <a:solidFill>
                  <a:srgbClr val="000000"/>
                </a:solidFill>
              </a:rPr>
              <a:pPr/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5088" y="18864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3-2025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990198"/>
              </p:ext>
            </p:extLst>
          </p:nvPr>
        </p:nvGraphicFramePr>
        <p:xfrm>
          <a:off x="107504" y="836713"/>
          <a:ext cx="4860032" cy="588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340212"/>
              </p:ext>
            </p:extLst>
          </p:nvPr>
        </p:nvGraphicFramePr>
        <p:xfrm>
          <a:off x="5292080" y="1340768"/>
          <a:ext cx="3672408" cy="357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066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3EC2312A-96F0-4D43-91F1-38747EA7C2CA}" type="slidenum">
              <a:rPr lang="ru-RU" altLang="ru-RU" sz="1200" smtClean="0">
                <a:solidFill>
                  <a:srgbClr val="000000"/>
                </a:solidFill>
              </a:rPr>
              <a:pPr/>
              <a:t>25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8059241" y="586992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88640"/>
            <a:ext cx="7632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неналоговым доходам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267865"/>
              </p:ext>
            </p:extLst>
          </p:nvPr>
        </p:nvGraphicFramePr>
        <p:xfrm>
          <a:off x="107506" y="963031"/>
          <a:ext cx="8928990" cy="5800883"/>
        </p:xfrm>
        <a:graphic>
          <a:graphicData uri="http://schemas.openxmlformats.org/drawingml/2006/table">
            <a:tbl>
              <a:tblPr/>
              <a:tblGrid>
                <a:gridCol w="2376262"/>
                <a:gridCol w="936104"/>
                <a:gridCol w="1008112"/>
                <a:gridCol w="1080120"/>
                <a:gridCol w="864096"/>
                <a:gridCol w="936104"/>
                <a:gridCol w="864096"/>
                <a:gridCol w="864096"/>
              </a:tblGrid>
              <a:tr h="654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Первоначал. план 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исполн.к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66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4 096,9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977,1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1 708,4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затрат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бюджета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595,2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475,1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42,6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15 223,4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10 687,2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2 354,6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приватизации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2 750,0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4 337,5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6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39 622,1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18 091,8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21 746,2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30 683,8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141,1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77,4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936B47D-F6E6-4E6B-BD9B-D9FDAD903F7F}" type="slidenum">
              <a:rPr lang="ru-RU" altLang="ru-RU" smtClean="0">
                <a:solidFill>
                  <a:srgbClr val="000000"/>
                </a:solidFill>
              </a:rPr>
              <a:pPr/>
              <a:t>26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88640"/>
            <a:ext cx="78488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в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500035" y="1001315"/>
          <a:ext cx="3357585" cy="4855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4143372" y="1428736"/>
          <a:ext cx="4643470" cy="448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37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DC42559-90BA-4519-9143-6EE69E0D9174}" type="slidenum">
              <a:rPr lang="ru-RU" altLang="ru-RU" sz="1200" smtClean="0">
                <a:solidFill>
                  <a:srgbClr val="000000"/>
                </a:solidFill>
              </a:rPr>
              <a:pPr/>
              <a:t>27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7884368" y="1085978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338285"/>
              </p:ext>
            </p:extLst>
          </p:nvPr>
        </p:nvGraphicFramePr>
        <p:xfrm>
          <a:off x="107505" y="1682859"/>
          <a:ext cx="8928992" cy="4651374"/>
        </p:xfrm>
        <a:graphic>
          <a:graphicData uri="http://schemas.openxmlformats.org/drawingml/2006/table">
            <a:tbl>
              <a:tblPr/>
              <a:tblGrid>
                <a:gridCol w="1722218"/>
                <a:gridCol w="1195352"/>
                <a:gridCol w="1054722"/>
                <a:gridCol w="1125037"/>
                <a:gridCol w="1167366"/>
                <a:gridCol w="1024915"/>
                <a:gridCol w="843778"/>
                <a:gridCol w="795604"/>
              </a:tblGrid>
              <a:tr h="1143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Первонач. план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Уточненный план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уточн.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  <a:r>
                        <a:rPr lang="ru-RU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выполн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к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212 458,0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261 932,2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261 932,2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261 932,2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123,3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608 232,9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142 741,9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328 114,6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318 105,0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222,9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96,9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52,3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298 379,2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149,9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358 628,4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358 336,9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99,9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Иные межбюджетные транферты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11 538,2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655,6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25 292,2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25 292,2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1 527,7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Возврат субвенций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1 577,7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-480,7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-424,4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129 040,6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744 479,6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973 486,7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963 241,9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129,4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98,9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85,3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75126" y="279190"/>
            <a:ext cx="78384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безвозмездным поступлениям</a:t>
            </a:r>
          </a:p>
        </p:txBody>
      </p:sp>
    </p:spTree>
    <p:extLst>
      <p:ext uri="{BB962C8B-B14F-4D97-AF65-F5344CB8AC3E}">
        <p14:creationId xmlns:p14="http://schemas.microsoft.com/office/powerpoint/2010/main" val="17869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9120B677-F00C-4B43-88C2-1ACCFAED7D2B}" type="slidenum">
              <a:rPr lang="ru-RU" altLang="ru-RU" smtClean="0">
                <a:solidFill>
                  <a:srgbClr val="000000"/>
                </a:solidFill>
              </a:rPr>
              <a:pPr/>
              <a:t>28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26064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2023-2025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571472" y="1500174"/>
          <a:ext cx="3299883" cy="477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357686" y="1571612"/>
          <a:ext cx="3413125" cy="4760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4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50825" y="2276475"/>
            <a:ext cx="2592388" cy="14398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Акцизы на нефтепродукты  за </a:t>
            </a:r>
            <a:r>
              <a:rPr lang="ru-RU" sz="2200" dirty="0" smtClean="0">
                <a:solidFill>
                  <a:schemeClr val="tx1"/>
                </a:solidFill>
              </a:rPr>
              <a:t>2024 </a:t>
            </a:r>
            <a:r>
              <a:rPr lang="ru-RU" sz="2200" dirty="0">
                <a:solidFill>
                  <a:schemeClr val="tx1"/>
                </a:solidFill>
              </a:rPr>
              <a:t>год -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16 988,7 тыс</a:t>
            </a:r>
            <a:r>
              <a:rPr lang="ru-RU" sz="2200" dirty="0">
                <a:solidFill>
                  <a:schemeClr val="tx1"/>
                </a:solidFill>
              </a:rPr>
              <a:t>. руб.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84888" y="2205038"/>
            <a:ext cx="2857500" cy="180022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Содержание и ремонт дорог местного значения за </a:t>
            </a:r>
            <a:r>
              <a:rPr lang="ru-RU" sz="2200" dirty="0" smtClean="0">
                <a:solidFill>
                  <a:schemeClr val="tx1"/>
                </a:solidFill>
              </a:rPr>
              <a:t>2024 </a:t>
            </a:r>
            <a:r>
              <a:rPr lang="ru-RU" sz="2200" dirty="0">
                <a:solidFill>
                  <a:schemeClr val="tx1"/>
                </a:solidFill>
              </a:rPr>
              <a:t>год –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16 938,1 </a:t>
            </a:r>
            <a:r>
              <a:rPr lang="ru-RU" sz="2200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503362" y="4722813"/>
            <a:ext cx="5786438" cy="5715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chemeClr val="tx1"/>
                </a:solidFill>
              </a:rPr>
              <a:t>Объем расходов дорожного фонда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279400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14 106,4 </a:t>
            </a:r>
            <a:r>
              <a:rPr lang="ru-RU" b="1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3141663" y="5367338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16 938,1 тыс</a:t>
            </a:r>
            <a:r>
              <a:rPr lang="ru-RU" b="1" dirty="0">
                <a:solidFill>
                  <a:schemeClr val="tx1"/>
                </a:solidFill>
              </a:rPr>
              <a:t>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112" name="TextBox 3"/>
          <p:cNvSpPr txBox="1">
            <a:spLocks noChangeArrowheads="1"/>
          </p:cNvSpPr>
          <p:nvPr/>
        </p:nvSpPr>
        <p:spPr bwMode="auto">
          <a:xfrm>
            <a:off x="620713" y="6156325"/>
            <a:ext cx="121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3" name="TextBox 3"/>
          <p:cNvSpPr txBox="1">
            <a:spLocks noChangeArrowheads="1"/>
          </p:cNvSpPr>
          <p:nvPr/>
        </p:nvSpPr>
        <p:spPr bwMode="auto">
          <a:xfrm>
            <a:off x="3575050" y="6156325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47114" name="Рисунок 12" descr="Ремонт дорог в Самаре, ямочный ремонт в Сама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26638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Рисунок 13" descr="2560x1600 view, roads, дорога, дорожная разметка, путь, wallpapers, деревья, пейзаж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284538"/>
            <a:ext cx="26638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779838" y="2708275"/>
            <a:ext cx="1643062" cy="7143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7117" name="Номер слайда 1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DAB0FD1-5F25-44BD-AF17-D3B478257508}" type="slidenum">
              <a:rPr lang="ru-RU" altLang="ru-RU" sz="1200" smtClean="0">
                <a:solidFill>
                  <a:srgbClr val="000000"/>
                </a:solidFill>
              </a:rPr>
              <a:pPr/>
              <a:t>29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7118" name="TextBox 3"/>
          <p:cNvSpPr txBox="1">
            <a:spLocks noChangeArrowheads="1"/>
          </p:cNvSpPr>
          <p:nvPr/>
        </p:nvSpPr>
        <p:spPr bwMode="auto">
          <a:xfrm>
            <a:off x="6227763" y="6156325"/>
            <a:ext cx="1924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(план)</a:t>
            </a:r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6002338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17 927,3 тыс</a:t>
            </a:r>
            <a:r>
              <a:rPr lang="ru-RU" b="1" dirty="0">
                <a:solidFill>
                  <a:schemeClr val="tx1"/>
                </a:solidFill>
              </a:rPr>
              <a:t>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95947"/>
            <a:ext cx="7200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</p:spTree>
    <p:extLst>
      <p:ext uri="{BB962C8B-B14F-4D97-AF65-F5344CB8AC3E}">
        <p14:creationId xmlns:p14="http://schemas.microsoft.com/office/powerpoint/2010/main" val="2514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F4D1B32-0BE7-4677-BA8E-1F9CBBB84E70}" type="slidenum">
              <a:rPr lang="ru-RU" altLang="ru-RU" sz="1200" smtClean="0">
                <a:solidFill>
                  <a:srgbClr val="000000"/>
                </a:solidFill>
              </a:rPr>
              <a:pPr/>
              <a:t>30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7000" y="1249363"/>
            <a:ext cx="10382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тыс.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586150"/>
              </p:ext>
            </p:extLst>
          </p:nvPr>
        </p:nvGraphicFramePr>
        <p:xfrm>
          <a:off x="539750" y="1581150"/>
          <a:ext cx="7993063" cy="104933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707920"/>
                <a:gridCol w="1489304"/>
                <a:gridCol w="1598613"/>
                <a:gridCol w="1598613"/>
                <a:gridCol w="1598613"/>
              </a:tblGrid>
              <a:tr h="489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01.01.2024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Привлечение заемных средств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Погашение долга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31.12.2024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</a:tr>
              <a:tr h="5597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Бюджетный кредит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 6 000,00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3 000,00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5473700" y="3657600"/>
            <a:ext cx="3311525" cy="2187575"/>
          </a:xfrm>
          <a:prstGeom prst="round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 структуре муниципального долга </a:t>
            </a:r>
            <a:r>
              <a:rPr lang="ru-RU" b="1"/>
              <a:t>в </a:t>
            </a:r>
            <a:r>
              <a:rPr lang="ru-RU" b="1" smtClean="0"/>
              <a:t>2024 </a:t>
            </a:r>
            <a:r>
              <a:rPr lang="ru-RU" b="1" dirty="0"/>
              <a:t>году 100% составляют бюджетные кредиты, полученные из областного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9552" y="41023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714348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402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1FB52FC-0334-4019-B632-2D81AE0DE459}" type="slidenum">
              <a:rPr lang="ru-RU" altLang="ru-RU" sz="1200" smtClean="0">
                <a:solidFill>
                  <a:srgbClr val="000000"/>
                </a:solidFill>
              </a:rPr>
              <a:pPr/>
              <a:t>31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pic>
        <p:nvPicPr>
          <p:cNvPr id="50180" name="Picture 28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975"/>
            <a:ext cx="34559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94623"/>
            <a:ext cx="35274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2128" y="116632"/>
            <a:ext cx="805226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и расходы на его обслуживание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285720" y="10001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4071934" y="37861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60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4951730-CAA0-43EC-A72A-4F09B7050C7E}" type="slidenum">
              <a:rPr lang="ru-RU" altLang="ru-RU" smtClean="0">
                <a:solidFill>
                  <a:srgbClr val="000000"/>
                </a:solidFill>
              </a:rPr>
              <a:pPr/>
              <a:t>32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72891"/>
              </p:ext>
            </p:extLst>
          </p:nvPr>
        </p:nvGraphicFramePr>
        <p:xfrm>
          <a:off x="642910" y="1500174"/>
          <a:ext cx="8215370" cy="4857783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656324"/>
                <a:gridCol w="2451032"/>
                <a:gridCol w="1325388"/>
                <a:gridCol w="1412993"/>
                <a:gridCol w="1369633"/>
              </a:tblGrid>
              <a:tr h="10743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Требование нормативного документа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Нормативный документ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Установленное условие  </a:t>
                      </a:r>
                    </a:p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Фактическое значение 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Соответствие требованиям решения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41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Предельный объем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Решение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Совета</a:t>
                      </a:r>
                      <a:r>
                        <a:rPr lang="ru-RU" sz="1600" u="none" strike="noStrike" baseline="0" dirty="0" smtClean="0">
                          <a:effectLst/>
                          <a:latin typeface="+mn-lt"/>
                        </a:rPr>
                        <a:t> депутатов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Дивеевского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от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19.12.2023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77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«О бюджете Дивеевского 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на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2024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 и плановый период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2025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и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2026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годов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на </a:t>
                      </a: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01.01.2024 -</a:t>
                      </a: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 6 000,00;</a:t>
                      </a:r>
                    </a:p>
                    <a:p>
                      <a:pPr algn="ctr" rtl="0" fontAlgn="ctr"/>
                      <a:r>
                        <a:rPr 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</a:t>
                      </a:r>
                    </a:p>
                    <a:p>
                      <a:pPr algn="ctr" rtl="0" fontAlgn="ctr"/>
                      <a:r>
                        <a:rPr 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31.12.2024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–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9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Верхний предел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01.01.2025 –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3 000,00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01.01.2025 –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3 000,00</a:t>
                      </a:r>
                    </a:p>
                    <a:p>
                      <a:pPr algn="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03648" y="188640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ограничений, установленных по муниципальному долгу</a:t>
            </a:r>
          </a:p>
        </p:txBody>
      </p:sp>
    </p:spTree>
    <p:extLst>
      <p:ext uri="{BB962C8B-B14F-4D97-AF65-F5344CB8AC3E}">
        <p14:creationId xmlns:p14="http://schemas.microsoft.com/office/powerpoint/2010/main" val="342802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16" y="462663"/>
            <a:ext cx="8462876" cy="649882"/>
          </a:xfrm>
        </p:spPr>
        <p:txBody>
          <a:bodyPr>
            <a:noAutofit/>
          </a:bodyPr>
          <a:lstStyle/>
          <a:p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Дивеевского 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/>
          </a:p>
        </p:txBody>
      </p:sp>
      <p:sp>
        <p:nvSpPr>
          <p:cNvPr id="5" name="Прямоугольник 11"/>
          <p:cNvSpPr>
            <a:spLocks noChangeArrowheads="1"/>
          </p:cNvSpPr>
          <p:nvPr/>
        </p:nvSpPr>
        <p:spPr bwMode="auto">
          <a:xfrm>
            <a:off x="198685" y="1180854"/>
            <a:ext cx="51654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за 2024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произведены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1 304 938,84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98,4%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уточненному годовому плану.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04" y="2276872"/>
            <a:ext cx="5819899" cy="407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3316463"/>
              </p:ext>
            </p:extLst>
          </p:nvPr>
        </p:nvGraphicFramePr>
        <p:xfrm>
          <a:off x="5868144" y="1340768"/>
          <a:ext cx="2953470" cy="450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91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22156"/>
            <a:ext cx="7643192" cy="136292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Дивеевского муниципального округа за 2024 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273922"/>
              </p:ext>
            </p:extLst>
          </p:nvPr>
        </p:nvGraphicFramePr>
        <p:xfrm>
          <a:off x="107504" y="1052736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80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3223" y="260648"/>
            <a:ext cx="6784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170736" y="795991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 </a:t>
            </a: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54339" y="4705062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428 668,8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50" y="5864815"/>
            <a:ext cx="857250" cy="2857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252897" y="5873928"/>
            <a:ext cx="24288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71345" y="6043205"/>
            <a:ext cx="857250" cy="285750"/>
          </a:xfrm>
          <a:prstGeom prst="rect">
            <a:avLst/>
          </a:prstGeom>
          <a:solidFill>
            <a:srgbClr val="9933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9933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57688" y="5429250"/>
            <a:ext cx="857250" cy="285750"/>
          </a:xfrm>
          <a:prstGeom prst="rect">
            <a:avLst/>
          </a:prstGeom>
          <a:solidFill>
            <a:srgbClr val="79F96F"/>
          </a:solidFill>
          <a:ln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79F96F"/>
              </a:solidFill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5414698" y="6000750"/>
            <a:ext cx="3189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5429250" y="5357813"/>
            <a:ext cx="2813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образование</a:t>
            </a: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292654" y="5275262"/>
            <a:ext cx="27032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5286375"/>
            <a:ext cx="857250" cy="28575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1143000" y="795991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4687822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538 101,1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048876"/>
              </p:ext>
            </p:extLst>
          </p:nvPr>
        </p:nvGraphicFramePr>
        <p:xfrm>
          <a:off x="4572000" y="1052736"/>
          <a:ext cx="4572000" cy="374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7159814"/>
              </p:ext>
            </p:extLst>
          </p:nvPr>
        </p:nvGraphicFramePr>
        <p:xfrm>
          <a:off x="-287970" y="1175142"/>
          <a:ext cx="5154339" cy="3248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477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8864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национальную экономику</a:t>
            </a:r>
            <a:endParaRPr lang="ru-RU" sz="2800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1938" y="1471844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412 262,0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6176" y="108789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403648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рыболовство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541" y="5605251"/>
            <a:ext cx="857250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1466850" y="6070599"/>
            <a:ext cx="328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хозяйство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5595" y="6041547"/>
            <a:ext cx="857250" cy="285750"/>
          </a:xfrm>
          <a:prstGeom prst="rect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6372200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информатика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34441" y="5605251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372199" y="5963444"/>
            <a:ext cx="328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национальной экономики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34441" y="6097587"/>
            <a:ext cx="857250" cy="285750"/>
          </a:xfrm>
          <a:prstGeom prst="rect">
            <a:avLst/>
          </a:prstGeom>
          <a:solidFill>
            <a:srgbClr val="79F9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466849" y="6485731"/>
            <a:ext cx="32861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0541" y="6467392"/>
            <a:ext cx="857250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617212"/>
              </p:ext>
            </p:extLst>
          </p:nvPr>
        </p:nvGraphicFramePr>
        <p:xfrm>
          <a:off x="-252536" y="1886406"/>
          <a:ext cx="4792272" cy="380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467544" y="1457781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293 199,3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07646" y="105138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096869"/>
              </p:ext>
            </p:extLst>
          </p:nvPr>
        </p:nvGraphicFramePr>
        <p:xfrm>
          <a:off x="4477379" y="1950702"/>
          <a:ext cx="4680520" cy="365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849925"/>
              </p:ext>
            </p:extLst>
          </p:nvPr>
        </p:nvGraphicFramePr>
        <p:xfrm>
          <a:off x="4491047" y="1974595"/>
          <a:ext cx="4659322" cy="3636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25191"/>
              </p:ext>
            </p:extLst>
          </p:nvPr>
        </p:nvGraphicFramePr>
        <p:xfrm>
          <a:off x="100388" y="1988840"/>
          <a:ext cx="4572000" cy="343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813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16632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жилищно-коммунальное хозяйство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532760" y="972366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8044" y="4617368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139 840,0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259632" y="5972175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5972175"/>
            <a:ext cx="857250" cy="28575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1331640" y="5357813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924" y="5381625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434178" y="5944656"/>
            <a:ext cx="857250" cy="285750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538275" y="5768972"/>
            <a:ext cx="24479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жилищно-коммунального хозяйства</a:t>
            </a: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1447750" y="969445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38" y="4617367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129 102,3тыс.руб.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34178" y="5368925"/>
            <a:ext cx="857250" cy="285750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6504408" y="5346699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хозяйство</a:t>
            </a:r>
            <a:endParaRPr lang="ru-RU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055239"/>
              </p:ext>
            </p:extLst>
          </p:nvPr>
        </p:nvGraphicFramePr>
        <p:xfrm>
          <a:off x="4572000" y="1412776"/>
          <a:ext cx="4505886" cy="303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186227"/>
              </p:ext>
            </p:extLst>
          </p:nvPr>
        </p:nvGraphicFramePr>
        <p:xfrm>
          <a:off x="4359905" y="1412776"/>
          <a:ext cx="477045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203301"/>
              </p:ext>
            </p:extLst>
          </p:nvPr>
        </p:nvGraphicFramePr>
        <p:xfrm>
          <a:off x="-180528" y="1412776"/>
          <a:ext cx="5059545" cy="2885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49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157592" cy="1224136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 муниципального округа по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и подразделам  бюджетной классификации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847588"/>
              </p:ext>
            </p:extLst>
          </p:nvPr>
        </p:nvGraphicFramePr>
        <p:xfrm>
          <a:off x="93248" y="1268760"/>
          <a:ext cx="9036496" cy="5487852"/>
        </p:xfrm>
        <a:graphic>
          <a:graphicData uri="http://schemas.openxmlformats.org/drawingml/2006/table">
            <a:tbl>
              <a:tblPr/>
              <a:tblGrid>
                <a:gridCol w="436090"/>
                <a:gridCol w="3591943"/>
                <a:gridCol w="1016210"/>
                <a:gridCol w="1018685"/>
                <a:gridCol w="1008112"/>
                <a:gridCol w="1080120"/>
                <a:gridCol w="885336"/>
              </a:tblGrid>
              <a:tr h="5760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2024г.,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первоначальному плану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уточненному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126 322 194,0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131 263 632,8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128 607 190,8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2 577 196,0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3 433 630,9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3 433 630,9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5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1 031 552,0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1 420 747,6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1 420 747,6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7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69 799 089,0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75 907 762,3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74 742 287,1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9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13 999 588,0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16 839 319,5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16 511 181,3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140 594,3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36 907 869,0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33 514 678,2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32 492 443,9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31 972 534,0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36 469 542,6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36 174 150,3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31 902 534,0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36 407 063,2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36 121 670,9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62 479,4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52 479,4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10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298826"/>
              </p:ext>
            </p:extLst>
          </p:nvPr>
        </p:nvGraphicFramePr>
        <p:xfrm>
          <a:off x="107503" y="1340769"/>
          <a:ext cx="9001000" cy="5400598"/>
        </p:xfrm>
        <a:graphic>
          <a:graphicData uri="http://schemas.openxmlformats.org/drawingml/2006/table">
            <a:tbl>
              <a:tblPr/>
              <a:tblGrid>
                <a:gridCol w="400993"/>
                <a:gridCol w="3487440"/>
                <a:gridCol w="1224136"/>
                <a:gridCol w="1008112"/>
                <a:gridCol w="1080120"/>
                <a:gridCol w="1080120"/>
                <a:gridCol w="720079"/>
              </a:tblGrid>
              <a:tr h="851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первоначальному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150 014 978,0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298 822 415,0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293 199 337,8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1 037 800,0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1 125 813,6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1 124 158,7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54 064 300,0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63 436 908,2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63 434 088,3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7 600 000,0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4 521 698,2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4 373 782,1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77 157 100,0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219 349 507,0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213 978 555,1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1 301 728,0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1 237 998,5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1 203 225,7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8 854 050,0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9 150 489,5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9 085 527,9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76 687 467,0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134 142 870,6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129 102 329,3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9 337 324,3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8 717 263,3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25 714 400,0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64 928 303,8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64 827 678,4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38 384 946,0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46 830 884,0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42 512 953,4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10 838 121,0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13 046 358,5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13 044 434,2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501 486 537,0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540 640 962,0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538 101 053,1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109 897 750,0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114 984 954,9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114 917 191,0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298 371 636,0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322 728 126,2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321 630 960,2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64 676 870,0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67 068 567,2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65 743 677,7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6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28 540 281,0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35 859 313,7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35 809 224,3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4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428733"/>
              </p:ext>
            </p:extLst>
          </p:nvPr>
        </p:nvGraphicFramePr>
        <p:xfrm>
          <a:off x="107504" y="1052737"/>
          <a:ext cx="9001000" cy="5400599"/>
        </p:xfrm>
        <a:graphic>
          <a:graphicData uri="http://schemas.openxmlformats.org/drawingml/2006/table">
            <a:tbl>
              <a:tblPr/>
              <a:tblGrid>
                <a:gridCol w="449590"/>
                <a:gridCol w="2645286"/>
                <a:gridCol w="1352004"/>
                <a:gridCol w="1361333"/>
                <a:gridCol w="1148150"/>
                <a:gridCol w="1004632"/>
                <a:gridCol w="1040005"/>
              </a:tblGrid>
              <a:tr h="6849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первонач.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100 086 452,0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156 112 389,4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151 914 356,3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74 858 104,0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128 697 378,3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124 539 550,3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25 228 348,0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27 415 011,0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27 374 806,0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21 477 200,0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16 233 329,6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15 993 827,9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5 026 275,0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5 762 207,2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5 762 207,2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430 625,0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700 095,8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700 095,8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16 020 300,0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8 621 376,6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8 381 874,9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1 149 650,0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1 149 650,0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4 000 138,0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6 955 300,1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6 893 704,6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4 000 138,0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6 955 300,1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6 893 704,6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3 638 250,0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3 877 250,0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3 877 250,0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3 638 250,0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3 877 250,0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3 877 250,0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 и муниципального долга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52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1 015 690 900,0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1 325 593 331,9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1 304 938 840,0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3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муниципального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20"/>
          <p:cNvSpPr/>
          <p:nvPr/>
        </p:nvSpPr>
        <p:spPr>
          <a:xfrm>
            <a:off x="277940" y="1214755"/>
            <a:ext cx="4286250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конечных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по муниципальным программам Дивеевского муниципального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Нижегородской области (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программам)</a:t>
            </a:r>
          </a:p>
        </p:txBody>
      </p:sp>
      <p:sp>
        <p:nvSpPr>
          <p:cNvPr id="6" name="Прямоугольник с двумя вырезанными противолежащими углами 19"/>
          <p:cNvSpPr/>
          <p:nvPr/>
        </p:nvSpPr>
        <p:spPr>
          <a:xfrm>
            <a:off x="4979378" y="1268760"/>
            <a:ext cx="3643313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</p:txBody>
      </p:sp>
      <p:sp>
        <p:nvSpPr>
          <p:cNvPr id="7" name="Прямоугольник с двумя вырезанными противолежащими углами 24"/>
          <p:cNvSpPr/>
          <p:nvPr/>
        </p:nvSpPr>
        <p:spPr>
          <a:xfrm>
            <a:off x="5072063" y="4214813"/>
            <a:ext cx="3571875" cy="2071687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1 304 938,8тыс.рублей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1 185 903,6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119 035,2тыс.рублей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259957"/>
              </p:ext>
            </p:extLst>
          </p:nvPr>
        </p:nvGraphicFramePr>
        <p:xfrm>
          <a:off x="4902" y="3645024"/>
          <a:ext cx="4927138" cy="3187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342707"/>
              </p:ext>
            </p:extLst>
          </p:nvPr>
        </p:nvGraphicFramePr>
        <p:xfrm>
          <a:off x="27430" y="3500755"/>
          <a:ext cx="4832602" cy="324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53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муниципальных программ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37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бюджета округа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непрограммных направлений деятельности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142242"/>
              </p:ext>
            </p:extLst>
          </p:nvPr>
        </p:nvGraphicFramePr>
        <p:xfrm>
          <a:off x="107503" y="1052736"/>
          <a:ext cx="8928992" cy="4536502"/>
        </p:xfrm>
        <a:graphic>
          <a:graphicData uri="http://schemas.openxmlformats.org/drawingml/2006/table">
            <a:tbl>
              <a:tblPr/>
              <a:tblGrid>
                <a:gridCol w="3058967"/>
                <a:gridCol w="1159720"/>
                <a:gridCol w="1277371"/>
                <a:gridCol w="1210141"/>
                <a:gridCol w="1147113"/>
                <a:gridCol w="1075680"/>
              </a:tblGrid>
              <a:tr h="979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39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Содержание аппарата управления (Глава и председатель КСК)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3 825,9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5 697,7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5 697,7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348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72 723,5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78 920,1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77 806,0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04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36 335,2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32 838,6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31 888,4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9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непрограммные расходы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3 682,7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3 643,1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9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непрограммные расходы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116 772,4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121 139,2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119 035,3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9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116632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значимых программных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в 2023 году,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984247"/>
              </p:ext>
            </p:extLst>
          </p:nvPr>
        </p:nvGraphicFramePr>
        <p:xfrm>
          <a:off x="-14171" y="1196752"/>
          <a:ext cx="878497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66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7077" y="3068960"/>
            <a:ext cx="9108503" cy="25202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5844" y="147935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1717596"/>
            <a:ext cx="8730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транспортного обслуживания населения на территории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 Нижегородской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увеличение доли автомобильных дорог, отвечающих нормативным требованиям, снижение доли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транспортных происшествий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064" y="794266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марта 2021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288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25300"/>
              </p:ext>
            </p:extLst>
          </p:nvPr>
        </p:nvGraphicFramePr>
        <p:xfrm>
          <a:off x="35496" y="5589240"/>
          <a:ext cx="8476862" cy="864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6423"/>
                <a:gridCol w="1756805"/>
                <a:gridCol w="1251817"/>
                <a:gridCol w="1251817"/>
              </a:tblGrid>
              <a:tr h="5886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тыс. 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84 807,1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119 602,0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114 122,2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70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628" y="1156102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в целом на программу составили  114 122,2тыс.руб.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63283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бюджета расходы на программу занимают 10%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927" y="2092206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включает в себя 3 подпрограммы :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705017"/>
              </p:ext>
            </p:extLst>
          </p:nvPr>
        </p:nvGraphicFramePr>
        <p:xfrm>
          <a:off x="54031" y="2348880"/>
          <a:ext cx="6800329" cy="4442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383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428687"/>
              </p:ext>
            </p:extLst>
          </p:nvPr>
        </p:nvGraphicFramePr>
        <p:xfrm>
          <a:off x="179512" y="692696"/>
          <a:ext cx="8856984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82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4846" y="18864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транспортной системы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112578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634308"/>
              </p:ext>
            </p:extLst>
          </p:nvPr>
        </p:nvGraphicFramePr>
        <p:xfrm>
          <a:off x="107504" y="1844824"/>
          <a:ext cx="8928992" cy="44089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821656"/>
                <a:gridCol w="850040"/>
                <a:gridCol w="1696509"/>
                <a:gridCol w="1560787"/>
              </a:tblGrid>
              <a:tr h="371840">
                <a:tc row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row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gridSpan="2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 непосредственного результата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2024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55776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Снижение доли дорожно-транспортных происшествий на территории Дивеевского муниципального округа Нижегородской области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55776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населенных пунктов Дивеевского муниципального округа, охваченных регулярными маршрутами пассажирского транспорта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74368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населения, проживающего в населенных пунктах, не имеющих регулярного автобусного сообщения с административным центром муниципального округа, в общей численности населения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229032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регулярность движения автобусов по маршрутам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7265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автомобильных дорог общего пользования местного значения, соответствующих нормативным допустимым требованиям 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185920">
                <a:tc gridSpan="2"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71840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дорог, отремонтированных в отчетном периоде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8578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объем пассажирских перевозок на территории Дивеевского муниципального округа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146 352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146 352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  <a:tr h="385785"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Протяженность автомобильных дорог, отремонтированных в отчетном периоде км.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/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40" marR="6664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8815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23799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2716" y="3266048"/>
            <a:ext cx="47525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формирование на территории 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рокруга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образовательной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системы, обеспечивающей доступность качественного образования, отвечающего потребностям инновационного развития экономики района, ожиданиям  общества и каждого гражданина. </a:t>
            </a: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2110" y="670130"/>
            <a:ext cx="8612187" cy="3667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129102" y="1056811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организаций</a:t>
            </a:r>
          </a:p>
        </p:txBody>
      </p:sp>
      <p:sp>
        <p:nvSpPr>
          <p:cNvPr id="16" name="Горизонтальный свиток 15"/>
          <p:cNvSpPr/>
          <p:nvPr/>
        </p:nvSpPr>
        <p:spPr>
          <a:xfrm>
            <a:off x="2411760" y="1036843"/>
            <a:ext cx="2057400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4678204" y="1056811"/>
            <a:ext cx="2058988" cy="925513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6906331" y="1056812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бухгалтерия</a:t>
            </a:r>
          </a:p>
        </p:txBody>
      </p:sp>
      <p:pic>
        <p:nvPicPr>
          <p:cNvPr id="19" name="Picture 14" descr="https://sun9-49.userapi.com/impf/c834100/v834100571/52c5e/XEZFdTHSpQM.jpg?size=800x424&amp;quality=96&amp;sign=5b16f9db34a025b6aa6214ddbe2887c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947" y="1720201"/>
            <a:ext cx="4891107" cy="25922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704160" y="2132856"/>
            <a:ext cx="44043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июня 2021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 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771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539884"/>
              </p:ext>
            </p:extLst>
          </p:nvPr>
        </p:nvGraphicFramePr>
        <p:xfrm>
          <a:off x="14344" y="4005064"/>
          <a:ext cx="4408372" cy="2827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769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628" y="908720"/>
            <a:ext cx="8809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Расходы в целом на программу составили 520 013,6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тыс.руб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расходы на программу занимают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43,8%.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628800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2024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78732" y="2708920"/>
            <a:ext cx="175698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b="1" dirty="0" smtClean="0">
                <a:solidFill>
                  <a:schemeClr val="tx1"/>
                </a:solidFill>
              </a:rPr>
              <a:t>: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74807"/>
              </p:ext>
            </p:extLst>
          </p:nvPr>
        </p:nvGraphicFramePr>
        <p:xfrm>
          <a:off x="6084168" y="2960590"/>
          <a:ext cx="2981118" cy="283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653943"/>
              </p:ext>
            </p:extLst>
          </p:nvPr>
        </p:nvGraphicFramePr>
        <p:xfrm>
          <a:off x="142690" y="1813466"/>
          <a:ext cx="6013486" cy="5044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69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382460"/>
              </p:ext>
            </p:extLst>
          </p:nvPr>
        </p:nvGraphicFramePr>
        <p:xfrm>
          <a:off x="178625" y="1354217"/>
          <a:ext cx="8856985" cy="5308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455"/>
                <a:gridCol w="1008112"/>
                <a:gridCol w="1152128"/>
                <a:gridCol w="1583290"/>
              </a:tblGrid>
              <a:tr h="298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среднего балла единого государственного экзамена (в расчете на 1 предмет) в 10% ОБОО с лучшими результатами единого государственного экзамена к среднему баллу единого государственного экзамена (в расчете на 1 предмет) в 10% ОБОО с худшими результатами единого государственного экзамена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700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0432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5280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численности, обучающихся по программам общего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ОБОО, в которых создана универсальная без барьерная среда, позволяющая обеспечить совместное обучение инвалидов и лиц, не имеющих нарушений развития, в общем количестве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0695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детей-инвалидов, получающих образовательные услуги в форме дистанционного обучения, от общего количества детей- инвалидов, которым это показано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37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организованными формами отдыха и оздоровления детей школьного возраста 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в которых созданы органы коллегиального управления с участием общественности (родители, работодатели),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68263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обеспечивающих предоставление нормативно закрепленного перечня сведений о своей деятельности на официальных сайтах,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694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граждан, принявших участие в областных мероприятиях патриотической направленности, в общем количестве граждан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допризывной молодежи, повысившей качественный уровень своей подготовки к службе в рядах Вооруженных Сил Российской Федерации через участие в областных соревнованиях военно-патриотического профиля, в общем количестве молодежи призывного возраста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645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6547"/>
              </p:ext>
            </p:extLst>
          </p:nvPr>
        </p:nvGraphicFramePr>
        <p:xfrm>
          <a:off x="55429" y="1331769"/>
          <a:ext cx="8909059" cy="5371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337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982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руководителей государственных (муниципальных)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673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в общем образовании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864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средней заработной платы педагогических работников ОБОО к средней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566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педагогов муниципальных организаций ДОД к среднемесячной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911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 общем количестве детей от 0 до 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электронных инструктивно- методических ресурсов, разработанных в рамках Программы, к которым предоставлен доступ в сети Интернет, в общем числе электронных инструктивно- методических ресурсов, разработанных в рамках Программы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12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дошкольным образованием от 1 года до 7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231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учеников в муниципальных ОБОО, приходящихся на одного учителя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8,9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836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обучающихся по программам общего образования, участвующих в олимпиадах и конкурсах различного уровня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470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44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мероприятий в системе дополнительного образования детей и воспитания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884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детей, отдохнувших в организациях отдыха и оздоровления детей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1 500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1 584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6364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51487"/>
              </p:ext>
            </p:extLst>
          </p:nvPr>
        </p:nvGraphicFramePr>
        <p:xfrm>
          <a:off x="55429" y="1331767"/>
          <a:ext cx="8909059" cy="5193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446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267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уровней общего образования, на которых реализуются механизмы внешней оценки качества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1914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населения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округа, вовлеченного в проведение культурно-патриотических мероприятий и участие в них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0,75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0,75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201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специалистов, курирующих вопросы в сфере патриотического воспитания, прошедших курсы повышения квалификации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493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детей, охваченных программами дополнительного образования патриотической направленности (в том числе военно-прикладного характера)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550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общественных объединений военно- патриотической направленности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032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Среднемесячная заработная плата одного работающего по отрасли "Образование" 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руб.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44 930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44 930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25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учителей в возрасте до 30 лет включительно в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0,042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0,021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725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педагогов дополнительного образования в возрасте до 30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0659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руководящих и педагогических работников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982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Ежегодное обновление автобусного парка государственных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329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введенных объектов образования после строительства и реконструкции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1520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1271" y="2276872"/>
            <a:ext cx="4859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округа. 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129486" y="980728"/>
            <a:ext cx="48245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февраля  2023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№127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3" descr="https://pp.userapi.com/c849232/v849232062/ad7b2/SglNLwn5gM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894944"/>
            <a:ext cx="3786187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Блок-схема: альтернативный процесс 12"/>
          <p:cNvSpPr/>
          <p:nvPr/>
        </p:nvSpPr>
        <p:spPr>
          <a:xfrm>
            <a:off x="395536" y="3573016"/>
            <a:ext cx="3600450" cy="576262"/>
          </a:xfrm>
          <a:prstGeom prst="flowChartAlternateProcess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Расходы по муниципальной программе (тыс.руб.)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Рисунок 1" descr="https://avatars.mds.yandex.net/get-altay/2044663/2a0000017c1189bd3f29ee9ada077b9ef053/XXL_he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50" y="3255264"/>
            <a:ext cx="4389513" cy="3287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88938"/>
              </p:ext>
            </p:extLst>
          </p:nvPr>
        </p:nvGraphicFramePr>
        <p:xfrm>
          <a:off x="0" y="4293096"/>
          <a:ext cx="4211960" cy="2529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9677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116632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784439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2024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850693"/>
              </p:ext>
            </p:extLst>
          </p:nvPr>
        </p:nvGraphicFramePr>
        <p:xfrm>
          <a:off x="-1404664" y="969105"/>
          <a:ext cx="10405816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48607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521791"/>
              </p:ext>
            </p:extLst>
          </p:nvPr>
        </p:nvGraphicFramePr>
        <p:xfrm>
          <a:off x="50079" y="1378377"/>
          <a:ext cx="8927799" cy="5277513"/>
        </p:xfrm>
        <a:graphic>
          <a:graphicData uri="http://schemas.openxmlformats.org/drawingml/2006/table">
            <a:tbl>
              <a:tblPr/>
              <a:tblGrid>
                <a:gridCol w="489473"/>
                <a:gridCol w="4706843"/>
                <a:gridCol w="1247637"/>
                <a:gridCol w="1187216"/>
                <a:gridCol w="1296630"/>
              </a:tblGrid>
              <a:tr h="357346">
                <a:tc rowSpan="2"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2024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46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Муниципальная программа «Развитие культуры и туризма Дивеевского муниципального района Нижегородской области 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Повышение уровня удовлетворенности граждан Дивеевского района качеством предоставления муниципальных услуг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объема доступа граждан к электронным ресурсам библиотек в дистанционном режиме: прирост доли посещений сайта   ежегодно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568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3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наполняемости гостиничного фонда на конец реализации программы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Средняя заработная плата работников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рублей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50 275,82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50 291,10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«Модернизация материально-технической базы муниципальных учреждений культуры Дивеевского муниципального округа»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564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зданий учреждений культуры, в которых произведены ремонты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структурных подразделений МАУК «КДО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Дивеевского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округа, в которых установлены АПС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673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библиотечного дела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сельских библиотек филиалов, подключенных к сети Интернет, % к общему числу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библиотечным обслуживанием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67,6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3166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500003"/>
              </p:ext>
            </p:extLst>
          </p:nvPr>
        </p:nvGraphicFramePr>
        <p:xfrm>
          <a:off x="55430" y="1340765"/>
          <a:ext cx="8981068" cy="5264452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152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2024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95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«Культурно-досуговая деятельность и народное творчество»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Дивеевского муниципального округа культурно-массовыми мероприятиями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1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тыс.чел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5 610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5 650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68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034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дополнительного образования художественно-эстетической направленности»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детей, получающих дополнительное образование в сфере культуры, от общего числа детей в возрасте от 5 до 18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768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туризма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 Нижегородской области»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48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Участие во всероссийском мероприятии по продвижению туристских услуг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57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заполняемости гостиничного фонда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247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 Количество выпущенных информационных материалов об объектах туристской индустрии (буклет, путеводитель, карта-схема и др.)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530">
                <a:tc gridSpan="5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Подпрограмма «Обеспечение реализации муниципальной программы»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Обеспечения выполнения плана мероприятий («дорожной карты) «Изменения в отраслях социальной сферы, направленные на повышение эффективности сферы культуры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районе Нижегородской области», утвержденного распоряжением администрации Дивеевского района от 28 марта 2013 года № 43-р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Обеспечение выполнения мероприятий муниципальной программы «Развитие культуры и туризма Дивеевского муниципального района Нижегородской области на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 – 2028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  <a:tabLst>
                          <a:tab pos="2600325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27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684821"/>
              </p:ext>
            </p:extLst>
          </p:nvPr>
        </p:nvGraphicFramePr>
        <p:xfrm>
          <a:off x="55430" y="1340765"/>
          <a:ext cx="8981068" cy="1726960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68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2024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Доля готовности обслуживаемых объектов к функционированию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Доля получателей услуг, удовлетворенных их качеством, от общего числа получателей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141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9" y="179748"/>
            <a:ext cx="8100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827584" y="826079"/>
            <a:ext cx="8191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июня  2021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740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6" y="1556792"/>
            <a:ext cx="8568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муниципальным имуществом и земельными ресурсами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на основе современных принципов и методов управления, а также оптимизация состава муниципальной собственности и увеличение доли имущественных и земельных ресурсов в налоговых и неналоговых доходах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24099"/>
              </p:ext>
            </p:extLst>
          </p:nvPr>
        </p:nvGraphicFramePr>
        <p:xfrm>
          <a:off x="125177" y="5373216"/>
          <a:ext cx="8767302" cy="914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0890"/>
                <a:gridCol w="1816998"/>
                <a:gridCol w="1294707"/>
                <a:gridCol w="1294707"/>
              </a:tblGrid>
              <a:tr h="660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тыс. 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2024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3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2 800,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114 221,6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113 468,1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Рисунок 8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939" y="2852936"/>
            <a:ext cx="4752528" cy="2515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56694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116632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84879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2024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192461"/>
              </p:ext>
            </p:extLst>
          </p:nvPr>
        </p:nvGraphicFramePr>
        <p:xfrm>
          <a:off x="323528" y="1340768"/>
          <a:ext cx="849694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71230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361500"/>
              </p:ext>
            </p:extLst>
          </p:nvPr>
        </p:nvGraphicFramePr>
        <p:xfrm>
          <a:off x="56838" y="1589385"/>
          <a:ext cx="9063276" cy="526196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94181"/>
                <a:gridCol w="1528066"/>
                <a:gridCol w="1680956"/>
                <a:gridCol w="1560073"/>
              </a:tblGrid>
              <a:tr h="291717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программы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2024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701" marR="33857" marT="33857" marB="55701" anchor="ctr"/>
                </a:tc>
              </a:tr>
              <a:tr h="515115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«Управление муниципальным имуществом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084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Выполнения плана по арендной плате за земельные участки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120</a:t>
                      </a:r>
                    </a:p>
                  </a:txBody>
                  <a:tcPr marL="64770" marR="39370" marT="39370" marB="64770"/>
                </a:tc>
              </a:tr>
              <a:tr h="515115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Выполнения плана по арендной плате за объекты муниципального нежилого фонда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146</a:t>
                      </a:r>
                    </a:p>
                  </a:txBody>
                  <a:tcPr marL="64770" marR="39370" marT="39370" marB="64770"/>
                </a:tc>
              </a:tr>
              <a:tr h="276973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Выполнение плана по продаже земельных участков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174</a:t>
                      </a:r>
                    </a:p>
                  </a:txBody>
                  <a:tcPr marL="64770" marR="39370" marT="39370" marB="64770"/>
                </a:tc>
              </a:tr>
              <a:tr h="422001"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4.Выполнение плана по продаже муниципального имущества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126</a:t>
                      </a:r>
                    </a:p>
                  </a:txBody>
                  <a:tcPr marL="64770" marR="39370" marT="39370" marB="64770"/>
                </a:tc>
              </a:tr>
              <a:tr h="326863">
                <a:tc gridSpan="4"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Непосредственные результаты</a:t>
                      </a:r>
                    </a:p>
                  </a:txBody>
                  <a:tcPr marL="0" marR="0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115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1. Суммарная величина прямых финансовых поступлений в бюджет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млн.руб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17,1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25,54</a:t>
                      </a:r>
                    </a:p>
                  </a:txBody>
                  <a:tcPr marL="64770" marR="39370" marT="39370" marB="64770"/>
                </a:tc>
              </a:tr>
              <a:tr h="486071">
                <a:tc gridSpan="4">
                  <a:txBody>
                    <a:bodyPr/>
                    <a:lstStyle/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«Управление муниципальным имуществом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984">
                <a:tc gridSpan="4">
                  <a:txBody>
                    <a:bodyPr/>
                    <a:lstStyle/>
                    <a:p>
                      <a:pPr marL="25400" marR="3810" indent="45021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Индикаторы</a:t>
                      </a:r>
                    </a:p>
                    <a:p>
                      <a:pPr marL="25400" marR="3810"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0956" marB="4095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1575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726471"/>
              </p:ext>
            </p:extLst>
          </p:nvPr>
        </p:nvGraphicFramePr>
        <p:xfrm>
          <a:off x="107504" y="1499856"/>
          <a:ext cx="8986642" cy="51695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57872"/>
                <a:gridCol w="1660161"/>
                <a:gridCol w="1426783"/>
                <a:gridCol w="1641826"/>
              </a:tblGrid>
              <a:tr h="344901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программы,2024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0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688895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1. Доля объектов муниципального имущества, выставленных на торгах, к общему количеству объектов, включенных в прогнозный план приватизации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60071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4770" marR="39370" marT="39370" marB="64770"/>
                </a:tc>
              </a:tr>
              <a:tr h="1080220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2. Доля объектов недвижимого имущества, на которые зарегистрировано право муниципальной собственности Дивеевского муниципального округа, к общему количеству объектов недвижимого имущества, учтенных в Реестре имущества муниципальной собственности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64770" marR="39370" marT="39370" marB="64770"/>
                </a:tc>
              </a:tr>
              <a:tr h="688895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3. Доля муниципальных унитарных предприятий, имеющих положительный финансовый результат деятельности, в общем количестве муниципальных унитарных предприятий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4770" marR="39370" marT="39370" marB="64770"/>
                </a:tc>
              </a:tr>
              <a:tr h="493233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4. Выполнение плана по приобретению в муниципальную собственность объектов недвижимости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4770" marR="39370" marT="39370" marB="64770"/>
                </a:tc>
              </a:tr>
              <a:tr h="306862">
                <a:tc gridSpan="4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Непосредственные результаты</a:t>
                      </a:r>
                    </a:p>
                  </a:txBody>
                  <a:tcPr marL="0" marR="0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233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1. Количество приватизированных объектов недвижимого имущества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4770" marR="39370" marT="39370" marB="64770"/>
                </a:tc>
              </a:tr>
              <a:tr h="493233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2. Количество действующих договоров аренды муниципального имущества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38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</a:p>
                  </a:txBody>
                  <a:tcPr marL="64770" marR="39370" marT="393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355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868499"/>
              </p:ext>
            </p:extLst>
          </p:nvPr>
        </p:nvGraphicFramePr>
        <p:xfrm>
          <a:off x="107504" y="1499857"/>
          <a:ext cx="8986642" cy="51081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57872"/>
                <a:gridCol w="1660161"/>
                <a:gridCol w="1426783"/>
                <a:gridCol w="1641826"/>
              </a:tblGrid>
              <a:tr h="321007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программы,2024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400170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3. Количество объектов недвижимого имущества, на которое зарегистрировано право муниципальной собственности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 в соответствии с действующим законодательством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826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1481</a:t>
                      </a:r>
                    </a:p>
                  </a:txBody>
                  <a:tcPr marL="64770" marR="39370" marT="39370" marB="64770"/>
                </a:tc>
              </a:tr>
              <a:tr h="400170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4. Количество муниципальных предприятий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 Нижегородской области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4770" marR="39370" marT="39370" marB="64770"/>
                </a:tc>
              </a:tr>
              <a:tr h="460793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5. Количество приобретенных в муниципальную собственность объектов недвижимости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4770" marR="39370" marT="39370" marB="64770"/>
                </a:tc>
              </a:tr>
              <a:tr h="251950">
                <a:tc gridSpan="4"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Подпрограмма 2 «Управление земельными ресурсами Дивеевского муниципального округа Нижегородской области»</a:t>
                      </a:r>
                    </a:p>
                  </a:txBody>
                  <a:tcPr marL="0" marR="0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852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Индикаторы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4770" marR="39370" marT="39370" marB="64770"/>
                </a:tc>
              </a:tr>
              <a:tr h="286815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1. Доля предоставленных в собственность или в аренду земельных участков по отношению к общему количеству сформированных и поставленных на кадастровый учет таких земельных участков.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64770" marR="39370" marT="39370" marB="64770"/>
                </a:tc>
              </a:tr>
              <a:tr h="459062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2. Выполнение плана по изъятию земельных участков с расположенными на них объектами недвижимости для муниципальных нужд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4770" marR="39370" marT="39370" marB="64770"/>
                </a:tc>
              </a:tr>
              <a:tr h="459062">
                <a:tc gridSpan="4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Непосредственные результаты</a:t>
                      </a:r>
                    </a:p>
                  </a:txBody>
                  <a:tcPr marL="0" marR="0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1034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806" y="188640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 имуществом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53526"/>
            <a:ext cx="8626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742963"/>
              </p:ext>
            </p:extLst>
          </p:nvPr>
        </p:nvGraphicFramePr>
        <p:xfrm>
          <a:off x="107504" y="1499856"/>
          <a:ext cx="8986642" cy="52415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57872"/>
                <a:gridCol w="1660161"/>
                <a:gridCol w="1426783"/>
                <a:gridCol w="1641826"/>
              </a:tblGrid>
              <a:tr h="453620">
                <a:tc rowSpan="2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цели программы</a:t>
                      </a:r>
                    </a:p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gridSpan="3">
                  <a:txBody>
                    <a:bodyPr/>
                    <a:lstStyle/>
                    <a:p>
                      <a:pPr marL="2540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индикаторов целей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программы,2024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marR="3810"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43231" marB="43231" anchor="ctr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8794" marR="35737" marT="35737" marB="58794" anchor="ctr"/>
                </a:tc>
              </a:tr>
              <a:tr h="906048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1.Количество земельных участков,  по которым проведено межевание с постановкой на государственный кадастровый учет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4770" marR="39370" marT="39370" marB="64770"/>
                </a:tc>
              </a:tr>
              <a:tr h="648709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2.Количество действующих договоров аренды земельных участков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230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231</a:t>
                      </a:r>
                    </a:p>
                  </a:txBody>
                  <a:tcPr marL="64770" marR="39370" marT="39370" marB="64770"/>
                </a:tc>
              </a:tr>
              <a:tr h="648403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3. Количество соглашений на размещение объектов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94</a:t>
                      </a:r>
                    </a:p>
                  </a:txBody>
                  <a:tcPr marL="64770" marR="39370" marT="39370" marB="64770"/>
                </a:tc>
              </a:tr>
              <a:tr h="1175896"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4. Количество изъятых для муниципальных нужд объектов недвижимости:</a:t>
                      </a:r>
                    </a:p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 земельных участков</a:t>
                      </a:r>
                    </a:p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 объектов недвижимости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Ед. 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47625" marB="47625"/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4770" marR="39370" marT="39370" marB="64770"/>
                </a:tc>
              </a:tr>
              <a:tr h="645967">
                <a:tc gridSpan="4"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5025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740"/>
            <a:ext cx="3599335" cy="2636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рямоугольник 3"/>
          <p:cNvSpPr/>
          <p:nvPr/>
        </p:nvSpPr>
        <p:spPr>
          <a:xfrm>
            <a:off x="1451975" y="332656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076168"/>
            <a:ext cx="896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было  реализовано 3 проектов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общую  сумму  – 10 258,6тыс. руб.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26" y="2576216"/>
            <a:ext cx="3528392" cy="42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42781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66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54075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140118"/>
              </p:ext>
            </p:extLst>
          </p:nvPr>
        </p:nvGraphicFramePr>
        <p:xfrm>
          <a:off x="107504" y="523407"/>
          <a:ext cx="9001000" cy="6248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167888"/>
              </p:ext>
            </p:extLst>
          </p:nvPr>
        </p:nvGraphicFramePr>
        <p:xfrm>
          <a:off x="251520" y="488221"/>
          <a:ext cx="8568952" cy="6369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0366125"/>
              </p:ext>
            </p:extLst>
          </p:nvPr>
        </p:nvGraphicFramePr>
        <p:xfrm>
          <a:off x="0" y="4114800"/>
          <a:ext cx="47525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020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86553" y="174409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6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619009" cy="199998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662413"/>
              </p:ext>
            </p:extLst>
          </p:nvPr>
        </p:nvGraphicFramePr>
        <p:xfrm>
          <a:off x="0" y="706932"/>
          <a:ext cx="9036496" cy="6125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569016"/>
              </p:ext>
            </p:extLst>
          </p:nvPr>
        </p:nvGraphicFramePr>
        <p:xfrm>
          <a:off x="107504" y="980728"/>
          <a:ext cx="806489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962735"/>
              </p:ext>
            </p:extLst>
          </p:nvPr>
        </p:nvGraphicFramePr>
        <p:xfrm>
          <a:off x="395536" y="4087930"/>
          <a:ext cx="52200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950957"/>
              </p:ext>
            </p:extLst>
          </p:nvPr>
        </p:nvGraphicFramePr>
        <p:xfrm>
          <a:off x="467544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386315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608512"/>
          </a:xfrm>
        </p:spPr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Правительство Нижегородской области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dirty="0" smtClean="0">
                <a:hlinkClick r:id="rId2"/>
              </a:rPr>
              <a:t>http://www.government-nnov.ru/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для размещения информации о государственных и муниципальных учреждениях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Администрации Дивеевского муниципального округа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dirty="0" smtClean="0"/>
          </a:p>
        </p:txBody>
      </p:sp>
      <p:sp>
        <p:nvSpPr>
          <p:cNvPr id="8806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81C77F-F011-4F8F-8685-6E1CBC68A21F}" type="slidenum">
              <a:rPr lang="ru-RU" altLang="ru-RU" sz="1200" smtClean="0">
                <a:solidFill>
                  <a:srgbClr val="000000"/>
                </a:solidFill>
              </a:rPr>
              <a:pPr/>
              <a:t>68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4516" y="260648"/>
            <a:ext cx="7211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информационные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5994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6" y="-10727"/>
            <a:ext cx="9151946" cy="686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6995120" cy="179559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607320 Нижегородская область, с. Дивеево, ул. Октябрьская, 28«В».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Телефон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4-54-22, </a:t>
            </a: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факс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4-54-23.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 электронной почты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  div_finotdel@sinn.ru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b="1" dirty="0" smtClean="0">
              <a:solidFill>
                <a:schemeClr val="bg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90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73D311D-6C71-4723-9BB6-1E0EE1E72853}" type="slidenum">
              <a:rPr lang="ru-RU" altLang="ru-RU" sz="1200" smtClean="0">
                <a:solidFill>
                  <a:srgbClr val="000000"/>
                </a:solidFill>
              </a:rPr>
              <a:pPr/>
              <a:t>69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332656"/>
            <a:ext cx="7859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администрации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414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Специальное оформление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6989</TotalTime>
  <Words>7080</Words>
  <Application>Microsoft Office PowerPoint</Application>
  <PresentationFormat>Экран (4:3)</PresentationFormat>
  <Paragraphs>1757</Paragraphs>
  <Slides>69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расходов бюджета Дивеевского  муниципального округа за 2024 год </vt:lpstr>
      <vt:lpstr>Структура расходов бюджета Дивеевского муниципального округа за 2024 год</vt:lpstr>
      <vt:lpstr>Презентация PowerPoint</vt:lpstr>
      <vt:lpstr>Презентация PowerPoint</vt:lpstr>
      <vt:lpstr>Презентация PowerPoint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«Развитие транспортной системы Дивеевского муниципального округа Нижегородской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«Управление муниципальным имуществом Дивеевского муниципального округа Нижегородской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управление Финансовое</cp:lastModifiedBy>
  <cp:revision>410</cp:revision>
  <cp:lastPrinted>2024-10-28T08:33:14Z</cp:lastPrinted>
  <dcterms:created xsi:type="dcterms:W3CDTF">2009-01-08T12:15:48Z</dcterms:created>
  <dcterms:modified xsi:type="dcterms:W3CDTF">2025-04-21T13:01:03Z</dcterms:modified>
</cp:coreProperties>
</file>