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Override PartName="/ppt/charts/chart21.xml" ContentType="application/vnd.openxmlformats-officedocument.drawingml.chart+xml"/>
  <Override PartName="/ppt/theme/themeOverride10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2.xml" ContentType="application/vnd.openxmlformats-officedocument.drawingml.chart+xml"/>
  <Override PartName="/ppt/theme/themeOverride11.xml" ContentType="application/vnd.openxmlformats-officedocument.themeOverride+xml"/>
  <Override PartName="/ppt/charts/chart23.xml" ContentType="application/vnd.openxmlformats-officedocument.drawingml.chart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318" r:id="rId4"/>
    <p:sldId id="376" r:id="rId5"/>
    <p:sldId id="347" r:id="rId6"/>
    <p:sldId id="348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377" r:id="rId21"/>
    <p:sldId id="278" r:id="rId22"/>
    <p:sldId id="279" r:id="rId23"/>
    <p:sldId id="280" r:id="rId24"/>
    <p:sldId id="378" r:id="rId25"/>
    <p:sldId id="282" r:id="rId26"/>
    <p:sldId id="283" r:id="rId27"/>
    <p:sldId id="284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7" r:id="rId37"/>
    <p:sldId id="407" r:id="rId38"/>
    <p:sldId id="388" r:id="rId39"/>
    <p:sldId id="389" r:id="rId40"/>
    <p:sldId id="390" r:id="rId41"/>
    <p:sldId id="391" r:id="rId42"/>
    <p:sldId id="392" r:id="rId43"/>
    <p:sldId id="393" r:id="rId44"/>
    <p:sldId id="394" r:id="rId45"/>
    <p:sldId id="395" r:id="rId46"/>
    <p:sldId id="396" r:id="rId47"/>
    <p:sldId id="397" r:id="rId48"/>
    <p:sldId id="398" r:id="rId49"/>
    <p:sldId id="399" r:id="rId50"/>
    <p:sldId id="400" r:id="rId51"/>
    <p:sldId id="401" r:id="rId52"/>
    <p:sldId id="402" r:id="rId53"/>
    <p:sldId id="403" r:id="rId54"/>
    <p:sldId id="404" r:id="rId55"/>
    <p:sldId id="409" r:id="rId56"/>
    <p:sldId id="406" r:id="rId57"/>
    <p:sldId id="313" r:id="rId58"/>
    <p:sldId id="408" r:id="rId59"/>
    <p:sldId id="315" r:id="rId60"/>
    <p:sldId id="316" r:id="rId61"/>
    <p:sldId id="317" r:id="rId6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9999"/>
    <a:srgbClr val="3E9E9C"/>
    <a:srgbClr val="FFCCCC"/>
    <a:srgbClr val="92D4D4"/>
    <a:srgbClr val="A50021"/>
    <a:srgbClr val="FF6565"/>
    <a:srgbClr val="43ABA9"/>
    <a:srgbClr val="9966FF"/>
    <a:srgbClr val="D3B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24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0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1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BB1C9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C00"/>
              </a:solidFill>
            </c:spPr>
          </c:dPt>
          <c:dLbls>
            <c:dLbl>
              <c:idx val="0"/>
              <c:layout>
                <c:manualLayout>
                  <c:x val="2.5000000000000216E-2"/>
                  <c:y val="-6.481481481481804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92E-2"/>
                  <c:y val="-6.9444444444444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Лист1!$G$1:$H$1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Лист1!$G$2:$H$2</c:f>
              <c:numCache>
                <c:formatCode>General</c:formatCode>
                <c:ptCount val="2"/>
                <c:pt idx="0">
                  <c:v>100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0604272"/>
        <c:axId val="340603096"/>
        <c:axId val="0"/>
      </c:bar3DChart>
      <c:catAx>
        <c:axId val="3406042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40603096"/>
        <c:crosses val="autoZero"/>
        <c:auto val="1"/>
        <c:lblAlgn val="ctr"/>
        <c:lblOffset val="100"/>
        <c:noMultiLvlLbl val="0"/>
      </c:catAx>
      <c:valAx>
        <c:axId val="3406030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06042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CC00"/>
              </a:solidFill>
            </c:spPr>
          </c:dPt>
          <c:dLbls>
            <c:dLbl>
              <c:idx val="0"/>
              <c:layout>
                <c:manualLayout>
                  <c:x val="2.2222222222222251E-2"/>
                  <c:y val="-4.629629629629652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Лист1!$A$1:$B$1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0021256"/>
        <c:axId val="430021648"/>
        <c:axId val="0"/>
      </c:bar3DChart>
      <c:catAx>
        <c:axId val="4300212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430021648"/>
        <c:crosses val="autoZero"/>
        <c:auto val="1"/>
        <c:lblAlgn val="ctr"/>
        <c:lblOffset val="100"/>
        <c:noMultiLvlLbl val="0"/>
      </c:catAx>
      <c:valAx>
        <c:axId val="430021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300212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Отгружено товаров собственного производства, выполнено работ и услуг собственными силами (млн. руб.)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884294510805964"/>
          <c:y val="0.3199005558124538"/>
          <c:w val="0.65280515900053671"/>
          <c:h val="0.5641602412155227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2023 год оценка</c:v>
                </c:pt>
                <c:pt idx="1">
                  <c:v>2024 год прогноз</c:v>
                </c:pt>
                <c:pt idx="2">
                  <c:v>2025 год прогноз</c:v>
                </c:pt>
                <c:pt idx="3">
                  <c:v>2026 год прогноз</c:v>
                </c:pt>
              </c:strCache>
            </c:strRef>
          </c:cat>
          <c:val>
            <c:numRef>
              <c:f>'Динамика соц.-экон.развития'!$D$2:$G$2</c:f>
              <c:numCache>
                <c:formatCode>#\ ##0.0</c:formatCode>
                <c:ptCount val="4"/>
                <c:pt idx="0">
                  <c:v>3342.1</c:v>
                </c:pt>
                <c:pt idx="1">
                  <c:v>3507.8</c:v>
                </c:pt>
                <c:pt idx="2">
                  <c:v>3667.3</c:v>
                </c:pt>
                <c:pt idx="3">
                  <c:v>3832.5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axId val="430019688"/>
        <c:axId val="430015376"/>
      </c:barChart>
      <c:catAx>
        <c:axId val="430019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15376"/>
        <c:crosses val="autoZero"/>
        <c:auto val="1"/>
        <c:lblAlgn val="ctr"/>
        <c:lblOffset val="100"/>
        <c:noMultiLvlLbl val="0"/>
      </c:catAx>
      <c:valAx>
        <c:axId val="430015376"/>
        <c:scaling>
          <c:orientation val="minMax"/>
          <c:max val="4000"/>
          <c:min val="2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19688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C000">
        <a:lumMod val="40000"/>
        <a:lumOff val="6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Валовая продукция сельского хозяйства (млн.руб.)</a:t>
            </a:r>
          </a:p>
        </c:rich>
      </c:tx>
      <c:layout>
        <c:manualLayout>
          <c:xMode val="edge"/>
          <c:yMode val="edge"/>
          <c:x val="0.19621682424832029"/>
          <c:y val="3.240737764922242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2023 год оценка</c:v>
                </c:pt>
                <c:pt idx="1">
                  <c:v>2024 год прогноз</c:v>
                </c:pt>
                <c:pt idx="2">
                  <c:v>2025 год прогноз</c:v>
                </c:pt>
                <c:pt idx="3">
                  <c:v>2026 год прогноз</c:v>
                </c:pt>
              </c:strCache>
            </c:strRef>
          </c:cat>
          <c:val>
            <c:numRef>
              <c:f>'Динамика соц.-экон.развития'!$D$4:$G$4</c:f>
              <c:numCache>
                <c:formatCode>#\ ##0.0</c:formatCode>
                <c:ptCount val="4"/>
                <c:pt idx="0">
                  <c:v>3020.3</c:v>
                </c:pt>
                <c:pt idx="1">
                  <c:v>3301.4</c:v>
                </c:pt>
                <c:pt idx="2">
                  <c:v>3505.4</c:v>
                </c:pt>
                <c:pt idx="3">
                  <c:v>3733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30017728"/>
        <c:axId val="430018120"/>
      </c:barChart>
      <c:catAx>
        <c:axId val="43001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18120"/>
        <c:crosses val="autoZero"/>
        <c:auto val="1"/>
        <c:lblAlgn val="ctr"/>
        <c:lblOffset val="100"/>
        <c:noMultiLvlLbl val="0"/>
      </c:catAx>
      <c:valAx>
        <c:axId val="430018120"/>
        <c:scaling>
          <c:orientation val="minMax"/>
          <c:max val="4000"/>
          <c:min val="1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17728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70AD47">
        <a:lumMod val="40000"/>
        <a:lumOff val="60000"/>
      </a:srgbClr>
    </a:solidFill>
    <a:ln w="9525" cap="flat" cmpd="sng" algn="ctr">
      <a:solidFill>
        <a:srgbClr val="70AD47">
          <a:lumMod val="40000"/>
          <a:lumOff val="60000"/>
        </a:srgb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Численность работников по территории, формирующих ФОТ (тыс.руб.)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2023 год оценка</c:v>
                </c:pt>
                <c:pt idx="1">
                  <c:v>2024 год прогноз</c:v>
                </c:pt>
                <c:pt idx="2">
                  <c:v>2025 год прогноз</c:v>
                </c:pt>
                <c:pt idx="3">
                  <c:v>2026 год прогноз</c:v>
                </c:pt>
              </c:strCache>
            </c:strRef>
          </c:cat>
          <c:val>
            <c:numRef>
              <c:f>'Динамика соц.-экон.развития'!$D$5:$G$5</c:f>
              <c:numCache>
                <c:formatCode>General</c:formatCode>
                <c:ptCount val="4"/>
                <c:pt idx="0">
                  <c:v>2.875</c:v>
                </c:pt>
                <c:pt idx="1">
                  <c:v>2.875</c:v>
                </c:pt>
                <c:pt idx="2">
                  <c:v>2.875</c:v>
                </c:pt>
                <c:pt idx="3">
                  <c:v>2.875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30019296"/>
        <c:axId val="430022040"/>
      </c:barChart>
      <c:catAx>
        <c:axId val="430019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22040"/>
        <c:crosses val="autoZero"/>
        <c:auto val="1"/>
        <c:lblAlgn val="ctr"/>
        <c:lblOffset val="100"/>
        <c:noMultiLvlLbl val="0"/>
      </c:catAx>
      <c:valAx>
        <c:axId val="430022040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19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ED7D31">
        <a:lumMod val="40000"/>
        <a:lumOff val="6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Фонд заработной платы, всего</a:t>
            </a:r>
            <a:endParaRPr lang="en-US" sz="1600" b="1">
              <a:solidFill>
                <a:schemeClr val="tx1"/>
              </a:solidFill>
            </a:endParaRPr>
          </a:p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(млн.руб.) </a:t>
            </a:r>
          </a:p>
        </c:rich>
      </c:tx>
      <c:layout>
        <c:manualLayout>
          <c:xMode val="edge"/>
          <c:yMode val="edge"/>
          <c:x val="0.28745437464877949"/>
          <c:y val="3.248989286768489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413323128067328"/>
          <c:y val="0.21919370639606808"/>
          <c:w val="0.74779234473651357"/>
          <c:h val="0.6294226403953284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3"/>
              <c:layout>
                <c:manualLayout>
                  <c:x val="-1.5869301632931865E-4"/>
                  <c:y val="-2.10711208398362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2023 год оценка</c:v>
                </c:pt>
                <c:pt idx="1">
                  <c:v>2024 год прогноз</c:v>
                </c:pt>
                <c:pt idx="2">
                  <c:v>2025 год прогноз</c:v>
                </c:pt>
                <c:pt idx="3">
                  <c:v>2026 год прогноз</c:v>
                </c:pt>
              </c:strCache>
            </c:strRef>
          </c:cat>
          <c:val>
            <c:numRef>
              <c:f>'Динамика соц.-экон.развития'!$D$6:$G$6</c:f>
              <c:numCache>
                <c:formatCode>#\ ##0.0</c:formatCode>
                <c:ptCount val="4"/>
                <c:pt idx="0">
                  <c:v>1319.6</c:v>
                </c:pt>
                <c:pt idx="1">
                  <c:v>1436.8</c:v>
                </c:pt>
                <c:pt idx="2">
                  <c:v>1537.4</c:v>
                </c:pt>
                <c:pt idx="3">
                  <c:v>1638.8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30020080"/>
        <c:axId val="430022432"/>
      </c:barChart>
      <c:catAx>
        <c:axId val="430020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22432"/>
        <c:crosses val="autoZero"/>
        <c:auto val="1"/>
        <c:lblAlgn val="ctr"/>
        <c:lblOffset val="100"/>
        <c:noMultiLvlLbl val="0"/>
      </c:catAx>
      <c:valAx>
        <c:axId val="430022432"/>
        <c:scaling>
          <c:orientation val="minMax"/>
          <c:max val="17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20080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92D4D4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0"/>
      <c:rotY val="20"/>
      <c:depthPercent val="10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8432082449496347E-2"/>
          <c:y val="4.5952996295308017E-2"/>
          <c:w val="0.89828424344059776"/>
          <c:h val="0.777620465555289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Осн.параметры!$A$3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70C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5.0243838496341993E-3"/>
                  <c:y val="-9.7336639634723612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4321272351862552E-3"/>
                  <c:y val="-9.047437172619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9139756487122603E-3"/>
                  <c:y val="-6.92370413823599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824294346169676E-3"/>
                  <c:y val="-1.541863627576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2025 г.</c:v>
                </c:pt>
                <c:pt idx="3">
                  <c:v>Прогноз 2026 г.</c:v>
                </c:pt>
              </c:strCache>
            </c:strRef>
          </c:cat>
          <c:val>
            <c:numRef>
              <c:f>Осн.параметры!$B$3:$E$3</c:f>
              <c:numCache>
                <c:formatCode>#\ ##0.0\ _₽;\-#\ ##0.0\ _₽</c:formatCode>
                <c:ptCount val="4"/>
                <c:pt idx="0">
                  <c:v>1427.9</c:v>
                </c:pt>
                <c:pt idx="1">
                  <c:v>1011.2</c:v>
                </c:pt>
                <c:pt idx="2">
                  <c:v>896.1</c:v>
                </c:pt>
                <c:pt idx="3">
                  <c:v>920</c:v>
                </c:pt>
              </c:numCache>
            </c:numRef>
          </c:val>
        </c:ser>
        <c:ser>
          <c:idx val="1"/>
          <c:order val="1"/>
          <c:tx>
            <c:strRef>
              <c:f>Осн.параметры!$A$4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3.6129342525250081E-2"/>
                  <c:y val="-4.78542269645200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7750332089580276E-2"/>
                  <c:y val="-3.9872669662858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919182212188327E-2"/>
                  <c:y val="-3.0125236704260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1408360391711245E-2"/>
                  <c:y val="-6.79377181006937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2025 г.</c:v>
                </c:pt>
                <c:pt idx="3">
                  <c:v>Прогноз 2026 г.</c:v>
                </c:pt>
              </c:strCache>
            </c:strRef>
          </c:cat>
          <c:val>
            <c:numRef>
              <c:f>Осн.параметры!$B$4:$E$4</c:f>
              <c:numCache>
                <c:formatCode>#\ ##0.0\ _₽;\-#\ ##0.0\ _₽</c:formatCode>
                <c:ptCount val="4"/>
                <c:pt idx="0">
                  <c:v>1412.3</c:v>
                </c:pt>
                <c:pt idx="1">
                  <c:v>1015.7</c:v>
                </c:pt>
                <c:pt idx="2">
                  <c:v>893.1</c:v>
                </c:pt>
                <c:pt idx="3">
                  <c:v>920</c:v>
                </c:pt>
              </c:numCache>
            </c:numRef>
          </c:val>
        </c:ser>
        <c:ser>
          <c:idx val="2"/>
          <c:order val="2"/>
          <c:tx>
            <c:strRef>
              <c:f>Осн.параметры!$A$5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2.188702024431436E-2"/>
                  <c:y val="-3.2630238346392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309776333179986E-2"/>
                  <c:y val="-1.8443868899785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025930957094278E-2"/>
                  <c:y val="-7.3899220673588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5431399184616756E-3"/>
                  <c:y val="-7.9424271024456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2025 г.</c:v>
                </c:pt>
                <c:pt idx="3">
                  <c:v>Прогноз 2026 г.</c:v>
                </c:pt>
              </c:strCache>
            </c:strRef>
          </c:cat>
          <c:val>
            <c:numRef>
              <c:f>Осн.параметры!$B$5:$E$5</c:f>
              <c:numCache>
                <c:formatCode>#\ ##0.0\ _₽;\-#\ ##0.0\ _₽</c:formatCode>
                <c:ptCount val="4"/>
                <c:pt idx="0">
                  <c:v>15.600000000000136</c:v>
                </c:pt>
                <c:pt idx="1">
                  <c:v>-4.5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gapDepth val="0"/>
        <c:shape val="box"/>
        <c:axId val="430020864"/>
        <c:axId val="430014984"/>
        <c:axId val="0"/>
      </c:bar3DChart>
      <c:catAx>
        <c:axId val="43002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14984"/>
        <c:crosses val="autoZero"/>
        <c:auto val="1"/>
        <c:lblAlgn val="ctr"/>
        <c:lblOffset val="100"/>
        <c:noMultiLvlLbl val="0"/>
      </c:catAx>
      <c:valAx>
        <c:axId val="430014984"/>
        <c:scaling>
          <c:orientation val="minMax"/>
          <c:min val="-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;\-#\ 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208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46229808494312941"/>
          <c:y val="9.3002115706326854E-2"/>
          <c:w val="0.4925460427383152"/>
          <c:h val="9.0957334712722951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Осн.параметры!$G$3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rgbClr val="92D4D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1"/>
              <c:layout>
                <c:manualLayout>
                  <c:x val="1.385105692541101E-2"/>
                  <c:y val="-4.7971495110968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5237273387143899E-3"/>
                  <c:y val="-4.7971495110968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5891932560536984E-3"/>
                  <c:y val="-7.19572426664521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2025 г.</c:v>
                </c:pt>
                <c:pt idx="3">
                  <c:v>Прогноз 2026 г.</c:v>
                </c:pt>
              </c:strCache>
            </c:strRef>
          </c:cat>
          <c:val>
            <c:numRef>
              <c:f>Осн.параметры!$H$3:$K$3</c:f>
              <c:numCache>
                <c:formatCode>_-* #\ ##0.0\ _₽_-;\-* #\ ##0.0\ _₽_-;_-* "-"?\ _₽_-;_-@_-</c:formatCode>
                <c:ptCount val="4"/>
                <c:pt idx="0">
                  <c:v>259.2</c:v>
                </c:pt>
                <c:pt idx="1">
                  <c:v>248.6</c:v>
                </c:pt>
                <c:pt idx="2">
                  <c:v>265.2</c:v>
                </c:pt>
                <c:pt idx="3">
                  <c:v>281.39999999999998</c:v>
                </c:pt>
              </c:numCache>
            </c:numRef>
          </c:val>
        </c:ser>
        <c:ser>
          <c:idx val="1"/>
          <c:order val="1"/>
          <c:tx>
            <c:strRef>
              <c:f>Осн.параметры!$G$4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2.9833045685500638E-2"/>
                  <c:y val="-1.9188598044387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571182016143404E-2"/>
                  <c:y val="-2.6384322311032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112920594768166E-2"/>
                  <c:y val="-2.3985747555484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85105692541101E-2"/>
                  <c:y val="-2.8782897066580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2023 г.</c:v>
                </c:pt>
                <c:pt idx="1">
                  <c:v>Прогноз 2024 г.</c:v>
                </c:pt>
                <c:pt idx="2">
                  <c:v>Прогноз 2025 г.</c:v>
                </c:pt>
                <c:pt idx="3">
                  <c:v>Прогноз 2026 г.</c:v>
                </c:pt>
              </c:strCache>
            </c:strRef>
          </c:cat>
          <c:val>
            <c:numRef>
              <c:f>Осн.параметры!$H$4:$K$4</c:f>
              <c:numCache>
                <c:formatCode>_-* #\ ##0.0\ _₽_-;\-* #\ ##0.0\ _₽_-;_-* "-"?\ _₽_-;_-@_-</c:formatCode>
                <c:ptCount val="4"/>
                <c:pt idx="0">
                  <c:v>39.6</c:v>
                </c:pt>
                <c:pt idx="1">
                  <c:v>18.100000000000001</c:v>
                </c:pt>
                <c:pt idx="2">
                  <c:v>17.5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gapDepth val="107"/>
        <c:shape val="box"/>
        <c:axId val="340602312"/>
        <c:axId val="340603488"/>
        <c:axId val="0"/>
      </c:bar3DChart>
      <c:catAx>
        <c:axId val="34060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0603488"/>
        <c:crosses val="autoZero"/>
        <c:auto val="1"/>
        <c:lblAlgn val="ctr"/>
        <c:lblOffset val="100"/>
        <c:noMultiLvlLbl val="0"/>
      </c:catAx>
      <c:valAx>
        <c:axId val="34060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06023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9.0243285299556764E-3"/>
          <c:y val="0.90744749907031619"/>
          <c:w val="0.35545738354457523"/>
          <c:h val="7.8161052396393371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16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943494435141528"/>
          <c:y val="0.14788769649936667"/>
          <c:w val="0.62081499193692358"/>
          <c:h val="0.603107506321367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4"/>
            <c:spPr>
              <a:solidFill>
                <a:srgbClr val="5B9BD5">
                  <a:lumMod val="60000"/>
                  <a:lumOff val="40000"/>
                </a:srgb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explosion val="2"/>
            <c:spPr>
              <a:solidFill>
                <a:srgbClr val="FFC000">
                  <a:lumMod val="60000"/>
                  <a:lumOff val="40000"/>
                </a:srgb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ysClr val="window" lastClr="FFFFFF">
                  <a:lumMod val="65000"/>
                </a:sys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10662851458329181"/>
                  <c:y val="5.3380982518507612E-2"/>
                </c:manualLayout>
              </c:layout>
              <c:spPr>
                <a:solidFill>
                  <a:srgbClr val="FFCCCC"/>
                </a:solidFill>
                <a:ln w="19050">
                  <a:solidFill>
                    <a:sysClr val="windowText" lastClr="000000"/>
                  </a:solidFill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691501988100656"/>
                      <c:h val="0.1971783463258044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5353891245360655E-2"/>
                  <c:y val="-0.11741995515461008"/>
                </c:manualLayout>
              </c:layout>
              <c:spPr>
                <a:solidFill>
                  <a:srgbClr val="FFCCCC"/>
                </a:solidFill>
                <a:ln w="19050">
                  <a:solidFill>
                    <a:sysClr val="windowText" lastClr="000000"/>
                  </a:solidFill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632520891276316"/>
                      <c:h val="0.1681465031972643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4.3082228114461329E-2"/>
                  <c:y val="-2.42411219097137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Неналоговые доходы</a:t>
                    </a:r>
                    <a:r>
                      <a:rPr lang="ru-RU" baseline="0" dirty="0" smtClean="0"/>
                      <a:t> </a:t>
                    </a:r>
                    <a:fld id="{1A2387F2-562F-4746-82EC-89D486E709C2}" type="VALUE">
                      <a:rPr lang="ru-RU" baseline="0"/>
                      <a:pPr>
                        <a:defRPr sz="20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baseline="0" dirty="0"/>
                      <a:t> </a:t>
                    </a:r>
                    <a:fld id="{928CFF8F-0CCB-44E4-8D9B-688702B7A4B3}" type="PERCENTAGE">
                      <a:rPr lang="ru-RU" baseline="0"/>
                      <a:pPr>
                        <a:defRPr sz="20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solidFill>
                  <a:srgbClr val="FFCCCC"/>
                </a:solidFill>
                <a:ln w="19050">
                  <a:solidFill>
                    <a:sysClr val="windowText" lastClr="000000"/>
                  </a:solidFill>
                </a:ln>
              </c:sp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54111405723067"/>
                      <c:h val="0.1432492259631912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 w="19050">
                <a:solidFill>
                  <a:sysClr val="windowText" lastClr="000000"/>
                </a:solidFill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Лист1!$D$3:$D$5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Неналогвые доходы</c:v>
                </c:pt>
              </c:strCache>
            </c:strRef>
          </c:cat>
          <c:val>
            <c:numRef>
              <c:f>Лист1!$E$3:$E$5</c:f>
              <c:numCache>
                <c:formatCode>_-* #\ ##0.0\ _₽_-;\-* #\ ##0.0\ _₽_-;_-* "-"?\ _₽_-;_-@_-</c:formatCode>
                <c:ptCount val="3"/>
                <c:pt idx="0">
                  <c:v>744479.6</c:v>
                </c:pt>
                <c:pt idx="1">
                  <c:v>248619.5</c:v>
                </c:pt>
                <c:pt idx="2">
                  <c:v>18091.8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60"/>
      <c:depthPercent val="17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B h="6350"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B h="6350"/>
        </a:sp3d>
      </c:spPr>
    </c:backWall>
    <c:plotArea>
      <c:layout>
        <c:manualLayout>
          <c:layoutTarget val="inner"/>
          <c:xMode val="edge"/>
          <c:yMode val="edge"/>
          <c:x val="4.0088556569686084E-3"/>
          <c:y val="0.12767751065310642"/>
          <c:w val="0.78602850557076842"/>
          <c:h val="0.82393626328623815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rgbClr val="00CCFF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explosion val="6"/>
            <c:spPr>
              <a:solidFill>
                <a:srgbClr val="FFFF00"/>
              </a:solidFill>
            </c:spPr>
          </c:dPt>
          <c:dPt>
            <c:idx val="3"/>
            <c:bubble3D val="0"/>
            <c:explosion val="9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4"/>
            <c:bubble3D val="0"/>
            <c:explosion val="5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explosion val="6"/>
            <c:spPr>
              <a:solidFill>
                <a:srgbClr val="99FF33"/>
              </a:solidFill>
            </c:spPr>
          </c:dPt>
          <c:dPt>
            <c:idx val="6"/>
            <c:bubble3D val="0"/>
            <c:explosion val="4"/>
            <c:spPr>
              <a:solidFill>
                <a:srgbClr val="00FFFF"/>
              </a:solidFill>
            </c:spPr>
          </c:dPt>
          <c:dPt>
            <c:idx val="7"/>
            <c:bubble3D val="0"/>
            <c:explosion val="3"/>
            <c:spPr>
              <a:solidFill>
                <a:srgbClr val="CC66FF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Pt>
            <c:idx val="10"/>
            <c:bubble3D val="0"/>
            <c:spPr>
              <a:ln>
                <a:solidFill>
                  <a:srgbClr val="00CCFF"/>
                </a:solidFill>
              </a:ln>
            </c:spPr>
          </c:dPt>
          <c:dLbls>
            <c:dLbl>
              <c:idx val="0"/>
              <c:layout>
                <c:manualLayout>
                  <c:x val="-0.13243509680653315"/>
                  <c:y val="2.081932214186355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Общегосударственные вопросы  </a:t>
                    </a:r>
                    <a:r>
                      <a:rPr lang="ru-RU" baseline="0" dirty="0" smtClean="0"/>
                      <a:t>                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126 322 194,00; 13%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392948891998678E-2"/>
                  <c:y val="6.357167283015313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Национальная безопасность и правоохранительная деятельность 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31 972 534,00; 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4220796173687839"/>
                  <c:y val="-0.2280591211605597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Национальная экономика 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150 014 978,00; 15%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342989619666242E-2"/>
                  <c:y val="-9.388105028983971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Жилищно-коммунальное хозяйство 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76 687 467,00; 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2492376616052966"/>
                  <c:y val="-7.9027433237140333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Образование  </a:t>
                    </a:r>
                    <a:r>
                      <a:rPr lang="ru-RU" baseline="0" dirty="0" smtClean="0"/>
                      <a:t>    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501 486 537,00; 49%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3273240878046738"/>
                  <c:y val="7.842442721329090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 </a:t>
                    </a:r>
                    <a:r>
                      <a:rPr lang="ru-RU" dirty="0" smtClean="0"/>
                      <a:t>                  </a:t>
                    </a:r>
                    <a:r>
                      <a:rPr lang="ru-RU" dirty="0"/>
                      <a:t>100 086 452,00; 10%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4662169218237642E-2"/>
                  <c:y val="-0.13862823807333449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Социальная политика </a:t>
                    </a:r>
                    <a:r>
                      <a:rPr lang="ru-RU" dirty="0" smtClean="0"/>
                      <a:t>21 </a:t>
                    </a:r>
                    <a:r>
                      <a:rPr lang="ru-RU" dirty="0"/>
                      <a:t>477 200,00; 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10613953925520574"/>
                  <c:y val="-0.1034766963620534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Физическая культура и спорт </a:t>
                    </a:r>
                    <a:r>
                      <a:rPr lang="ru-RU" dirty="0" smtClean="0"/>
                      <a:t>    4 </a:t>
                    </a:r>
                    <a:r>
                      <a:rPr lang="ru-RU" dirty="0"/>
                      <a:t>000 </a:t>
                    </a:r>
                    <a:r>
                      <a:rPr lang="ru-RU" dirty="0" smtClean="0"/>
                      <a:t>138,00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8.2859604419474098E-2"/>
                  <c:y val="2.532193965384866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Средства массовой информации  </a:t>
                    </a:r>
                    <a:r>
                      <a:rPr lang="ru-RU" dirty="0" smtClean="0"/>
                      <a:t>           </a:t>
                    </a:r>
                    <a:r>
                      <a:rPr lang="ru-RU" dirty="0"/>
                      <a:t>3 638 </a:t>
                    </a:r>
                    <a:r>
                      <a:rPr lang="ru-RU" dirty="0" smtClean="0"/>
                      <a:t>250,00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Лист1!$C$7:$C$17</c:f>
              <c:strCache>
                <c:ptCount val="11"/>
                <c:pt idx="0">
                  <c:v>Общегосударственные вопросы  </c:v>
                </c:pt>
                <c:pt idx="1">
                  <c:v>Национальная оборона  </c:v>
                </c:pt>
                <c:pt idx="2">
                  <c:v>Национальная безопасность и правоохранительная деятельность  </c:v>
                </c:pt>
                <c:pt idx="3">
                  <c:v>Национальная экономика  </c:v>
                </c:pt>
                <c:pt idx="4">
                  <c:v>Жилищно-коммунальное хозяйство  </c:v>
                </c:pt>
                <c:pt idx="5">
                  <c:v>Образование  </c:v>
                </c:pt>
                <c:pt idx="6">
                  <c:v>Культура  </c:v>
                </c:pt>
                <c:pt idx="7">
                  <c:v>Социальная политика  </c:v>
                </c:pt>
                <c:pt idx="8">
                  <c:v>Физическая культура и спорт  </c:v>
                </c:pt>
                <c:pt idx="9">
                  <c:v>Средства массовой информации  </c:v>
                </c:pt>
                <c:pt idx="10">
                  <c:v>Обслуживание муниципального долга  </c:v>
                </c:pt>
              </c:strCache>
            </c:strRef>
          </c:cat>
          <c:val>
            <c:numRef>
              <c:f>Лист1!$D$7:$D$17</c:f>
              <c:numCache>
                <c:formatCode>#,##0.00</c:formatCode>
                <c:ptCount val="11"/>
                <c:pt idx="0">
                  <c:v>126322194</c:v>
                </c:pt>
                <c:pt idx="1">
                  <c:v>0</c:v>
                </c:pt>
                <c:pt idx="2">
                  <c:v>31972534</c:v>
                </c:pt>
                <c:pt idx="3">
                  <c:v>150014978</c:v>
                </c:pt>
                <c:pt idx="4">
                  <c:v>76687467</c:v>
                </c:pt>
                <c:pt idx="5">
                  <c:v>501486537</c:v>
                </c:pt>
                <c:pt idx="6">
                  <c:v>100086452</c:v>
                </c:pt>
                <c:pt idx="7">
                  <c:v>21477200</c:v>
                </c:pt>
                <c:pt idx="8">
                  <c:v>4000138</c:v>
                </c:pt>
                <c:pt idx="9">
                  <c:v>3638250</c:v>
                </c:pt>
                <c:pt idx="10">
                  <c:v>5150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600694063197684"/>
          <c:y val="4.9434939615675952E-2"/>
          <c:w val="0.5040351711922737"/>
          <c:h val="0.7791921575646972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0BEBD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Лист3!$D$25:$D$26</c:f>
              <c:numCache>
                <c:formatCode>General</c:formatCode>
                <c:ptCount val="2"/>
                <c:pt idx="0">
                  <c:v>779438.1</c:v>
                </c:pt>
                <c:pt idx="1">
                  <c:v>101147.39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600694063197684"/>
          <c:y val="4.9434939615675952E-2"/>
          <c:w val="0.5040351711922737"/>
          <c:h val="0.77919215756469729"/>
        </c:manualLayout>
      </c:layout>
      <c:doughnutChart>
        <c:varyColors val="1"/>
        <c:ser>
          <c:idx val="0"/>
          <c:order val="0"/>
          <c:spPr>
            <a:solidFill>
              <a:srgbClr val="FF66FF"/>
            </a:solidFill>
          </c:spPr>
          <c:dPt>
            <c:idx val="0"/>
            <c:bubble3D val="0"/>
            <c:spPr>
              <a:solidFill>
                <a:srgbClr val="E0BEBD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Лист3!$D$25:$D$26</c:f>
              <c:numCache>
                <c:formatCode>General</c:formatCode>
                <c:ptCount val="2"/>
                <c:pt idx="0">
                  <c:v>779438.1</c:v>
                </c:pt>
                <c:pt idx="1">
                  <c:v>101147.39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600694063197684"/>
          <c:y val="4.9434939615675952E-2"/>
          <c:w val="0.5040351711922737"/>
          <c:h val="0.77919215756469729"/>
        </c:manualLayout>
      </c:layout>
      <c:doughnutChart>
        <c:varyColors val="1"/>
        <c:ser>
          <c:idx val="0"/>
          <c:order val="0"/>
          <c:spPr>
            <a:solidFill>
              <a:srgbClr val="E0BEBD"/>
            </a:solidFill>
          </c:spPr>
          <c:dPt>
            <c:idx val="1"/>
            <c:bubble3D val="0"/>
            <c:spPr>
              <a:solidFill>
                <a:srgbClr val="FF66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Лист3!$D$25:$D$26</c:f>
              <c:numCache>
                <c:formatCode>General</c:formatCode>
                <c:ptCount val="2"/>
                <c:pt idx="0">
                  <c:v>779438.1</c:v>
                </c:pt>
                <c:pt idx="1">
                  <c:v>101147.39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739749062814331E-3"/>
          <c:y val="0.11778119281686555"/>
          <c:w val="0.71818769982455588"/>
          <c:h val="0.7012589306220115"/>
        </c:manualLayout>
      </c:layout>
      <c:pie3DChart>
        <c:varyColors val="1"/>
        <c:ser>
          <c:idx val="0"/>
          <c:order val="0"/>
          <c:explosion val="4"/>
          <c:dPt>
            <c:idx val="0"/>
            <c:bubble3D val="0"/>
            <c:spPr>
              <a:solidFill>
                <a:srgbClr val="FF99FF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explosion val="10"/>
            <c:spPr>
              <a:solidFill>
                <a:srgbClr val="3333FF"/>
              </a:solidFill>
            </c:spPr>
          </c:dPt>
          <c:dPt>
            <c:idx val="3"/>
            <c:bubble3D val="0"/>
            <c:explosion val="9"/>
            <c:spPr>
              <a:solidFill>
                <a:srgbClr val="FF0000"/>
              </a:solidFill>
            </c:spPr>
          </c:dPt>
          <c:dPt>
            <c:idx val="4"/>
            <c:bubble3D val="0"/>
            <c:explosion val="6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99FF33"/>
              </a:solidFill>
            </c:spPr>
          </c:dPt>
          <c:dLbls>
            <c:dLbl>
              <c:idx val="0"/>
              <c:layout>
                <c:manualLayout>
                  <c:x val="0.11362649870821914"/>
                  <c:y val="7.266626482149533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Общее </a:t>
                    </a:r>
                    <a:r>
                      <a:rPr lang="ru-RU" dirty="0" smtClean="0"/>
                      <a:t>образование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298 371,60; 62%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Дошкольное </a:t>
                    </a:r>
                    <a:r>
                      <a:rPr lang="ru-RU" smtClean="0"/>
                      <a:t>образование</a:t>
                    </a:r>
                  </a:p>
                  <a:p>
                    <a:r>
                      <a:rPr lang="ru-RU" smtClean="0"/>
                      <a:t> </a:t>
                    </a:r>
                    <a:r>
                      <a:rPr lang="ru-RU"/>
                      <a:t>109 897,80; 23%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161663853762865E-2"/>
                  <c:y val="-0.2202301544727108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Общегосударственные </a:t>
                    </a:r>
                    <a:r>
                      <a:rPr lang="ru-RU" dirty="0" smtClean="0"/>
                      <a:t>вопросы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1 </a:t>
                    </a:r>
                    <a:r>
                      <a:rPr lang="ru-RU" dirty="0" smtClean="0"/>
                      <a:t>501,40 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193200186654702E-2"/>
                  <c:y val="3.5656158719446019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Охрана семьи и детства; 2 </a:t>
                    </a:r>
                    <a:r>
                      <a:rPr lang="ru-RU" dirty="0" smtClean="0"/>
                      <a:t>382,20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7516653596219906E-3"/>
                  <c:y val="0.10353572621907094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Другие вопросы в области </a:t>
                    </a:r>
                    <a:r>
                      <a:rPr lang="ru-RU" dirty="0" smtClean="0"/>
                      <a:t>образования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28 540,30; 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1996540885101409"/>
                  <c:y val="3.152197614963232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Дополнительное образование </a:t>
                    </a:r>
                    <a:r>
                      <a:rPr lang="ru-RU" dirty="0" smtClean="0"/>
                      <a:t>детей</a:t>
                    </a:r>
                  </a:p>
                  <a:p>
                    <a:r>
                      <a:rPr lang="ru-RU" dirty="0" smtClean="0"/>
                      <a:t>42 </a:t>
                    </a:r>
                    <a:r>
                      <a:rPr lang="ru-RU" dirty="0"/>
                      <a:t>404,30; 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Лист1!$C$46:$C$51</c:f>
              <c:strCache>
                <c:ptCount val="6"/>
                <c:pt idx="0">
                  <c:v>Общее образование</c:v>
                </c:pt>
                <c:pt idx="1">
                  <c:v>Дошкольное образование</c:v>
                </c:pt>
                <c:pt idx="2">
                  <c:v>Общегосударственные вопросы</c:v>
                </c:pt>
                <c:pt idx="3">
                  <c:v>Охрана семьи и детства</c:v>
                </c:pt>
                <c:pt idx="4">
                  <c:v>Другие вопросы в области образования</c:v>
                </c:pt>
                <c:pt idx="5">
                  <c:v>Дополнительное образование детей</c:v>
                </c:pt>
              </c:strCache>
            </c:strRef>
          </c:cat>
          <c:val>
            <c:numRef>
              <c:f>Лист1!$D$46:$D$51</c:f>
              <c:numCache>
                <c:formatCode>#,##0.00</c:formatCode>
                <c:ptCount val="6"/>
                <c:pt idx="0">
                  <c:v>298371.59999999998</c:v>
                </c:pt>
                <c:pt idx="1">
                  <c:v>109897.8</c:v>
                </c:pt>
                <c:pt idx="2">
                  <c:v>1501.4</c:v>
                </c:pt>
                <c:pt idx="3">
                  <c:v>2382.1999999999998</c:v>
                </c:pt>
                <c:pt idx="4">
                  <c:v>28540.3</c:v>
                </c:pt>
                <c:pt idx="5">
                  <c:v>42404.3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1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9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257713941757273E-3"/>
          <c:y val="1.3065762578597224E-2"/>
          <c:w val="0.99390273159964937"/>
          <c:h val="0.9800477507192531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3"/>
            <c:spPr>
              <a:solidFill>
                <a:srgbClr val="FFFF00"/>
              </a:solidFill>
            </c:spPr>
          </c:dPt>
          <c:dPt>
            <c:idx val="2"/>
            <c:bubble3D val="0"/>
            <c:explosion val="7"/>
          </c:dPt>
          <c:dPt>
            <c:idx val="4"/>
            <c:bubble3D val="0"/>
            <c:explosion val="6"/>
            <c:spPr>
              <a:solidFill>
                <a:srgbClr val="E0BEBD"/>
              </a:solidFill>
            </c:spPr>
          </c:dPt>
          <c:dLbls>
            <c:dLbl>
              <c:idx val="0"/>
              <c:layout>
                <c:manualLayout>
                  <c:x val="0.12778492950009157"/>
                  <c:y val="-0.1399929546523865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4872001464933248E-2"/>
                  <c:y val="1.414348667830835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Лист1!$C$26:$C$30</c:f>
              <c:strCache>
                <c:ptCount val="5"/>
                <c:pt idx="0">
                  <c:v>Культурно досуговая деятельность</c:v>
                </c:pt>
                <c:pt idx="1">
                  <c:v>Дивеевская музыкальная школа</c:v>
                </c:pt>
                <c:pt idx="2">
                  <c:v>Отдел культуры и спорта</c:v>
                </c:pt>
                <c:pt idx="3">
                  <c:v>Центр хозяйственного обслуживания</c:v>
                </c:pt>
                <c:pt idx="4">
                  <c:v>Централтизованная библиотечная система</c:v>
                </c:pt>
              </c:strCache>
            </c:strRef>
          </c:cat>
          <c:val>
            <c:numRef>
              <c:f>Лист1!$D$26:$D$30</c:f>
              <c:numCache>
                <c:formatCode>#,##0.00</c:formatCode>
                <c:ptCount val="5"/>
                <c:pt idx="0">
                  <c:v>47214386</c:v>
                </c:pt>
                <c:pt idx="1">
                  <c:v>22272576</c:v>
                </c:pt>
                <c:pt idx="2">
                  <c:v>5743268</c:v>
                </c:pt>
                <c:pt idx="3">
                  <c:v>18706350</c:v>
                </c:pt>
                <c:pt idx="4">
                  <c:v>25311518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140"/>
      <c:rAngAx val="0"/>
      <c:perspective val="7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1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308519770703936E-3"/>
          <c:y val="0"/>
          <c:w val="0.58561622551139703"/>
          <c:h val="0.9189798069967525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9966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FFFF"/>
              </a:solidFill>
            </c:spPr>
          </c:dPt>
          <c:dLbls>
            <c:dLbl>
              <c:idx val="0"/>
              <c:layout>
                <c:manualLayout>
                  <c:x val="6.0223202395660765E-2"/>
                  <c:y val="-7.627033537007679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6813833812937343"/>
                  <c:y val="2.944261462453634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598061218571772E-2"/>
                  <c:y val="-7.754124790297507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6465877922978861"/>
                  <c:y val="-7.443399565973558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PowerPoint]4 программа'!$B$46:$B$49</c:f>
              <c:strCache>
                <c:ptCount val="4"/>
                <c:pt idx="0">
                  <c:v>Развитие сельского хозяйства, пищевой и перерабатывающей промышленности Дивеевского муниципального округа Нижегородской области</c:v>
                </c:pt>
                <c:pt idx="1">
                  <c:v>Обеспечение реализации муниципальной программы</c:v>
                </c:pt>
                <c:pt idx="2">
                  <c:v>Эпизоотическое благополучие Дивеевского муниципального округа Нижегородской области в части регулирования численности безнадзорных животных</c:v>
                </c:pt>
                <c:pt idx="3">
                  <c:v>Комплексное развитие сельских территорий</c:v>
                </c:pt>
              </c:strCache>
            </c:strRef>
          </c:cat>
          <c:val>
            <c:numRef>
              <c:f>'[Диаграмма в Microsoft PowerPoint]4 программа'!$C$46:$C$49</c:f>
              <c:numCache>
                <c:formatCode>General</c:formatCode>
                <c:ptCount val="4"/>
                <c:pt idx="0">
                  <c:v>47271.1</c:v>
                </c:pt>
                <c:pt idx="1">
                  <c:v>6157.9</c:v>
                </c:pt>
                <c:pt idx="2">
                  <c:v>635.29999999999995</c:v>
                </c:pt>
                <c:pt idx="3">
                  <c:v>2894.69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109099832992032"/>
          <c:y val="3.0687747218075195E-2"/>
          <c:w val="0.36543428860567284"/>
          <c:h val="0.96931225278192479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150244732921828E-4"/>
          <c:y val="1.1284001662391111E-2"/>
          <c:w val="0.6442079546456605"/>
          <c:h val="0.9708649598258717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99CC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dLbl>
              <c:idx val="1"/>
              <c:layout>
                <c:manualLayout>
                  <c:x val="0.12753378378378377"/>
                  <c:y val="-0.224992553225280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'[Диаграмма в Microsoft PowerPoint]Нац. проекты 2022'!$A$20:$A$21</c:f>
              <c:strCache>
                <c:ptCount val="2"/>
                <c:pt idx="0">
                  <c:v>Национальный проект "Образование"</c:v>
                </c:pt>
                <c:pt idx="1">
                  <c:v>Национальный проект "Жилье и городская среда"</c:v>
                </c:pt>
              </c:strCache>
            </c:strRef>
          </c:cat>
          <c:val>
            <c:numRef>
              <c:f>'[Диаграмма в Microsoft PowerPoint]Нац. проекты 2022'!$B$20:$B$21</c:f>
              <c:numCache>
                <c:formatCode>General</c:formatCode>
                <c:ptCount val="2"/>
                <c:pt idx="0">
                  <c:v>1600.7</c:v>
                </c:pt>
                <c:pt idx="1">
                  <c:v>4350.3999999999996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4919397744201"/>
          <c:y val="0.17528423603662927"/>
          <c:w val="0.34230966695041504"/>
          <c:h val="0.57894258932696485"/>
        </c:manualLayout>
      </c:layout>
      <c:overlay val="0"/>
      <c:txPr>
        <a:bodyPr/>
        <a:lstStyle/>
        <a:p>
          <a:pPr>
            <a:defRPr sz="16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3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267826913921933E-3"/>
          <c:y val="2.8855727711455427E-2"/>
          <c:w val="0.55207602194274075"/>
          <c:h val="0.90196564643129284"/>
        </c:manualLayout>
      </c:layout>
      <c:pie3DChart>
        <c:varyColors val="1"/>
        <c:ser>
          <c:idx val="0"/>
          <c:order val="0"/>
          <c:explosion val="28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9.267239282460113E-2"/>
                  <c:y val="6.5816929133858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8732905979521684E-3"/>
                  <c:y val="-8.4551550196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625343328504086E-2"/>
                  <c:y val="2.787093996062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PowerPoint]Нац. проекты 2022'!$A$26:$A$28</c:f>
              <c:strCache>
                <c:ptCount val="3"/>
                <c:pt idx="0">
                  <c:v>Федеральные средства</c:v>
                </c:pt>
                <c:pt idx="1">
                  <c:v>Областные средства</c:v>
                </c:pt>
                <c:pt idx="2">
                  <c:v>Местные средства</c:v>
                </c:pt>
              </c:strCache>
            </c:strRef>
          </c:cat>
          <c:val>
            <c:numRef>
              <c:f>'[Диаграмма в Microsoft PowerPoint]Нац. проекты 2022'!$B$26:$B$28</c:f>
              <c:numCache>
                <c:formatCode>General</c:formatCode>
                <c:ptCount val="3"/>
                <c:pt idx="0">
                  <c:v>5295.5</c:v>
                </c:pt>
                <c:pt idx="1">
                  <c:v>220.6</c:v>
                </c:pt>
                <c:pt idx="2">
                  <c:v>435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19001948927915"/>
          <c:y val="0.29527336804673604"/>
          <c:w val="0.33809971232917541"/>
          <c:h val="0.56834953248031495"/>
        </c:manualLayout>
      </c:layout>
      <c:overlay val="0"/>
      <c:txPr>
        <a:bodyPr/>
        <a:lstStyle/>
        <a:p>
          <a:pPr>
            <a:defRPr sz="13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Объем муниципального долга (тыс.руб.)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view3D>
      <c:rotX val="0"/>
      <c:rotY val="10"/>
      <c:depthPercent val="100"/>
      <c:rAngAx val="0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3E9E9C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Мун.долг!$A$55:$A$58</c:f>
              <c:strCache>
                <c:ptCount val="4"/>
                <c:pt idx="0">
                  <c:v>на 01.01.2023</c:v>
                </c:pt>
                <c:pt idx="1">
                  <c:v>на 01.01.2024</c:v>
                </c:pt>
                <c:pt idx="2">
                  <c:v>на 01.01.2025</c:v>
                </c:pt>
                <c:pt idx="3">
                  <c:v>на 01.01.2026</c:v>
                </c:pt>
              </c:strCache>
            </c:strRef>
          </c:cat>
          <c:val>
            <c:numRef>
              <c:f>Мун.долг!$B$55:$B$58</c:f>
              <c:numCache>
                <c:formatCode>#\ ##0.0\ _₽</c:formatCode>
                <c:ptCount val="4"/>
                <c:pt idx="0">
                  <c:v>6000</c:v>
                </c:pt>
                <c:pt idx="1">
                  <c:v>6000</c:v>
                </c:pt>
                <c:pt idx="2">
                  <c:v>3000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66387072"/>
        <c:axId val="466387464"/>
        <c:axId val="0"/>
      </c:bar3DChart>
      <c:catAx>
        <c:axId val="46638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6387464"/>
        <c:crosses val="autoZero"/>
        <c:auto val="1"/>
        <c:lblAlgn val="ctr"/>
        <c:lblOffset val="100"/>
        <c:noMultiLvlLbl val="0"/>
      </c:catAx>
      <c:valAx>
        <c:axId val="46638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6387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Мун.долг!$I$4:$I$6</c:f>
              <c:strCache>
                <c:ptCount val="3"/>
                <c:pt idx="0">
                  <c:v>план 2024 года</c:v>
                </c:pt>
                <c:pt idx="1">
                  <c:v>план 2025 года</c:v>
                </c:pt>
                <c:pt idx="2">
                  <c:v>план 2026 года</c:v>
                </c:pt>
              </c:strCache>
            </c:strRef>
          </c:cat>
          <c:val>
            <c:numRef>
              <c:f>Мун.долг!$J$4:$J$6</c:f>
              <c:numCache>
                <c:formatCode>#\ ##0.0\ _₽;\-#\ ##0.0\ _₽</c:formatCode>
                <c:ptCount val="3"/>
                <c:pt idx="0">
                  <c:v>5.0999999999999996</c:v>
                </c:pt>
                <c:pt idx="1">
                  <c:v>2.1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9883152"/>
        <c:axId val="629890600"/>
      </c:barChart>
      <c:catAx>
        <c:axId val="629883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9890600"/>
        <c:crosses val="autoZero"/>
        <c:auto val="1"/>
        <c:lblAlgn val="ctr"/>
        <c:lblOffset val="100"/>
        <c:noMultiLvlLbl val="0"/>
      </c:catAx>
      <c:valAx>
        <c:axId val="629890600"/>
        <c:scaling>
          <c:orientation val="minMax"/>
          <c:max val="6"/>
          <c:min val="1.5"/>
        </c:scaling>
        <c:delete val="0"/>
        <c:axPos val="b"/>
        <c:majorGridlines/>
        <c:numFmt formatCode="#\ ##0.0\ _₽;\-#\ ##0.0\ _₽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9883152"/>
        <c:crosses val="autoZero"/>
        <c:crossBetween val="between"/>
      </c:valAx>
    </c:plotArea>
    <c:plotVisOnly val="1"/>
    <c:dispBlanksAs val="gap"/>
    <c:showDLblsOverMax val="0"/>
  </c:chart>
  <c:spPr>
    <a:solidFill>
      <a:srgbClr val="70AD47">
        <a:lumMod val="20000"/>
        <a:lumOff val="80000"/>
      </a:srgbClr>
    </a:solidFill>
    <a:ln>
      <a:solidFill>
        <a:sysClr val="windowText" lastClr="000000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Предельный</a:t>
            </a:r>
            <a:r>
              <a:rPr lang="ru-RU" sz="1800" b="1" baseline="0">
                <a:solidFill>
                  <a:schemeClr val="tx1"/>
                </a:solidFill>
              </a:rPr>
              <a:t> объем муниципального долга, тыс.руб.</a:t>
            </a:r>
            <a:endParaRPr lang="ru-RU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7369386518992819"/>
          <c:y val="5.630192777626934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433092738407698"/>
          <c:y val="0.25083333333333335"/>
          <c:w val="0.71175240594925637"/>
          <c:h val="0.6417672790901137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Мун.долг!$A$28:$A$30</c:f>
              <c:strCache>
                <c:ptCount val="3"/>
                <c:pt idx="0">
                  <c:v>на 2024 год</c:v>
                </c:pt>
                <c:pt idx="1">
                  <c:v>на 2025 год</c:v>
                </c:pt>
                <c:pt idx="2">
                  <c:v>на 2026 год</c:v>
                </c:pt>
              </c:strCache>
            </c:strRef>
          </c:cat>
          <c:val>
            <c:numRef>
              <c:f>Мун.долг!$B$28:$B$30</c:f>
              <c:numCache>
                <c:formatCode>#\ ##0.0\ _₽;\-#\ ##0.0\ _₽</c:formatCode>
                <c:ptCount val="3"/>
                <c:pt idx="0">
                  <c:v>6000</c:v>
                </c:pt>
                <c:pt idx="1">
                  <c:v>6000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466389424"/>
        <c:axId val="466389816"/>
      </c:barChart>
      <c:catAx>
        <c:axId val="466389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6389816"/>
        <c:crosses val="autoZero"/>
        <c:auto val="1"/>
        <c:lblAlgn val="ctr"/>
        <c:lblOffset val="100"/>
        <c:noMultiLvlLbl val="0"/>
      </c:catAx>
      <c:valAx>
        <c:axId val="466389816"/>
        <c:scaling>
          <c:orientation val="minMax"/>
          <c:max val="6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;\-#\ 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63894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602F0F-1F8A-4CE2-B015-F02A3BA60801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59604D-E7B9-4434-AEDC-F17AFCD7E0E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2024 год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E63CE7-EBC2-479C-A745-520E0362F2C1}" type="parTrans" cxnId="{E152BADB-447F-4624-AA5A-8F209003B133}">
      <dgm:prSet/>
      <dgm:spPr/>
      <dgm:t>
        <a:bodyPr/>
        <a:lstStyle/>
        <a:p>
          <a:endParaRPr lang="ru-RU"/>
        </a:p>
      </dgm:t>
    </dgm:pt>
    <dgm:pt modelId="{78077A3D-EE0B-4C8E-91C1-3C179896CE23}" type="sibTrans" cxnId="{E152BADB-447F-4624-AA5A-8F209003B133}">
      <dgm:prSet/>
      <dgm:spPr/>
      <dgm:t>
        <a:bodyPr/>
        <a:lstStyle/>
        <a:p>
          <a:endParaRPr lang="ru-RU"/>
        </a:p>
      </dgm:t>
    </dgm:pt>
    <dgm:pt modelId="{8FA7D4C4-E9C8-4724-A989-E3E4AE08219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1 015 690 900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F77E2F-969B-492C-9B89-FB741D5F2DB4}" type="parTrans" cxnId="{38301CE0-6E61-4122-9C6E-42B6B2328212}">
      <dgm:prSet/>
      <dgm:spPr/>
      <dgm:t>
        <a:bodyPr/>
        <a:lstStyle/>
        <a:p>
          <a:endParaRPr lang="ru-RU"/>
        </a:p>
      </dgm:t>
    </dgm:pt>
    <dgm:pt modelId="{89BEBEBB-EF6E-4CDE-8861-D64B81B86A0C}" type="sibTrans" cxnId="{38301CE0-6E61-4122-9C6E-42B6B2328212}">
      <dgm:prSet/>
      <dgm:spPr/>
      <dgm:t>
        <a:bodyPr/>
        <a:lstStyle/>
        <a:p>
          <a:endParaRPr lang="ru-RU"/>
        </a:p>
      </dgm:t>
    </dgm:pt>
    <dgm:pt modelId="{060E90DE-5D7C-4115-8BB7-8E43F4B952F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2025 год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8BFE5-50DC-4643-AFE2-F682FAE9B71A}" type="parTrans" cxnId="{AAD84A8F-84D6-4CFF-8116-657833F5F228}">
      <dgm:prSet/>
      <dgm:spPr/>
      <dgm:t>
        <a:bodyPr/>
        <a:lstStyle/>
        <a:p>
          <a:endParaRPr lang="ru-RU"/>
        </a:p>
      </dgm:t>
    </dgm:pt>
    <dgm:pt modelId="{94F8332B-1E20-46DB-8069-9225BE4BB7DD}" type="sibTrans" cxnId="{AAD84A8F-84D6-4CFF-8116-657833F5F228}">
      <dgm:prSet/>
      <dgm:spPr/>
      <dgm:t>
        <a:bodyPr/>
        <a:lstStyle/>
        <a:p>
          <a:endParaRPr lang="ru-RU"/>
        </a:p>
      </dgm:t>
    </dgm:pt>
    <dgm:pt modelId="{236195DA-05B4-4181-B455-9001FCF17D3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893 145 100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7D205-D414-41D0-8629-73192F150300}" type="parTrans" cxnId="{B4193DA1-F591-4B01-B03C-8ADFF6C72EA9}">
      <dgm:prSet/>
      <dgm:spPr/>
      <dgm:t>
        <a:bodyPr/>
        <a:lstStyle/>
        <a:p>
          <a:endParaRPr lang="ru-RU"/>
        </a:p>
      </dgm:t>
    </dgm:pt>
    <dgm:pt modelId="{F1C2B421-1B3A-4695-BBEB-2688DC35688E}" type="sibTrans" cxnId="{B4193DA1-F591-4B01-B03C-8ADFF6C72EA9}">
      <dgm:prSet/>
      <dgm:spPr/>
      <dgm:t>
        <a:bodyPr/>
        <a:lstStyle/>
        <a:p>
          <a:endParaRPr lang="ru-RU"/>
        </a:p>
      </dgm:t>
    </dgm:pt>
    <dgm:pt modelId="{965D7DFA-FBB7-435D-93F5-EA8CBAF517A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год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5A631A-08BF-4E0A-8262-0D7974A22411}" type="parTrans" cxnId="{0DAB6B92-CEB7-4381-AC7D-FCF17F39CB7F}">
      <dgm:prSet/>
      <dgm:spPr/>
      <dgm:t>
        <a:bodyPr/>
        <a:lstStyle/>
        <a:p>
          <a:endParaRPr lang="ru-RU"/>
        </a:p>
      </dgm:t>
    </dgm:pt>
    <dgm:pt modelId="{C0453F1F-133D-4B1A-9732-9859544BC5F4}" type="sibTrans" cxnId="{0DAB6B92-CEB7-4381-AC7D-FCF17F39CB7F}">
      <dgm:prSet/>
      <dgm:spPr/>
      <dgm:t>
        <a:bodyPr/>
        <a:lstStyle/>
        <a:p>
          <a:endParaRPr lang="ru-RU"/>
        </a:p>
      </dgm:t>
    </dgm:pt>
    <dgm:pt modelId="{5AC11A4F-9449-4AEE-B296-74EEB071DA4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919 964 800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04EFDF-AD1C-4DEF-BEF6-DF10E33E10CD}" type="parTrans" cxnId="{DC507E24-D26D-462F-827D-5ACFBC45D8C2}">
      <dgm:prSet/>
      <dgm:spPr/>
      <dgm:t>
        <a:bodyPr/>
        <a:lstStyle/>
        <a:p>
          <a:endParaRPr lang="ru-RU"/>
        </a:p>
      </dgm:t>
    </dgm:pt>
    <dgm:pt modelId="{610725B7-AE05-4229-B956-93CADC887443}" type="sibTrans" cxnId="{DC507E24-D26D-462F-827D-5ACFBC45D8C2}">
      <dgm:prSet/>
      <dgm:spPr/>
      <dgm:t>
        <a:bodyPr/>
        <a:lstStyle/>
        <a:p>
          <a:endParaRPr lang="ru-RU"/>
        </a:p>
      </dgm:t>
    </dgm:pt>
    <dgm:pt modelId="{3A34DCAB-1A39-4AE3-A8B1-142F14FEC637}" type="pres">
      <dgm:prSet presAssocID="{74602F0F-1F8A-4CE2-B015-F02A3BA608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B6CED2-2051-4D6D-8A98-A32A4F6F57B4}" type="pres">
      <dgm:prSet presAssocID="{6759604D-E7B9-4434-AEDC-F17AFCD7E0E2}" presName="linNode" presStyleCnt="0"/>
      <dgm:spPr/>
    </dgm:pt>
    <dgm:pt modelId="{62F8C6D1-6AF3-4F18-A88F-0EC2AA1C5A8F}" type="pres">
      <dgm:prSet presAssocID="{6759604D-E7B9-4434-AEDC-F17AFCD7E0E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AE654-9AA8-4406-824C-F2F33893B1B0}" type="pres">
      <dgm:prSet presAssocID="{6759604D-E7B9-4434-AEDC-F17AFCD7E0E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5286A-07D3-4D17-8114-B9DBDD734295}" type="pres">
      <dgm:prSet presAssocID="{78077A3D-EE0B-4C8E-91C1-3C179896CE23}" presName="sp" presStyleCnt="0"/>
      <dgm:spPr/>
    </dgm:pt>
    <dgm:pt modelId="{D2B05ECC-B997-45A3-953A-07A61463452C}" type="pres">
      <dgm:prSet presAssocID="{060E90DE-5D7C-4115-8BB7-8E43F4B952FD}" presName="linNode" presStyleCnt="0"/>
      <dgm:spPr/>
    </dgm:pt>
    <dgm:pt modelId="{D28EF6B4-E7EC-4CE6-BFB4-B7A0655EA32C}" type="pres">
      <dgm:prSet presAssocID="{060E90DE-5D7C-4115-8BB7-8E43F4B952F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07F5C1-D42B-4D8B-A036-229D8D41D403}" type="pres">
      <dgm:prSet presAssocID="{060E90DE-5D7C-4115-8BB7-8E43F4B952F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E388D-DDBF-4683-9DCF-B7A9B1383904}" type="pres">
      <dgm:prSet presAssocID="{94F8332B-1E20-46DB-8069-9225BE4BB7DD}" presName="sp" presStyleCnt="0"/>
      <dgm:spPr/>
    </dgm:pt>
    <dgm:pt modelId="{33DCA15B-0D60-4008-A5E7-67E27374CC2A}" type="pres">
      <dgm:prSet presAssocID="{965D7DFA-FBB7-435D-93F5-EA8CBAF517A4}" presName="linNode" presStyleCnt="0"/>
      <dgm:spPr/>
    </dgm:pt>
    <dgm:pt modelId="{AB70EF3C-2507-414D-8C82-1D00DB6B1FF1}" type="pres">
      <dgm:prSet presAssocID="{965D7DFA-FBB7-435D-93F5-EA8CBAF517A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5E229-AED1-415B-BFE8-B1C968F24750}" type="pres">
      <dgm:prSet presAssocID="{965D7DFA-FBB7-435D-93F5-EA8CBAF517A4}" presName="descendantText" presStyleLbl="alignAccFollowNode1" presStyleIdx="2" presStyleCnt="3" custLinFactNeighborX="-14" custLinFactNeighborY="-6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29B4FB-1B6B-4408-84A6-8186CC57467D}" type="presOf" srcId="{8FA7D4C4-E9C8-4724-A989-E3E4AE082194}" destId="{1D1AE654-9AA8-4406-824C-F2F33893B1B0}" srcOrd="0" destOrd="0" presId="urn:microsoft.com/office/officeart/2005/8/layout/vList5"/>
    <dgm:cxn modelId="{E152BADB-447F-4624-AA5A-8F209003B133}" srcId="{74602F0F-1F8A-4CE2-B015-F02A3BA60801}" destId="{6759604D-E7B9-4434-AEDC-F17AFCD7E0E2}" srcOrd="0" destOrd="0" parTransId="{92E63CE7-EBC2-479C-A745-520E0362F2C1}" sibTransId="{78077A3D-EE0B-4C8E-91C1-3C179896CE23}"/>
    <dgm:cxn modelId="{9A0E054F-A4D6-4F53-A7DC-F4483F83AB73}" type="presOf" srcId="{236195DA-05B4-4181-B455-9001FCF17D3C}" destId="{6A07F5C1-D42B-4D8B-A036-229D8D41D403}" srcOrd="0" destOrd="0" presId="urn:microsoft.com/office/officeart/2005/8/layout/vList5"/>
    <dgm:cxn modelId="{AAD84A8F-84D6-4CFF-8116-657833F5F228}" srcId="{74602F0F-1F8A-4CE2-B015-F02A3BA60801}" destId="{060E90DE-5D7C-4115-8BB7-8E43F4B952FD}" srcOrd="1" destOrd="0" parTransId="{8BE8BFE5-50DC-4643-AFE2-F682FAE9B71A}" sibTransId="{94F8332B-1E20-46DB-8069-9225BE4BB7DD}"/>
    <dgm:cxn modelId="{DC507E24-D26D-462F-827D-5ACFBC45D8C2}" srcId="{965D7DFA-FBB7-435D-93F5-EA8CBAF517A4}" destId="{5AC11A4F-9449-4AEE-B296-74EEB071DA4F}" srcOrd="0" destOrd="0" parTransId="{1304EFDF-AD1C-4DEF-BEF6-DF10E33E10CD}" sibTransId="{610725B7-AE05-4229-B956-93CADC887443}"/>
    <dgm:cxn modelId="{A698041A-58FB-41AB-BD2C-25E969A67FB9}" type="presOf" srcId="{060E90DE-5D7C-4115-8BB7-8E43F4B952FD}" destId="{D28EF6B4-E7EC-4CE6-BFB4-B7A0655EA32C}" srcOrd="0" destOrd="0" presId="urn:microsoft.com/office/officeart/2005/8/layout/vList5"/>
    <dgm:cxn modelId="{5E7EE257-0870-43E7-B2AE-B531719BCC4B}" type="presOf" srcId="{5AC11A4F-9449-4AEE-B296-74EEB071DA4F}" destId="{C1F5E229-AED1-415B-BFE8-B1C968F24750}" srcOrd="0" destOrd="0" presId="urn:microsoft.com/office/officeart/2005/8/layout/vList5"/>
    <dgm:cxn modelId="{B4193DA1-F591-4B01-B03C-8ADFF6C72EA9}" srcId="{060E90DE-5D7C-4115-8BB7-8E43F4B952FD}" destId="{236195DA-05B4-4181-B455-9001FCF17D3C}" srcOrd="0" destOrd="0" parTransId="{E047D205-D414-41D0-8629-73192F150300}" sibTransId="{F1C2B421-1B3A-4695-BBEB-2688DC35688E}"/>
    <dgm:cxn modelId="{33AC84BF-EC0D-44A8-9CD7-8FA6FD2087AA}" type="presOf" srcId="{74602F0F-1F8A-4CE2-B015-F02A3BA60801}" destId="{3A34DCAB-1A39-4AE3-A8B1-142F14FEC637}" srcOrd="0" destOrd="0" presId="urn:microsoft.com/office/officeart/2005/8/layout/vList5"/>
    <dgm:cxn modelId="{763F3089-3E66-4300-B1E0-D63D4EC82CEE}" type="presOf" srcId="{6759604D-E7B9-4434-AEDC-F17AFCD7E0E2}" destId="{62F8C6D1-6AF3-4F18-A88F-0EC2AA1C5A8F}" srcOrd="0" destOrd="0" presId="urn:microsoft.com/office/officeart/2005/8/layout/vList5"/>
    <dgm:cxn modelId="{5809D667-BFD2-4F9E-A02F-671418395824}" type="presOf" srcId="{965D7DFA-FBB7-435D-93F5-EA8CBAF517A4}" destId="{AB70EF3C-2507-414D-8C82-1D00DB6B1FF1}" srcOrd="0" destOrd="0" presId="urn:microsoft.com/office/officeart/2005/8/layout/vList5"/>
    <dgm:cxn modelId="{0DAB6B92-CEB7-4381-AC7D-FCF17F39CB7F}" srcId="{74602F0F-1F8A-4CE2-B015-F02A3BA60801}" destId="{965D7DFA-FBB7-435D-93F5-EA8CBAF517A4}" srcOrd="2" destOrd="0" parTransId="{2F5A631A-08BF-4E0A-8262-0D7974A22411}" sibTransId="{C0453F1F-133D-4B1A-9732-9859544BC5F4}"/>
    <dgm:cxn modelId="{38301CE0-6E61-4122-9C6E-42B6B2328212}" srcId="{6759604D-E7B9-4434-AEDC-F17AFCD7E0E2}" destId="{8FA7D4C4-E9C8-4724-A989-E3E4AE082194}" srcOrd="0" destOrd="0" parTransId="{4EF77E2F-969B-492C-9B89-FB741D5F2DB4}" sibTransId="{89BEBEBB-EF6E-4CDE-8861-D64B81B86A0C}"/>
    <dgm:cxn modelId="{71CF8EE9-22C0-4023-97C0-71E10220BC65}" type="presParOf" srcId="{3A34DCAB-1A39-4AE3-A8B1-142F14FEC637}" destId="{B4B6CED2-2051-4D6D-8A98-A32A4F6F57B4}" srcOrd="0" destOrd="0" presId="urn:microsoft.com/office/officeart/2005/8/layout/vList5"/>
    <dgm:cxn modelId="{8B5F95CE-47CD-4B28-BDE6-88674BBDF6D9}" type="presParOf" srcId="{B4B6CED2-2051-4D6D-8A98-A32A4F6F57B4}" destId="{62F8C6D1-6AF3-4F18-A88F-0EC2AA1C5A8F}" srcOrd="0" destOrd="0" presId="urn:microsoft.com/office/officeart/2005/8/layout/vList5"/>
    <dgm:cxn modelId="{3BDBB880-BB5D-46A6-B968-59030203AE85}" type="presParOf" srcId="{B4B6CED2-2051-4D6D-8A98-A32A4F6F57B4}" destId="{1D1AE654-9AA8-4406-824C-F2F33893B1B0}" srcOrd="1" destOrd="0" presId="urn:microsoft.com/office/officeart/2005/8/layout/vList5"/>
    <dgm:cxn modelId="{B55DC470-B176-427B-A086-5CF46404DFFD}" type="presParOf" srcId="{3A34DCAB-1A39-4AE3-A8B1-142F14FEC637}" destId="{BD05286A-07D3-4D17-8114-B9DBDD734295}" srcOrd="1" destOrd="0" presId="urn:microsoft.com/office/officeart/2005/8/layout/vList5"/>
    <dgm:cxn modelId="{4A22587D-0F95-41A8-8DD7-69DDAE3CA280}" type="presParOf" srcId="{3A34DCAB-1A39-4AE3-A8B1-142F14FEC637}" destId="{D2B05ECC-B997-45A3-953A-07A61463452C}" srcOrd="2" destOrd="0" presId="urn:microsoft.com/office/officeart/2005/8/layout/vList5"/>
    <dgm:cxn modelId="{2D6ED707-C04D-4171-8996-201C3C688D0D}" type="presParOf" srcId="{D2B05ECC-B997-45A3-953A-07A61463452C}" destId="{D28EF6B4-E7EC-4CE6-BFB4-B7A0655EA32C}" srcOrd="0" destOrd="0" presId="urn:microsoft.com/office/officeart/2005/8/layout/vList5"/>
    <dgm:cxn modelId="{4DE0A000-2C71-41E6-9335-FF0C88D51321}" type="presParOf" srcId="{D2B05ECC-B997-45A3-953A-07A61463452C}" destId="{6A07F5C1-D42B-4D8B-A036-229D8D41D403}" srcOrd="1" destOrd="0" presId="urn:microsoft.com/office/officeart/2005/8/layout/vList5"/>
    <dgm:cxn modelId="{50221F01-54C4-4A06-8456-3A005151B702}" type="presParOf" srcId="{3A34DCAB-1A39-4AE3-A8B1-142F14FEC637}" destId="{B97E388D-DDBF-4683-9DCF-B7A9B1383904}" srcOrd="3" destOrd="0" presId="urn:microsoft.com/office/officeart/2005/8/layout/vList5"/>
    <dgm:cxn modelId="{94AE0F79-AB39-443F-BAA6-D64DAB1B7261}" type="presParOf" srcId="{3A34DCAB-1A39-4AE3-A8B1-142F14FEC637}" destId="{33DCA15B-0D60-4008-A5E7-67E27374CC2A}" srcOrd="4" destOrd="0" presId="urn:microsoft.com/office/officeart/2005/8/layout/vList5"/>
    <dgm:cxn modelId="{49CEFC76-5E8F-46A6-BE26-9DECD3688AD9}" type="presParOf" srcId="{33DCA15B-0D60-4008-A5E7-67E27374CC2A}" destId="{AB70EF3C-2507-414D-8C82-1D00DB6B1FF1}" srcOrd="0" destOrd="0" presId="urn:microsoft.com/office/officeart/2005/8/layout/vList5"/>
    <dgm:cxn modelId="{EDEAC0EB-1EDD-4636-A720-7DBDA7CD951C}" type="presParOf" srcId="{33DCA15B-0D60-4008-A5E7-67E27374CC2A}" destId="{C1F5E229-AED1-415B-BFE8-B1C968F247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5CE0F3-487E-4BB7-8761-D26D2D7B33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4535ED-6E89-427A-B9AE-575C9F64E3F2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5D6D50-D33A-4A62-8456-7B704C3CB531}" type="parTrans" cxnId="{509170F6-1E1F-4A33-97A6-7CEA7400B2DA}">
      <dgm:prSet/>
      <dgm:spPr/>
      <dgm:t>
        <a:bodyPr/>
        <a:lstStyle/>
        <a:p>
          <a:endParaRPr lang="ru-RU"/>
        </a:p>
      </dgm:t>
    </dgm:pt>
    <dgm:pt modelId="{00FE2A74-E877-47EE-ABF0-865C3CF843BE}" type="sibTrans" cxnId="{509170F6-1E1F-4A33-97A6-7CEA7400B2DA}">
      <dgm:prSet/>
      <dgm:spPr/>
      <dgm:t>
        <a:bodyPr/>
        <a:lstStyle/>
        <a:p>
          <a:endParaRPr lang="ru-RU"/>
        </a:p>
      </dgm:t>
    </dgm:pt>
    <dgm:pt modelId="{0A2736B3-0059-4005-8750-2A57BB2A690C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12 559 610 рублей.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88313-C3A7-4B34-9E55-D7F1C60D8C58}" type="parTrans" cxnId="{2D92044B-D746-4748-B0DA-3292BC55CD6E}">
      <dgm:prSet/>
      <dgm:spPr/>
      <dgm:t>
        <a:bodyPr/>
        <a:lstStyle/>
        <a:p>
          <a:endParaRPr lang="ru-RU"/>
        </a:p>
      </dgm:t>
    </dgm:pt>
    <dgm:pt modelId="{57D75F5C-F349-4D47-925F-0BFEFFB44595}" type="sibTrans" cxnId="{2D92044B-D746-4748-B0DA-3292BC55CD6E}">
      <dgm:prSet/>
      <dgm:spPr/>
      <dgm:t>
        <a:bodyPr/>
        <a:lstStyle/>
        <a:p>
          <a:endParaRPr lang="ru-RU"/>
        </a:p>
      </dgm:t>
    </dgm:pt>
    <dgm:pt modelId="{02859D19-F7F7-4B23-8CFD-53D485490D6A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год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F0D3A-AA28-46EB-9190-64133B7EC40D}" type="parTrans" cxnId="{34513A84-8AC3-49CC-8A00-F6D6FE0A2660}">
      <dgm:prSet/>
      <dgm:spPr/>
      <dgm:t>
        <a:bodyPr/>
        <a:lstStyle/>
        <a:p>
          <a:endParaRPr lang="ru-RU"/>
        </a:p>
      </dgm:t>
    </dgm:pt>
    <dgm:pt modelId="{6CCED499-E007-49B2-8F72-1857D4081905}" type="sibTrans" cxnId="{34513A84-8AC3-49CC-8A00-F6D6FE0A2660}">
      <dgm:prSet/>
      <dgm:spPr/>
      <dgm:t>
        <a:bodyPr/>
        <a:lstStyle/>
        <a:p>
          <a:endParaRPr lang="ru-RU"/>
        </a:p>
      </dgm:t>
    </dgm:pt>
    <dgm:pt modelId="{CE246394-8B14-4E07-8431-59C0C4819B69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26 284 765 рублей.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19727B-5DE9-484E-988A-1D0B7373F7A8}" type="parTrans" cxnId="{F03093E8-FEAC-4A3D-9187-973D544FDB7C}">
      <dgm:prSet/>
      <dgm:spPr/>
      <dgm:t>
        <a:bodyPr/>
        <a:lstStyle/>
        <a:p>
          <a:endParaRPr lang="ru-RU"/>
        </a:p>
      </dgm:t>
    </dgm:pt>
    <dgm:pt modelId="{938800EF-A3A8-4551-B5D1-ED2D63B44287}" type="sibTrans" cxnId="{F03093E8-FEAC-4A3D-9187-973D544FDB7C}">
      <dgm:prSet/>
      <dgm:spPr/>
      <dgm:t>
        <a:bodyPr/>
        <a:lstStyle/>
        <a:p>
          <a:endParaRPr lang="ru-RU"/>
        </a:p>
      </dgm:t>
    </dgm:pt>
    <dgm:pt modelId="{DA160A78-4FAF-4164-BC89-A92CC4B6664E}" type="pres">
      <dgm:prSet presAssocID="{885CE0F3-487E-4BB7-8761-D26D2D7B33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587A1E-B488-4480-9AFC-F61152A20A7B}" type="pres">
      <dgm:prSet presAssocID="{764535ED-6E89-427A-B9AE-575C9F64E3F2}" presName="parentText" presStyleLbl="node1" presStyleIdx="0" presStyleCnt="2" custLinFactNeighborX="-299" custLinFactNeighborY="-17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B675C-9078-458B-AB8C-03ED4E99A1AD}" type="pres">
      <dgm:prSet presAssocID="{764535ED-6E89-427A-B9AE-575C9F64E3F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8635D-D28D-48C6-9C01-BD3BF3E3AA3C}" type="pres">
      <dgm:prSet presAssocID="{02859D19-F7F7-4B23-8CFD-53D485490D6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C30022-F221-4107-8AEB-3B08352615EC}" type="pres">
      <dgm:prSet presAssocID="{02859D19-F7F7-4B23-8CFD-53D485490D6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BB43EC-53E6-430F-A7D0-A140CE089459}" type="presOf" srcId="{764535ED-6E89-427A-B9AE-575C9F64E3F2}" destId="{C3587A1E-B488-4480-9AFC-F61152A20A7B}" srcOrd="0" destOrd="0" presId="urn:microsoft.com/office/officeart/2005/8/layout/vList2"/>
    <dgm:cxn modelId="{34513A84-8AC3-49CC-8A00-F6D6FE0A2660}" srcId="{885CE0F3-487E-4BB7-8761-D26D2D7B33EF}" destId="{02859D19-F7F7-4B23-8CFD-53D485490D6A}" srcOrd="1" destOrd="0" parTransId="{6DCF0D3A-AA28-46EB-9190-64133B7EC40D}" sibTransId="{6CCED499-E007-49B2-8F72-1857D4081905}"/>
    <dgm:cxn modelId="{E12E4B46-07CF-48A8-B9F4-E90FAAF49D0D}" type="presOf" srcId="{885CE0F3-487E-4BB7-8761-D26D2D7B33EF}" destId="{DA160A78-4FAF-4164-BC89-A92CC4B6664E}" srcOrd="0" destOrd="0" presId="urn:microsoft.com/office/officeart/2005/8/layout/vList2"/>
    <dgm:cxn modelId="{509170F6-1E1F-4A33-97A6-7CEA7400B2DA}" srcId="{885CE0F3-487E-4BB7-8761-D26D2D7B33EF}" destId="{764535ED-6E89-427A-B9AE-575C9F64E3F2}" srcOrd="0" destOrd="0" parTransId="{F95D6D50-D33A-4A62-8456-7B704C3CB531}" sibTransId="{00FE2A74-E877-47EE-ABF0-865C3CF843BE}"/>
    <dgm:cxn modelId="{F03093E8-FEAC-4A3D-9187-973D544FDB7C}" srcId="{02859D19-F7F7-4B23-8CFD-53D485490D6A}" destId="{CE246394-8B14-4E07-8431-59C0C4819B69}" srcOrd="0" destOrd="0" parTransId="{F719727B-5DE9-484E-988A-1D0B7373F7A8}" sibTransId="{938800EF-A3A8-4551-B5D1-ED2D63B44287}"/>
    <dgm:cxn modelId="{D2157762-42D3-4C07-A4F6-D6D7DC8E2D36}" type="presOf" srcId="{0A2736B3-0059-4005-8750-2A57BB2A690C}" destId="{C78B675C-9078-458B-AB8C-03ED4E99A1AD}" srcOrd="0" destOrd="0" presId="urn:microsoft.com/office/officeart/2005/8/layout/vList2"/>
    <dgm:cxn modelId="{2D92044B-D746-4748-B0DA-3292BC55CD6E}" srcId="{764535ED-6E89-427A-B9AE-575C9F64E3F2}" destId="{0A2736B3-0059-4005-8750-2A57BB2A690C}" srcOrd="0" destOrd="0" parTransId="{B4C88313-C3A7-4B34-9E55-D7F1C60D8C58}" sibTransId="{57D75F5C-F349-4D47-925F-0BFEFFB44595}"/>
    <dgm:cxn modelId="{EB4F729A-928B-4F99-945D-1D3988F65651}" type="presOf" srcId="{CE246394-8B14-4E07-8431-59C0C4819B69}" destId="{E2C30022-F221-4107-8AEB-3B08352615EC}" srcOrd="0" destOrd="0" presId="urn:microsoft.com/office/officeart/2005/8/layout/vList2"/>
    <dgm:cxn modelId="{BC419DB6-4946-467C-8A0F-DD3B92CDAB19}" type="presOf" srcId="{02859D19-F7F7-4B23-8CFD-53D485490D6A}" destId="{D7B8635D-D28D-48C6-9C01-BD3BF3E3AA3C}" srcOrd="0" destOrd="0" presId="urn:microsoft.com/office/officeart/2005/8/layout/vList2"/>
    <dgm:cxn modelId="{AFD874B0-717B-47FB-B393-6BC4B38084A0}" type="presParOf" srcId="{DA160A78-4FAF-4164-BC89-A92CC4B6664E}" destId="{C3587A1E-B488-4480-9AFC-F61152A20A7B}" srcOrd="0" destOrd="0" presId="urn:microsoft.com/office/officeart/2005/8/layout/vList2"/>
    <dgm:cxn modelId="{0C520AFF-DD91-44A0-B9DF-7508A59C1CE2}" type="presParOf" srcId="{DA160A78-4FAF-4164-BC89-A92CC4B6664E}" destId="{C78B675C-9078-458B-AB8C-03ED4E99A1AD}" srcOrd="1" destOrd="0" presId="urn:microsoft.com/office/officeart/2005/8/layout/vList2"/>
    <dgm:cxn modelId="{1CAB3102-E0BD-4BAD-8EBC-F50011C5644E}" type="presParOf" srcId="{DA160A78-4FAF-4164-BC89-A92CC4B6664E}" destId="{D7B8635D-D28D-48C6-9C01-BD3BF3E3AA3C}" srcOrd="2" destOrd="0" presId="urn:microsoft.com/office/officeart/2005/8/layout/vList2"/>
    <dgm:cxn modelId="{AF8D95A4-B722-49C8-ACE3-9B113BB34A1B}" type="presParOf" srcId="{DA160A78-4FAF-4164-BC89-A92CC4B6664E}" destId="{E2C30022-F221-4107-8AEB-3B08352615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D8DBCF-3E66-47C6-B84C-A5A043BD3A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D92014-6B88-4ADE-BA5E-481D57D3E8F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«Муниципальная программа» 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документ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муниципального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планирования, представляющий собой комплекс взаимоувязанных по задачам, срокам и ресурсам мероприятий и инструментов, реализуемых органами местного самоуправления в целях достижения целей и задач социально-экономического развития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муниципального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образования в определенной сфере деятельности.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E9F5C4-3C05-4213-BB10-4CC161344D7E}" type="parTrans" cxnId="{538CD561-A3FA-4907-9196-767212B8D329}">
      <dgm:prSet/>
      <dgm:spPr/>
      <dgm:t>
        <a:bodyPr/>
        <a:lstStyle/>
        <a:p>
          <a:endParaRPr lang="ru-RU"/>
        </a:p>
      </dgm:t>
    </dgm:pt>
    <dgm:pt modelId="{F80371C8-87FF-4966-9EA2-09D22FADDE43}" type="sibTrans" cxnId="{538CD561-A3FA-4907-9196-767212B8D329}">
      <dgm:prSet/>
      <dgm:spPr/>
      <dgm:t>
        <a:bodyPr/>
        <a:lstStyle/>
        <a:p>
          <a:endParaRPr lang="ru-RU"/>
        </a:p>
      </dgm:t>
    </dgm:pt>
    <dgm:pt modelId="{5D87C418-E9BE-4CC8-8EC5-781958B34756}" type="pres">
      <dgm:prSet presAssocID="{6CD8DBCF-3E66-47C6-B84C-A5A043BD3A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E0EB99-28E5-4E2E-B1D2-32F8BB4E3CCF}" type="pres">
      <dgm:prSet presAssocID="{EED92014-6B88-4ADE-BA5E-481D57D3E8FE}" presName="parentText" presStyleLbl="node1" presStyleIdx="0" presStyleCnt="1" custLinFactNeighborX="3281" custLinFactNeighborY="-34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8CD561-A3FA-4907-9196-767212B8D329}" srcId="{6CD8DBCF-3E66-47C6-B84C-A5A043BD3ABD}" destId="{EED92014-6B88-4ADE-BA5E-481D57D3E8FE}" srcOrd="0" destOrd="0" parTransId="{74E9F5C4-3C05-4213-BB10-4CC161344D7E}" sibTransId="{F80371C8-87FF-4966-9EA2-09D22FADDE43}"/>
    <dgm:cxn modelId="{F77D9F2F-9817-4DA1-BD88-520DA74C2621}" type="presOf" srcId="{EED92014-6B88-4ADE-BA5E-481D57D3E8FE}" destId="{63E0EB99-28E5-4E2E-B1D2-32F8BB4E3CCF}" srcOrd="0" destOrd="0" presId="urn:microsoft.com/office/officeart/2005/8/layout/vList2"/>
    <dgm:cxn modelId="{A3F67AD5-8B2A-4FB9-B4B5-40CF7AB77D88}" type="presOf" srcId="{6CD8DBCF-3E66-47C6-B84C-A5A043BD3ABD}" destId="{5D87C418-E9BE-4CC8-8EC5-781958B34756}" srcOrd="0" destOrd="0" presId="urn:microsoft.com/office/officeart/2005/8/layout/vList2"/>
    <dgm:cxn modelId="{AEF84702-898B-4939-AA67-A996127A6669}" type="presParOf" srcId="{5D87C418-E9BE-4CC8-8EC5-781958B34756}" destId="{63E0EB99-28E5-4E2E-B1D2-32F8BB4E3CC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9CBFAC-A18A-4756-9EDC-182521CFC5D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95BDF8-3CBD-4122-A5B7-89AF517428C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2">
                  <a:lumMod val="50000"/>
                </a:schemeClr>
              </a:solidFill>
            </a:rPr>
            <a:t>-3 000,0</a:t>
          </a:r>
          <a:endParaRPr lang="ru-RU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D764F3DA-7B04-493D-8041-DB443BB5D1BD}" type="parTrans" cxnId="{50A7BA45-3D4F-406B-B29C-AE3303CD8B8B}">
      <dgm:prSet/>
      <dgm:spPr/>
      <dgm:t>
        <a:bodyPr/>
        <a:lstStyle/>
        <a:p>
          <a:endParaRPr lang="ru-RU"/>
        </a:p>
      </dgm:t>
    </dgm:pt>
    <dgm:pt modelId="{2BDECD9E-8497-4B0A-8DAE-E216EBDB79F8}" type="sibTrans" cxnId="{50A7BA45-3D4F-406B-B29C-AE3303CD8B8B}">
      <dgm:prSet/>
      <dgm:spPr/>
      <dgm:t>
        <a:bodyPr/>
        <a:lstStyle/>
        <a:p>
          <a:endParaRPr lang="ru-RU"/>
        </a:p>
      </dgm:t>
    </dgm:pt>
    <dgm:pt modelId="{1D3CB42D-D250-4E56-951D-A90C5950ECDB}" type="pres">
      <dgm:prSet presAssocID="{379CBFAC-A18A-4756-9EDC-182521CFC5D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8D4A9E07-3A7C-404D-95F9-1AC1A9CE4BE8}" type="pres">
      <dgm:prSet presAssocID="{379CBFAC-A18A-4756-9EDC-182521CFC5D2}" presName="arrowNode" presStyleLbl="node1" presStyleIdx="0" presStyleCnt="1" custLinFactX="-158662" custLinFactY="30013" custLinFactNeighborX="-200000" custLinFactNeighborY="100000"/>
      <dgm:spPr>
        <a:solidFill>
          <a:srgbClr val="FFC000"/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DF67DF04-02C3-4233-93CA-8C9F8BFA5FAB}" type="pres">
      <dgm:prSet presAssocID="{D395BDF8-3CBD-4122-A5B7-89AF517428C2}" presName="txNode1" presStyleLbl="revTx" presStyleIdx="0" presStyleCnt="1" custScaleX="206294" custScaleY="187060" custLinFactNeighborX="17403" custLinFactNeighborY="81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7BA45-3D4F-406B-B29C-AE3303CD8B8B}" srcId="{379CBFAC-A18A-4756-9EDC-182521CFC5D2}" destId="{D395BDF8-3CBD-4122-A5B7-89AF517428C2}" srcOrd="0" destOrd="0" parTransId="{D764F3DA-7B04-493D-8041-DB443BB5D1BD}" sibTransId="{2BDECD9E-8497-4B0A-8DAE-E216EBDB79F8}"/>
    <dgm:cxn modelId="{CDC3E153-5317-404E-B115-3AE1833819AF}" type="presOf" srcId="{379CBFAC-A18A-4756-9EDC-182521CFC5D2}" destId="{1D3CB42D-D250-4E56-951D-A90C5950ECDB}" srcOrd="0" destOrd="0" presId="urn:microsoft.com/office/officeart/2009/3/layout/DescendingProcess"/>
    <dgm:cxn modelId="{9E6F75EB-5F3F-483B-983B-A3A63DBB7C8E}" type="presOf" srcId="{D395BDF8-3CBD-4122-A5B7-89AF517428C2}" destId="{DF67DF04-02C3-4233-93CA-8C9F8BFA5FAB}" srcOrd="0" destOrd="0" presId="urn:microsoft.com/office/officeart/2009/3/layout/DescendingProcess"/>
    <dgm:cxn modelId="{7789F94D-7983-499D-B404-698CCBA756B8}" type="presParOf" srcId="{1D3CB42D-D250-4E56-951D-A90C5950ECDB}" destId="{8D4A9E07-3A7C-404D-95F9-1AC1A9CE4BE8}" srcOrd="0" destOrd="0" presId="urn:microsoft.com/office/officeart/2009/3/layout/DescendingProcess"/>
    <dgm:cxn modelId="{DE9EAA54-895A-4230-80DA-2C3D68F4C8EA}" type="presParOf" srcId="{1D3CB42D-D250-4E56-951D-A90C5950ECDB}" destId="{DF67DF04-02C3-4233-93CA-8C9F8BFA5FAB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9CBFAC-A18A-4756-9EDC-182521CFC5D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95BDF8-3CBD-4122-A5B7-89AF517428C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2">
                  <a:lumMod val="50000"/>
                </a:schemeClr>
              </a:solidFill>
            </a:rPr>
            <a:t>-3 000,0</a:t>
          </a:r>
          <a:endParaRPr lang="ru-RU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D764F3DA-7B04-493D-8041-DB443BB5D1BD}" type="parTrans" cxnId="{50A7BA45-3D4F-406B-B29C-AE3303CD8B8B}">
      <dgm:prSet/>
      <dgm:spPr/>
      <dgm:t>
        <a:bodyPr/>
        <a:lstStyle/>
        <a:p>
          <a:endParaRPr lang="ru-RU"/>
        </a:p>
      </dgm:t>
    </dgm:pt>
    <dgm:pt modelId="{2BDECD9E-8497-4B0A-8DAE-E216EBDB79F8}" type="sibTrans" cxnId="{50A7BA45-3D4F-406B-B29C-AE3303CD8B8B}">
      <dgm:prSet/>
      <dgm:spPr/>
      <dgm:t>
        <a:bodyPr/>
        <a:lstStyle/>
        <a:p>
          <a:endParaRPr lang="ru-RU"/>
        </a:p>
      </dgm:t>
    </dgm:pt>
    <dgm:pt modelId="{1D3CB42D-D250-4E56-951D-A90C5950ECDB}" type="pres">
      <dgm:prSet presAssocID="{379CBFAC-A18A-4756-9EDC-182521CFC5D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8D4A9E07-3A7C-404D-95F9-1AC1A9CE4BE8}" type="pres">
      <dgm:prSet presAssocID="{379CBFAC-A18A-4756-9EDC-182521CFC5D2}" presName="arrowNode" presStyleLbl="node1" presStyleIdx="0" presStyleCnt="1" custLinFactX="-158662" custLinFactY="30013" custLinFactNeighborX="-200000" custLinFactNeighborY="100000"/>
      <dgm:spPr>
        <a:solidFill>
          <a:srgbClr val="FFC000"/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DF67DF04-02C3-4233-93CA-8C9F8BFA5FAB}" type="pres">
      <dgm:prSet presAssocID="{D395BDF8-3CBD-4122-A5B7-89AF517428C2}" presName="txNode1" presStyleLbl="revTx" presStyleIdx="0" presStyleCnt="1" custScaleX="206294" custScaleY="187060" custLinFactNeighborX="17403" custLinFactNeighborY="81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04570F-B3CA-4934-A853-805B72A5794C}" type="presOf" srcId="{D395BDF8-3CBD-4122-A5B7-89AF517428C2}" destId="{DF67DF04-02C3-4233-93CA-8C9F8BFA5FAB}" srcOrd="0" destOrd="0" presId="urn:microsoft.com/office/officeart/2009/3/layout/DescendingProcess"/>
    <dgm:cxn modelId="{50A7BA45-3D4F-406B-B29C-AE3303CD8B8B}" srcId="{379CBFAC-A18A-4756-9EDC-182521CFC5D2}" destId="{D395BDF8-3CBD-4122-A5B7-89AF517428C2}" srcOrd="0" destOrd="0" parTransId="{D764F3DA-7B04-493D-8041-DB443BB5D1BD}" sibTransId="{2BDECD9E-8497-4B0A-8DAE-E216EBDB79F8}"/>
    <dgm:cxn modelId="{1D8FCB5D-49B8-4CD2-AA75-AAAA392A7255}" type="presOf" srcId="{379CBFAC-A18A-4756-9EDC-182521CFC5D2}" destId="{1D3CB42D-D250-4E56-951D-A90C5950ECDB}" srcOrd="0" destOrd="0" presId="urn:microsoft.com/office/officeart/2009/3/layout/DescendingProcess"/>
    <dgm:cxn modelId="{73BA5270-BFD6-4DCF-98AD-EF704DB45791}" type="presParOf" srcId="{1D3CB42D-D250-4E56-951D-A90C5950ECDB}" destId="{8D4A9E07-3A7C-404D-95F9-1AC1A9CE4BE8}" srcOrd="0" destOrd="0" presId="urn:microsoft.com/office/officeart/2009/3/layout/DescendingProcess"/>
    <dgm:cxn modelId="{CA4EAC48-3980-4D3F-AB4D-2508C455F035}" type="presParOf" srcId="{1D3CB42D-D250-4E56-951D-A90C5950ECDB}" destId="{DF67DF04-02C3-4233-93CA-8C9F8BFA5FAB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AE654-9AA8-4406-824C-F2F33893B1B0}">
      <dsp:nvSpPr>
        <dsp:cNvPr id="0" name=""/>
        <dsp:cNvSpPr/>
      </dsp:nvSpPr>
      <dsp:spPr>
        <a:xfrm rot="5400000">
          <a:off x="5504339" y="-2088655"/>
          <a:ext cx="1280954" cy="57833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6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1 015 690 900</a:t>
          </a:r>
          <a:endParaRPr lang="ru-RU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53138" y="225077"/>
        <a:ext cx="5720826" cy="1155892"/>
      </dsp:txXfrm>
    </dsp:sp>
    <dsp:sp modelId="{62F8C6D1-6AF3-4F18-A88F-0EC2AA1C5A8F}">
      <dsp:nvSpPr>
        <dsp:cNvPr id="0" name=""/>
        <dsp:cNvSpPr/>
      </dsp:nvSpPr>
      <dsp:spPr>
        <a:xfrm>
          <a:off x="0" y="2426"/>
          <a:ext cx="3253138" cy="16011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2024 год</a:t>
          </a:r>
          <a:endParaRPr lang="ru-RU" sz="5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164" y="80590"/>
        <a:ext cx="3096810" cy="1444865"/>
      </dsp:txXfrm>
    </dsp:sp>
    <dsp:sp modelId="{6A07F5C1-D42B-4D8B-A036-229D8D41D403}">
      <dsp:nvSpPr>
        <dsp:cNvPr id="0" name=""/>
        <dsp:cNvSpPr/>
      </dsp:nvSpPr>
      <dsp:spPr>
        <a:xfrm rot="5400000">
          <a:off x="5504339" y="-407402"/>
          <a:ext cx="1280954" cy="57833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6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893 145 100</a:t>
          </a:r>
          <a:endParaRPr lang="ru-RU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53138" y="1906330"/>
        <a:ext cx="5720826" cy="1155892"/>
      </dsp:txXfrm>
    </dsp:sp>
    <dsp:sp modelId="{D28EF6B4-E7EC-4CE6-BFB4-B7A0655EA32C}">
      <dsp:nvSpPr>
        <dsp:cNvPr id="0" name=""/>
        <dsp:cNvSpPr/>
      </dsp:nvSpPr>
      <dsp:spPr>
        <a:xfrm>
          <a:off x="0" y="1683679"/>
          <a:ext cx="3253138" cy="16011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2025 год</a:t>
          </a:r>
          <a:endParaRPr lang="ru-RU" sz="5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164" y="1761843"/>
        <a:ext cx="3096810" cy="1444865"/>
      </dsp:txXfrm>
    </dsp:sp>
    <dsp:sp modelId="{C1F5E229-AED1-415B-BFE8-B1C968F24750}">
      <dsp:nvSpPr>
        <dsp:cNvPr id="0" name=""/>
        <dsp:cNvSpPr/>
      </dsp:nvSpPr>
      <dsp:spPr>
        <a:xfrm rot="5400000">
          <a:off x="5503884" y="1265690"/>
          <a:ext cx="1280954" cy="57833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6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919 964 800</a:t>
          </a:r>
          <a:endParaRPr lang="ru-RU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52683" y="3579423"/>
        <a:ext cx="5720826" cy="1155892"/>
      </dsp:txXfrm>
    </dsp:sp>
    <dsp:sp modelId="{AB70EF3C-2507-414D-8C82-1D00DB6B1FF1}">
      <dsp:nvSpPr>
        <dsp:cNvPr id="0" name=""/>
        <dsp:cNvSpPr/>
      </dsp:nvSpPr>
      <dsp:spPr>
        <a:xfrm>
          <a:off x="0" y="3364932"/>
          <a:ext cx="3253138" cy="16011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год</a:t>
          </a:r>
          <a:endParaRPr lang="ru-RU" sz="5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164" y="3443096"/>
        <a:ext cx="3096810" cy="1444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87A1E-B488-4480-9AFC-F61152A20A7B}">
      <dsp:nvSpPr>
        <dsp:cNvPr id="0" name=""/>
        <dsp:cNvSpPr/>
      </dsp:nvSpPr>
      <dsp:spPr>
        <a:xfrm>
          <a:off x="0" y="13311"/>
          <a:ext cx="8901358" cy="70200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</a:t>
          </a:r>
          <a:endParaRPr lang="ru-RU" sz="3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9" y="47580"/>
        <a:ext cx="8832820" cy="633462"/>
      </dsp:txXfrm>
    </dsp:sp>
    <dsp:sp modelId="{C78B675C-9078-458B-AB8C-03ED4E99A1AD}">
      <dsp:nvSpPr>
        <dsp:cNvPr id="0" name=""/>
        <dsp:cNvSpPr/>
      </dsp:nvSpPr>
      <dsp:spPr>
        <a:xfrm>
          <a:off x="0" y="723837"/>
          <a:ext cx="890135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618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12 559 610 рублей.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23837"/>
        <a:ext cx="8901358" cy="496800"/>
      </dsp:txXfrm>
    </dsp:sp>
    <dsp:sp modelId="{D7B8635D-D28D-48C6-9C01-BD3BF3E3AA3C}">
      <dsp:nvSpPr>
        <dsp:cNvPr id="0" name=""/>
        <dsp:cNvSpPr/>
      </dsp:nvSpPr>
      <dsp:spPr>
        <a:xfrm>
          <a:off x="0" y="1220636"/>
          <a:ext cx="8901358" cy="70200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год</a:t>
          </a:r>
          <a:endParaRPr lang="ru-RU" sz="3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9" y="1254905"/>
        <a:ext cx="8832820" cy="633462"/>
      </dsp:txXfrm>
    </dsp:sp>
    <dsp:sp modelId="{E2C30022-F221-4107-8AEB-3B08352615EC}">
      <dsp:nvSpPr>
        <dsp:cNvPr id="0" name=""/>
        <dsp:cNvSpPr/>
      </dsp:nvSpPr>
      <dsp:spPr>
        <a:xfrm>
          <a:off x="0" y="1922637"/>
          <a:ext cx="890135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618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26 284 765 рублей.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22637"/>
        <a:ext cx="8901358" cy="496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0EB99-28E5-4E2E-B1D2-32F8BB4E3CCF}">
      <dsp:nvSpPr>
        <dsp:cNvPr id="0" name=""/>
        <dsp:cNvSpPr/>
      </dsp:nvSpPr>
      <dsp:spPr>
        <a:xfrm>
          <a:off x="0" y="0"/>
          <a:ext cx="8208466" cy="148297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«Муниципальная программа» 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sz="18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документ </a:t>
          </a:r>
          <a:r>
            <a:rPr lang="ru-RU" sz="18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муниципального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планирования, представляющий собой комплекс взаимоувязанных по задачам, срокам и ресурсам мероприятий и инструментов, реализуемых органами местного самоуправления в целях достижения целей и задач социально-экономического развития </a:t>
          </a:r>
          <a:r>
            <a:rPr lang="ru-RU" sz="18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муниципального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образования в определенной сфере деятельности.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93" y="72393"/>
        <a:ext cx="8063680" cy="13381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A9E07-3A7C-404D-95F9-1AC1A9CE4BE8}">
      <dsp:nvSpPr>
        <dsp:cNvPr id="0" name=""/>
        <dsp:cNvSpPr/>
      </dsp:nvSpPr>
      <dsp:spPr>
        <a:xfrm rot="4396374">
          <a:off x="-22984" y="280928"/>
          <a:ext cx="1037201" cy="723318"/>
        </a:xfrm>
        <a:prstGeom prst="swooshArrow">
          <a:avLst>
            <a:gd name="adj1" fmla="val 16310"/>
            <a:gd name="adj2" fmla="val 31370"/>
          </a:avLst>
        </a:prstGeom>
        <a:solidFill>
          <a:srgbClr val="FFC000"/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7DF04-02C3-4233-93CA-8C9F8BFA5FAB}">
      <dsp:nvSpPr>
        <dsp:cNvPr id="0" name=""/>
        <dsp:cNvSpPr/>
      </dsp:nvSpPr>
      <dsp:spPr>
        <a:xfrm>
          <a:off x="220734" y="115176"/>
          <a:ext cx="1008795" cy="359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2">
                  <a:lumMod val="50000"/>
                </a:schemeClr>
              </a:solidFill>
            </a:rPr>
            <a:t>-3 000,0</a:t>
          </a:r>
          <a:endParaRPr lang="ru-RU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20734" y="115176"/>
        <a:ext cx="1008795" cy="3596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A9E07-3A7C-404D-95F9-1AC1A9CE4BE8}">
      <dsp:nvSpPr>
        <dsp:cNvPr id="0" name=""/>
        <dsp:cNvSpPr/>
      </dsp:nvSpPr>
      <dsp:spPr>
        <a:xfrm rot="4396374">
          <a:off x="-22984" y="280928"/>
          <a:ext cx="1037201" cy="723318"/>
        </a:xfrm>
        <a:prstGeom prst="swooshArrow">
          <a:avLst>
            <a:gd name="adj1" fmla="val 16310"/>
            <a:gd name="adj2" fmla="val 31370"/>
          </a:avLst>
        </a:prstGeom>
        <a:solidFill>
          <a:srgbClr val="FFC000"/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7DF04-02C3-4233-93CA-8C9F8BFA5FAB}">
      <dsp:nvSpPr>
        <dsp:cNvPr id="0" name=""/>
        <dsp:cNvSpPr/>
      </dsp:nvSpPr>
      <dsp:spPr>
        <a:xfrm>
          <a:off x="234812" y="115176"/>
          <a:ext cx="1008795" cy="359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2">
                  <a:lumMod val="50000"/>
                </a:schemeClr>
              </a:solidFill>
            </a:rPr>
            <a:t>-3 000,0</a:t>
          </a:r>
          <a:endParaRPr lang="ru-RU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34812" y="115176"/>
        <a:ext cx="1008795" cy="359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8135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2"/>
            <a:ext cx="2945660" cy="498135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A1A61C53-5F3D-4E39-BD09-062901872D35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1" rIns="92103" bIns="460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vert="horz" lIns="92103" tIns="46051" rIns="92103" bIns="460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60" cy="498134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60" cy="498134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9F67B021-F7C4-4F44-B067-4AD222781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26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733" indent="-2862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680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1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02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814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326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838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4349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0758F-61A9-413D-A6E9-B54F31E4A20A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12335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733" indent="-2862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680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1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02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814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326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838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4349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3B2FF8-BAAF-4663-8276-B4A4D979A973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23156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733" indent="-2862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680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1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02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814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326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838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4349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0DE3C5-A8B3-49C0-B095-500ADD78B610}" type="slidenum">
              <a:rPr lang="ru-RU" altLang="ru-RU" smtClean="0"/>
              <a:pPr>
                <a:spcBef>
                  <a:spcPct val="0"/>
                </a:spcBef>
              </a:pPr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37319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1pPr>
            <a:lvl2pPr marL="746733" indent="-286221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2pPr>
            <a:lvl3pPr marL="1149680" indent="-2286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3pPr>
            <a:lvl4pPr marL="1611791" indent="-2286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4pPr>
            <a:lvl5pPr marL="2072302" indent="-2286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5pPr>
            <a:lvl6pPr marL="2532814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6pPr>
            <a:lvl7pPr marL="2993326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7pPr>
            <a:lvl8pPr marL="3453838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8pPr>
            <a:lvl9pPr marL="3914349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9pPr>
          </a:lstStyle>
          <a:p>
            <a:fld id="{D778C952-DEC4-400E-9100-913B8A7DDB37}" type="slidenum">
              <a:rPr lang="ru-RU" altLang="ru-RU" smtClean="0">
                <a:latin typeface="Calibri" panose="020F0502020204030204" pitchFamily="34" charset="0"/>
              </a:rPr>
              <a:pPr/>
              <a:t>20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5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733" indent="-2862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680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1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02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814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326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838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4349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FFF4EB-13F5-47D3-8B5B-C3639AF77914}" type="slidenum">
              <a:rPr lang="ru-RU" altLang="ru-RU" smtClean="0"/>
              <a:pPr>
                <a:spcBef>
                  <a:spcPct val="0"/>
                </a:spcBef>
              </a:pPr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60053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733" indent="-2862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680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1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02" indent="-22865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814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326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838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4349" indent="-22865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D035E9-F98B-43C8-A603-10D6CA7623B1}" type="slidenum">
              <a:rPr lang="ru-RU" altLang="ru-RU" smtClean="0"/>
              <a:pPr>
                <a:spcBef>
                  <a:spcPct val="0"/>
                </a:spcBef>
              </a:pPr>
              <a:t>25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43530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1pPr>
            <a:lvl2pPr marL="746733" indent="-286221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2pPr>
            <a:lvl3pPr marL="1149680" indent="-2286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3pPr>
            <a:lvl4pPr marL="1611791" indent="-2286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4pPr>
            <a:lvl5pPr marL="2072302" indent="-2286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5pPr>
            <a:lvl6pPr marL="2532814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6pPr>
            <a:lvl7pPr marL="2993326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7pPr>
            <a:lvl8pPr marL="3453838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8pPr>
            <a:lvl9pPr marL="3914349" indent="-2286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9pPr>
          </a:lstStyle>
          <a:p>
            <a:fld id="{B1B53525-34A5-4C84-8558-86590B4C7524}" type="slidenum">
              <a:rPr lang="ru-RU" altLang="ru-RU" smtClean="0">
                <a:latin typeface="Calibri" panose="020F0502020204030204" pitchFamily="34" charset="0"/>
              </a:rPr>
              <a:pPr/>
              <a:t>27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584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8332" indent="-28782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51279" indent="-230256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11791" indent="-230256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72302" indent="-230256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32814" indent="-2302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93326" indent="-2302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53838" indent="-2302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914349" indent="-2302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B102DE6E-974F-4F5A-92A7-D1F2A2C8B096}" type="slidenum">
              <a:rPr lang="ru-RU" altLang="ru-RU" smtClean="0">
                <a:latin typeface="Calibri" panose="020F0502020204030204" pitchFamily="34" charset="0"/>
              </a:rPr>
              <a:pPr/>
              <a:t>32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249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835" indent="-285706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2823" indent="-228565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599952" indent="-228565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081" indent="-228565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209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338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8467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5596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9009517A-CF99-4C36-BD63-A80F37EA612D}" type="slidenum">
              <a:rPr lang="ru-RU" altLang="ru-RU" smtClean="0">
                <a:latin typeface="Calibri" panose="020F0502020204030204" pitchFamily="34" charset="0"/>
              </a:rPr>
              <a:pPr/>
              <a:t>36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742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7597" indent="-28729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50759" indent="-23015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12649" indent="-23015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72952" indent="-23015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30081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87210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44339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901468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B4A10F17-44A7-46C6-B867-5F21A8DDD837}" type="slidenum">
              <a:rPr lang="ru-RU" altLang="ru-RU" smtClean="0">
                <a:latin typeface="Calibri" panose="020F0502020204030204" pitchFamily="34" charset="0"/>
              </a:rPr>
              <a:pPr/>
              <a:t>38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876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7597" indent="-28729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50759" indent="-23015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12649" indent="-23015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72952" indent="-230153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30081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87210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44339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901468" indent="-230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B2CC4834-2B31-44E0-8DBA-97C8C00F70DD}" type="slidenum">
              <a:rPr lang="ru-RU" altLang="ru-RU" smtClean="0">
                <a:latin typeface="Calibri" panose="020F0502020204030204" pitchFamily="34" charset="0"/>
              </a:rPr>
              <a:pPr/>
              <a:t>44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82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1pPr>
            <a:lvl2pPr marL="741936" indent="-284622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2pPr>
            <a:lvl3pPr marL="1141685" indent="-2270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3pPr>
            <a:lvl4pPr marL="1599000" indent="-2270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4pPr>
            <a:lvl5pPr marL="2056312" indent="-227058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5pPr>
            <a:lvl6pPr marL="2516825" indent="-2270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6pPr>
            <a:lvl7pPr marL="2977336" indent="-2270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7pPr>
            <a:lvl8pPr marL="3437847" indent="-2270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8pPr>
            <a:lvl9pPr marL="3898359" indent="-2270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9pPr>
          </a:lstStyle>
          <a:p>
            <a:fld id="{36DD1800-60E5-4ABF-9D21-F8A6492CA772}" type="slidenum">
              <a:rPr lang="ru-RU" altLang="ru-RU" smtClean="0">
                <a:latin typeface="Calibri" panose="020F0502020204030204" pitchFamily="34" charset="0"/>
              </a:rPr>
              <a:pPr/>
              <a:t>57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37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2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1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1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9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7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0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3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4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9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AEEAE-9276-408F-B2F2-27A182FC5C4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6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chart" Target="../charts/char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chart" Target="../charts/chart21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lic/home.html" TargetMode="External"/><Relationship Id="rId2" Type="http://schemas.openxmlformats.org/officeDocument/2006/relationships/hyperlink" Target="http://www.government-nn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619411" y="2036391"/>
            <a:ext cx="54006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933751" y="3250938"/>
            <a:ext cx="842486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Совета депутатов Дивеевского муниципального округа Нижегородской области №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77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19.12.2023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бюджете Дивеевского муниципального округа Нижегородской области на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плановый период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гг.»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26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86950" y="2962499"/>
            <a:ext cx="5775325" cy="555625"/>
            <a:chOff x="1248" y="1440"/>
            <a:chExt cx="3638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 flipV="1">
              <a:off x="1440" y="1784"/>
              <a:ext cx="3446" cy="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1736" y="1442"/>
              <a:ext cx="315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чем основывается бюджет округа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289421" y="944281"/>
            <a:ext cx="5334000" cy="563563"/>
            <a:chOff x="1248" y="2025"/>
            <a:chExt cx="3360" cy="355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737" y="2025"/>
              <a:ext cx="28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«Бюджет для граждан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266458" y="1615422"/>
            <a:ext cx="3363913" cy="561975"/>
            <a:chOff x="1248" y="2636"/>
            <a:chExt cx="2119" cy="354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 flipV="1">
              <a:off x="1440" y="2966"/>
              <a:ext cx="1871" cy="2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1780" y="2636"/>
              <a:ext cx="15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бюджет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86950" y="2297684"/>
            <a:ext cx="4143376" cy="830263"/>
            <a:chOff x="1248" y="3228"/>
            <a:chExt cx="2610" cy="523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 flipV="1">
              <a:off x="1441" y="3569"/>
              <a:ext cx="2313" cy="1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57" y="3228"/>
              <a:ext cx="210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Какие бывают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бюджеты</a:t>
              </a:r>
            </a:p>
            <a:p>
              <a:pPr algn="l"/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286950" y="3643146"/>
            <a:ext cx="6870701" cy="555625"/>
            <a:chOff x="1248" y="3230"/>
            <a:chExt cx="4328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 flipV="1">
              <a:off x="1440" y="3547"/>
              <a:ext cx="4043" cy="3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1736" y="3230"/>
              <a:ext cx="384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происходит составление бюджета округа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86950" y="4307915"/>
            <a:ext cx="6146800" cy="555625"/>
            <a:chOff x="1248" y="2030"/>
            <a:chExt cx="3872" cy="350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 flipV="1">
              <a:off x="1440" y="2364"/>
              <a:ext cx="3647" cy="1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36" y="2049"/>
              <a:ext cx="338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 чего складываются доходы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86950" y="4973561"/>
            <a:ext cx="10347325" cy="555625"/>
            <a:chOff x="1248" y="2640"/>
            <a:chExt cx="6518" cy="350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67"/>
              <a:ext cx="6187" cy="2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66" y="2649"/>
              <a:ext cx="60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Какие налоги уплачивают жители Дивеевского муниципального округа</a:t>
              </a: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7"/>
          <p:cNvGrpSpPr>
            <a:grpSpLocks/>
          </p:cNvGrpSpPr>
          <p:nvPr/>
        </p:nvGrpSpPr>
        <p:grpSpPr bwMode="auto">
          <a:xfrm>
            <a:off x="284420" y="5627039"/>
            <a:ext cx="6089650" cy="568326"/>
            <a:chOff x="1248" y="2022"/>
            <a:chExt cx="3836" cy="358"/>
          </a:xfrm>
        </p:grpSpPr>
        <p:sp>
          <p:nvSpPr>
            <p:cNvPr id="45" name="Line 8"/>
            <p:cNvSpPr>
              <a:spLocks noChangeShapeType="1"/>
            </p:cNvSpPr>
            <p:nvPr/>
          </p:nvSpPr>
          <p:spPr bwMode="gray">
            <a:xfrm flipV="1">
              <a:off x="1440" y="2374"/>
              <a:ext cx="3522" cy="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10"/>
            <p:cNvSpPr txBox="1">
              <a:spLocks noChangeArrowheads="1"/>
            </p:cNvSpPr>
            <p:nvPr/>
          </p:nvSpPr>
          <p:spPr bwMode="gray">
            <a:xfrm>
              <a:off x="1768" y="2022"/>
              <a:ext cx="33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распределяются расходы бюджета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12"/>
          <p:cNvGrpSpPr>
            <a:grpSpLocks/>
          </p:cNvGrpSpPr>
          <p:nvPr/>
        </p:nvGrpSpPr>
        <p:grpSpPr bwMode="auto">
          <a:xfrm>
            <a:off x="299408" y="6261987"/>
            <a:ext cx="5253038" cy="569913"/>
            <a:chOff x="1248" y="2640"/>
            <a:chExt cx="3309" cy="359"/>
          </a:xfrm>
        </p:grpSpPr>
        <p:sp>
          <p:nvSpPr>
            <p:cNvPr id="50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09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15"/>
            <p:cNvSpPr txBox="1">
              <a:spLocks noChangeArrowheads="1"/>
            </p:cNvSpPr>
            <p:nvPr/>
          </p:nvSpPr>
          <p:spPr bwMode="gray">
            <a:xfrm>
              <a:off x="1759" y="2648"/>
              <a:ext cx="279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программный бюджет</a:t>
              </a:r>
            </a:p>
          </p:txBody>
        </p:sp>
        <p:sp>
          <p:nvSpPr>
            <p:cNvPr id="5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351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85194" y="1615349"/>
            <a:ext cx="8377238" cy="555625"/>
            <a:chOff x="1248" y="1440"/>
            <a:chExt cx="5277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 flipV="1">
              <a:off x="1440" y="1778"/>
              <a:ext cx="4894" cy="12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1750" y="1440"/>
              <a:ext cx="477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Какие показатели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характеризуют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наш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2024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году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79176" y="909136"/>
            <a:ext cx="6477001" cy="579438"/>
            <a:chOff x="1248" y="3214"/>
            <a:chExt cx="4080" cy="365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 flipV="1">
              <a:off x="1441" y="3552"/>
              <a:ext cx="3506" cy="27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38" y="3214"/>
              <a:ext cx="35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межбюджетные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трансферты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273230" y="2287701"/>
            <a:ext cx="9813926" cy="555625"/>
            <a:chOff x="1248" y="3230"/>
            <a:chExt cx="6182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 flipV="1">
              <a:off x="1440" y="3544"/>
              <a:ext cx="5755" cy="3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1758" y="3230"/>
              <a:ext cx="567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Каковы основные направления бюджетной и налоговой политики 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72113" y="2945019"/>
            <a:ext cx="9576922" cy="620713"/>
            <a:chOff x="1248" y="2012"/>
            <a:chExt cx="5657" cy="391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5408" cy="2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58" y="2012"/>
              <a:ext cx="514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социально-экономического развития округа (таблица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9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1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82403" y="3619032"/>
            <a:ext cx="10001251" cy="569913"/>
            <a:chOff x="1248" y="2631"/>
            <a:chExt cx="6300" cy="359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67"/>
              <a:ext cx="5966" cy="2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68" y="2631"/>
              <a:ext cx="57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социально-экономического развития округа (диаграммы)</a:t>
              </a: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82403" y="4296441"/>
            <a:ext cx="7886702" cy="566738"/>
            <a:chOff x="1248" y="3222"/>
            <a:chExt cx="4968" cy="357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441" y="3564"/>
              <a:ext cx="4125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752" y="3222"/>
              <a:ext cx="44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Каковы основные параметры бюджета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82403" y="4966780"/>
            <a:ext cx="10988676" cy="576263"/>
            <a:chOff x="1248" y="1436"/>
            <a:chExt cx="6922" cy="363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6730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36" y="1436"/>
              <a:ext cx="599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Сколько налоговых и неналоговых доходов поступает в бюджет округа</a:t>
              </a: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293507" y="5644350"/>
            <a:ext cx="7594600" cy="555625"/>
            <a:chOff x="1248" y="3230"/>
            <a:chExt cx="4784" cy="350"/>
          </a:xfrm>
        </p:grpSpPr>
        <p:sp>
          <p:nvSpPr>
            <p:cNvPr id="55" name="Line 23"/>
            <p:cNvSpPr>
              <a:spLocks noChangeShapeType="1"/>
            </p:cNvSpPr>
            <p:nvPr/>
          </p:nvSpPr>
          <p:spPr bwMode="gray">
            <a:xfrm flipV="1">
              <a:off x="1440" y="3565"/>
              <a:ext cx="4592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gray">
            <a:xfrm>
              <a:off x="1761" y="3240"/>
              <a:ext cx="395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зачисляются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налоги на территории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00138" y="6264816"/>
            <a:ext cx="11070089" cy="555625"/>
            <a:chOff x="1248" y="2030"/>
            <a:chExt cx="6539" cy="350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 flipV="1">
              <a:off x="1440" y="2365"/>
              <a:ext cx="6347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725" y="2034"/>
              <a:ext cx="563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Из каких поступлений сформированы доходы бюджета округа в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2024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</a:t>
              </a: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9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01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65715" y="936462"/>
            <a:ext cx="5943601" cy="555626"/>
            <a:chOff x="1248" y="2640"/>
            <a:chExt cx="3744" cy="350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77"/>
              <a:ext cx="3552" cy="1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37" y="2651"/>
              <a:ext cx="30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Налоговые доходы бюджета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2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69343" y="1600431"/>
            <a:ext cx="6432551" cy="565150"/>
            <a:chOff x="1248" y="3223"/>
            <a:chExt cx="4052" cy="356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441" y="3546"/>
              <a:ext cx="3744" cy="3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710" y="3223"/>
              <a:ext cx="35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Неналоговые доходы бюджета округа</a:t>
              </a: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90165" y="2293443"/>
            <a:ext cx="7310438" cy="555625"/>
            <a:chOff x="1248" y="1440"/>
            <a:chExt cx="4605" cy="350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 flipV="1">
              <a:off x="1440" y="1781"/>
              <a:ext cx="4413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23" y="1446"/>
              <a:ext cx="38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Безвозмездные поступления бюджета округа</a:t>
              </a: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235992" y="4223777"/>
            <a:ext cx="11955826" cy="568325"/>
            <a:chOff x="1228" y="3230"/>
            <a:chExt cx="8045" cy="358"/>
          </a:xfrm>
        </p:grpSpPr>
        <p:sp>
          <p:nvSpPr>
            <p:cNvPr id="5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7651" cy="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gray">
            <a:xfrm>
              <a:off x="1736" y="3234"/>
              <a:ext cx="753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бюджета муниципального округа по разделам бюджетной классификации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gray">
            <a:xfrm>
              <a:off x="1228" y="3238"/>
              <a:ext cx="52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30-31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263541" y="2963662"/>
            <a:ext cx="8205348" cy="500068"/>
            <a:chOff x="1248" y="2030"/>
            <a:chExt cx="5713" cy="359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5432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785" y="2047"/>
              <a:ext cx="5176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бюджета Дивеевского муниципального 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345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12"/>
          <p:cNvGrpSpPr>
            <a:grpSpLocks/>
          </p:cNvGrpSpPr>
          <p:nvPr/>
        </p:nvGrpSpPr>
        <p:grpSpPr bwMode="auto">
          <a:xfrm>
            <a:off x="272266" y="3564730"/>
            <a:ext cx="5135448" cy="555626"/>
            <a:chOff x="1248" y="2640"/>
            <a:chExt cx="3299" cy="350"/>
          </a:xfrm>
        </p:grpSpPr>
        <p:sp>
          <p:nvSpPr>
            <p:cNvPr id="70" name="Line 13"/>
            <p:cNvSpPr>
              <a:spLocks noChangeShapeType="1"/>
            </p:cNvSpPr>
            <p:nvPr/>
          </p:nvSpPr>
          <p:spPr bwMode="gray">
            <a:xfrm flipV="1">
              <a:off x="1440" y="2986"/>
              <a:ext cx="3060" cy="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2" name="Text Box 15"/>
            <p:cNvSpPr txBox="1">
              <a:spLocks noChangeArrowheads="1"/>
            </p:cNvSpPr>
            <p:nvPr/>
          </p:nvSpPr>
          <p:spPr bwMode="gray">
            <a:xfrm>
              <a:off x="1717" y="2646"/>
              <a:ext cx="283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Условно утверждаемые расходы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2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22719" y="4893678"/>
            <a:ext cx="10152067" cy="555625"/>
            <a:chOff x="1220" y="2030"/>
            <a:chExt cx="6395" cy="350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 flipV="1">
              <a:off x="1440" y="2342"/>
              <a:ext cx="6136" cy="3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22" y="2049"/>
              <a:ext cx="589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бюджета муниципального округа по разделам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подразделам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20" y="2033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32-34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4" name="Group 12"/>
          <p:cNvGrpSpPr>
            <a:grpSpLocks/>
          </p:cNvGrpSpPr>
          <p:nvPr/>
        </p:nvGrpSpPr>
        <p:grpSpPr bwMode="auto">
          <a:xfrm>
            <a:off x="265714" y="5517308"/>
            <a:ext cx="6461125" cy="584201"/>
            <a:chOff x="1248" y="2627"/>
            <a:chExt cx="4070" cy="368"/>
          </a:xfrm>
        </p:grpSpPr>
        <p:sp>
          <p:nvSpPr>
            <p:cNvPr id="6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801" cy="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7" name="Text Box 15"/>
            <p:cNvSpPr txBox="1">
              <a:spLocks noChangeArrowheads="1"/>
            </p:cNvSpPr>
            <p:nvPr/>
          </p:nvSpPr>
          <p:spPr bwMode="gray">
            <a:xfrm>
              <a:off x="1737" y="2627"/>
              <a:ext cx="35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Программные и непрограммные расходы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35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4" name="Group 17"/>
          <p:cNvGrpSpPr>
            <a:grpSpLocks/>
          </p:cNvGrpSpPr>
          <p:nvPr/>
        </p:nvGrpSpPr>
        <p:grpSpPr bwMode="auto">
          <a:xfrm>
            <a:off x="265714" y="6204694"/>
            <a:ext cx="7861301" cy="554039"/>
            <a:chOff x="1248" y="3230"/>
            <a:chExt cx="4952" cy="349"/>
          </a:xfrm>
        </p:grpSpPr>
        <p:sp>
          <p:nvSpPr>
            <p:cNvPr id="75" name="Line 18"/>
            <p:cNvSpPr>
              <a:spLocks noChangeShapeType="1"/>
            </p:cNvSpPr>
            <p:nvPr/>
          </p:nvSpPr>
          <p:spPr bwMode="gray">
            <a:xfrm flipV="1">
              <a:off x="1441" y="3564"/>
              <a:ext cx="4125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gray">
            <a:xfrm>
              <a:off x="1736" y="3244"/>
              <a:ext cx="44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муниципальных программ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36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6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387281" y="856622"/>
            <a:ext cx="8269289" cy="568327"/>
            <a:chOff x="1237" y="2640"/>
            <a:chExt cx="5209" cy="358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5006" cy="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691" y="2662"/>
              <a:ext cx="444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«Развитие образования»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37" y="2653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37-38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47046" y="1375285"/>
            <a:ext cx="11922880" cy="970014"/>
            <a:chOff x="1216" y="3116"/>
            <a:chExt cx="4081" cy="719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390" y="3659"/>
              <a:ext cx="3884" cy="47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131" y="3340"/>
              <a:ext cx="410" cy="170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451" y="3116"/>
              <a:ext cx="3846" cy="7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результатов муниципальной программы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16" y="3244"/>
              <a:ext cx="268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39-42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21259" y="2216448"/>
            <a:ext cx="9277355" cy="560388"/>
            <a:chOff x="1232" y="1440"/>
            <a:chExt cx="5844" cy="353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5636" cy="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23" y="1446"/>
              <a:ext cx="505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«Развитие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культуры и туризма»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32" y="1449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43-44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273037" y="3965776"/>
            <a:ext cx="11863687" cy="830263"/>
            <a:chOff x="1248" y="3095"/>
            <a:chExt cx="7983" cy="523"/>
          </a:xfrm>
        </p:grpSpPr>
        <p:sp>
          <p:nvSpPr>
            <p:cNvPr id="55" name="Line 23"/>
            <p:cNvSpPr>
              <a:spLocks noChangeShapeType="1"/>
            </p:cNvSpPr>
            <p:nvPr/>
          </p:nvSpPr>
          <p:spPr bwMode="gray">
            <a:xfrm flipV="1">
              <a:off x="1440" y="3563"/>
              <a:ext cx="7782" cy="17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gray">
            <a:xfrm>
              <a:off x="1662" y="3095"/>
              <a:ext cx="756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результатов муниципальной программы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3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221220" y="2702216"/>
            <a:ext cx="11807486" cy="831589"/>
            <a:chOff x="1220" y="1872"/>
            <a:chExt cx="8221" cy="597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8001" cy="22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629" y="1872"/>
              <a:ext cx="6998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результатов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муниципальной программы</a:t>
              </a: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20" y="2008"/>
              <a:ext cx="545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45-46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12"/>
          <p:cNvGrpSpPr>
            <a:grpSpLocks/>
          </p:cNvGrpSpPr>
          <p:nvPr/>
        </p:nvGrpSpPr>
        <p:grpSpPr bwMode="auto">
          <a:xfrm>
            <a:off x="247102" y="3521261"/>
            <a:ext cx="11524006" cy="555626"/>
            <a:chOff x="1228" y="2640"/>
            <a:chExt cx="7403" cy="350"/>
          </a:xfrm>
        </p:grpSpPr>
        <p:sp>
          <p:nvSpPr>
            <p:cNvPr id="70" name="Line 13"/>
            <p:cNvSpPr>
              <a:spLocks noChangeShapeType="1"/>
            </p:cNvSpPr>
            <p:nvPr/>
          </p:nvSpPr>
          <p:spPr bwMode="gray">
            <a:xfrm flipV="1">
              <a:off x="1440" y="2976"/>
              <a:ext cx="7191" cy="1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2" name="Text Box 15"/>
            <p:cNvSpPr txBox="1">
              <a:spLocks noChangeArrowheads="1"/>
            </p:cNvSpPr>
            <p:nvPr/>
          </p:nvSpPr>
          <p:spPr bwMode="gray">
            <a:xfrm>
              <a:off x="1717" y="2646"/>
              <a:ext cx="51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«Благоустройство территорий»</a:t>
              </a: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gray">
            <a:xfrm>
              <a:off x="1228" y="2660"/>
              <a:ext cx="5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47-48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73597" y="4778367"/>
            <a:ext cx="10315580" cy="620713"/>
            <a:chOff x="1248" y="1989"/>
            <a:chExt cx="6498" cy="391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 flipV="1">
              <a:off x="1440" y="2376"/>
              <a:ext cx="5571" cy="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06" y="1989"/>
              <a:ext cx="604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«Развитие агропромышленного комплекса»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91" y="2022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4" name="Group 12"/>
          <p:cNvGrpSpPr>
            <a:grpSpLocks/>
          </p:cNvGrpSpPr>
          <p:nvPr/>
        </p:nvGrpSpPr>
        <p:grpSpPr bwMode="auto">
          <a:xfrm>
            <a:off x="247701" y="5312940"/>
            <a:ext cx="11876088" cy="830263"/>
            <a:chOff x="1232" y="2510"/>
            <a:chExt cx="7481" cy="523"/>
          </a:xfrm>
        </p:grpSpPr>
        <p:sp>
          <p:nvSpPr>
            <p:cNvPr id="6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7273" cy="2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7" name="Text Box 15"/>
            <p:cNvSpPr txBox="1">
              <a:spLocks noChangeArrowheads="1"/>
            </p:cNvSpPr>
            <p:nvPr/>
          </p:nvSpPr>
          <p:spPr bwMode="gray">
            <a:xfrm>
              <a:off x="1639" y="2510"/>
              <a:ext cx="633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результатов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муниципальной программы</a:t>
              </a: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gray">
            <a:xfrm>
              <a:off x="1232" y="2659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51-53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4" name="Group 17"/>
          <p:cNvGrpSpPr>
            <a:grpSpLocks/>
          </p:cNvGrpSpPr>
          <p:nvPr/>
        </p:nvGrpSpPr>
        <p:grpSpPr bwMode="auto">
          <a:xfrm>
            <a:off x="265714" y="6204694"/>
            <a:ext cx="7861301" cy="554039"/>
            <a:chOff x="1248" y="3230"/>
            <a:chExt cx="4952" cy="349"/>
          </a:xfrm>
        </p:grpSpPr>
        <p:sp>
          <p:nvSpPr>
            <p:cNvPr id="75" name="Line 18"/>
            <p:cNvSpPr>
              <a:spLocks noChangeShapeType="1"/>
            </p:cNvSpPr>
            <p:nvPr/>
          </p:nvSpPr>
          <p:spPr bwMode="gray">
            <a:xfrm flipV="1">
              <a:off x="1441" y="3571"/>
              <a:ext cx="4466" cy="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gray">
            <a:xfrm>
              <a:off x="1736" y="3244"/>
              <a:ext cx="44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Основные направления непрограммных расходов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583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347168" y="1808916"/>
            <a:ext cx="7361238" cy="555627"/>
            <a:chOff x="1248" y="2640"/>
            <a:chExt cx="4637" cy="350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64"/>
              <a:ext cx="4379" cy="2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36" y="2642"/>
              <a:ext cx="414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муниципального долга в 2023-2026 гг.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90914" y="2543240"/>
            <a:ext cx="8238794" cy="568884"/>
            <a:chOff x="1251" y="3214"/>
            <a:chExt cx="2820" cy="503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>
              <a:off x="1390" y="3706"/>
              <a:ext cx="1854" cy="1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131" y="3340"/>
              <a:ext cx="410" cy="170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532" y="3223"/>
              <a:ext cx="2539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Муниципальный долг в 2023-2026 гг.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76" y="3214"/>
              <a:ext cx="170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76219" y="3237396"/>
            <a:ext cx="10899785" cy="598488"/>
            <a:chOff x="1248" y="1413"/>
            <a:chExt cx="6866" cy="377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 flipV="1">
              <a:off x="1440" y="1790"/>
              <a:ext cx="6605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19" y="1413"/>
              <a:ext cx="639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Предельный объем и верхний предел муниципального долга в 2024-2026 гг.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32767" y="3944728"/>
            <a:ext cx="8647716" cy="568322"/>
            <a:chOff x="1248" y="1974"/>
            <a:chExt cx="6021" cy="408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5829" cy="2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783" y="1974"/>
              <a:ext cx="5138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Открытые государственные информационные ресурсы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89" y="2014"/>
              <a:ext cx="345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12"/>
          <p:cNvGrpSpPr>
            <a:grpSpLocks/>
          </p:cNvGrpSpPr>
          <p:nvPr/>
        </p:nvGrpSpPr>
        <p:grpSpPr bwMode="auto">
          <a:xfrm>
            <a:off x="387041" y="4467179"/>
            <a:ext cx="9415446" cy="830264"/>
            <a:chOff x="1248" y="2515"/>
            <a:chExt cx="6160" cy="523"/>
          </a:xfrm>
        </p:grpSpPr>
        <p:sp>
          <p:nvSpPr>
            <p:cNvPr id="70" name="Line 13"/>
            <p:cNvSpPr>
              <a:spLocks noChangeShapeType="1"/>
            </p:cNvSpPr>
            <p:nvPr/>
          </p:nvSpPr>
          <p:spPr bwMode="gray">
            <a:xfrm flipV="1">
              <a:off x="1440" y="2969"/>
              <a:ext cx="5968" cy="2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2" name="Text Box 15"/>
            <p:cNvSpPr txBox="1">
              <a:spLocks noChangeArrowheads="1"/>
            </p:cNvSpPr>
            <p:nvPr/>
          </p:nvSpPr>
          <p:spPr bwMode="gray">
            <a:xfrm>
              <a:off x="1704" y="2515"/>
              <a:ext cx="570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Контактная информация финансового управления администрации</a:t>
              </a:r>
            </a:p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Дивеевского муниципального 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60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Group 7"/>
          <p:cNvGrpSpPr>
            <a:grpSpLocks/>
          </p:cNvGrpSpPr>
          <p:nvPr/>
        </p:nvGrpSpPr>
        <p:grpSpPr bwMode="auto">
          <a:xfrm>
            <a:off x="391654" y="1066980"/>
            <a:ext cx="5648807" cy="565536"/>
            <a:chOff x="1248" y="1974"/>
            <a:chExt cx="3933" cy="406"/>
          </a:xfrm>
        </p:grpSpPr>
        <p:sp>
          <p:nvSpPr>
            <p:cNvPr id="29" name="Line 8"/>
            <p:cNvSpPr>
              <a:spLocks noChangeShapeType="1"/>
            </p:cNvSpPr>
            <p:nvPr/>
          </p:nvSpPr>
          <p:spPr bwMode="gray">
            <a:xfrm flipV="1">
              <a:off x="1440" y="2351"/>
              <a:ext cx="3662" cy="2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gray">
            <a:xfrm>
              <a:off x="1783" y="1974"/>
              <a:ext cx="3398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Национальные проекты на 2024 год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gray">
            <a:xfrm>
              <a:off x="1289" y="2014"/>
              <a:ext cx="345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01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Текст 5"/>
          <p:cNvSpPr>
            <a:spLocks noGrp="1"/>
          </p:cNvSpPr>
          <p:nvPr>
            <p:ph type="body" idx="1"/>
          </p:nvPr>
        </p:nvSpPr>
        <p:spPr>
          <a:xfrm>
            <a:off x="261257" y="1325789"/>
            <a:ext cx="11791406" cy="3758974"/>
          </a:xfrm>
        </p:spPr>
        <p:txBody>
          <a:bodyPr rtlCol="0">
            <a:normAutofit/>
          </a:bodyPr>
          <a:lstStyle/>
          <a:p>
            <a:pPr indent="457200" algn="just">
              <a:lnSpc>
                <a:spcPct val="120000"/>
              </a:lnSpc>
              <a:spcBef>
                <a:spcPct val="0"/>
              </a:spcBef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Дивеевского муниципального округа – бюджета округа.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различных сфер деятельности, в том числе на социально-значимые мероприятия в сфере образования и культуры.</a:t>
            </a: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348343" y="4788806"/>
            <a:ext cx="11704320" cy="1654629"/>
          </a:xfrm>
          <a:prstGeom prst="rect">
            <a:avLst/>
          </a:prstGeom>
        </p:spPr>
        <p:txBody>
          <a:bodyPr/>
          <a:lstStyle/>
          <a:p>
            <a:pPr indent="457200" algn="just">
              <a:lnSpc>
                <a:spcPct val="120000"/>
              </a:lnSpc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нацелен на широкий круг пользователей – всех граждан Дивеевского муниципального округа, интересы которых в той или иной мере затронуты бюджетом округа.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615736" y="260351"/>
            <a:ext cx="8730002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</a:t>
            </a:r>
          </a:p>
        </p:txBody>
      </p:sp>
    </p:spTree>
    <p:extLst>
      <p:ext uri="{BB962C8B-B14F-4D97-AF65-F5344CB8AC3E}">
        <p14:creationId xmlns:p14="http://schemas.microsoft.com/office/powerpoint/2010/main" val="301507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2493962" y="765067"/>
            <a:ext cx="7488238" cy="100806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527765513"/>
              </p:ext>
            </p:extLst>
          </p:nvPr>
        </p:nvGraphicFramePr>
        <p:xfrm>
          <a:off x="738543" y="1846046"/>
          <a:ext cx="4775665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Блок-схема: альтернативный процесс 12"/>
          <p:cNvSpPr/>
          <p:nvPr/>
        </p:nvSpPr>
        <p:spPr>
          <a:xfrm>
            <a:off x="357052" y="4258737"/>
            <a:ext cx="5399313" cy="1655763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расходов над доходами образуется дефицит бюджета  (необходимы источниками покрытия дефицита, можно например использовать остатки средств или привлечь средства в долг)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327762" y="4244520"/>
            <a:ext cx="5420100" cy="1655763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доходов над расходами образуется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(можно накапливать резервы, погашать имеющиеся долги)</a:t>
            </a:r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269966" y="5949949"/>
            <a:ext cx="11643359" cy="69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967902488"/>
              </p:ext>
            </p:extLst>
          </p:nvPr>
        </p:nvGraphicFramePr>
        <p:xfrm>
          <a:off x="6400799" y="1752427"/>
          <a:ext cx="5111931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Блок-схема: альтернативный процесс 9"/>
          <p:cNvSpPr/>
          <p:nvPr/>
        </p:nvSpPr>
        <p:spPr>
          <a:xfrm>
            <a:off x="1919288" y="-1588"/>
            <a:ext cx="8424862" cy="69373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</a:t>
            </a:r>
          </a:p>
        </p:txBody>
      </p:sp>
    </p:spTree>
    <p:extLst>
      <p:ext uri="{BB962C8B-B14F-4D97-AF65-F5344CB8AC3E}">
        <p14:creationId xmlns:p14="http://schemas.microsoft.com/office/powerpoint/2010/main" val="202932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2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4" name="AutoShape 4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5" name="AutoShape 6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6" name="AutoShape 8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7" name="AutoShape 10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8" name="AutoShape 12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9" name="AutoShape 14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70" name="AutoShape 16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pic>
        <p:nvPicPr>
          <p:cNvPr id="15371" name="Picture 18" descr="https://gidm.ru/data/styles/upt-o/data/up/41/41587/7d99c4b1061ab7dbc044a25aa5b454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928" y="1799275"/>
            <a:ext cx="2995421" cy="190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TextBox 16"/>
          <p:cNvSpPr txBox="1">
            <a:spLocks noChangeArrowheads="1"/>
          </p:cNvSpPr>
          <p:nvPr/>
        </p:nvSpPr>
        <p:spPr bwMode="auto">
          <a:xfrm>
            <a:off x="8610600" y="1346893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</p:txBody>
      </p:sp>
      <p:sp>
        <p:nvSpPr>
          <p:cNvPr id="15373" name="AutoShape 20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pic>
        <p:nvPicPr>
          <p:cNvPr id="15374" name="Picture 21" descr="C:\Users\Nataly\Desktop\v_statjyu(20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36" y="1766471"/>
            <a:ext cx="29479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TextBox 24"/>
          <p:cNvSpPr txBox="1">
            <a:spLocks noChangeArrowheads="1"/>
          </p:cNvSpPr>
          <p:nvPr/>
        </p:nvSpPr>
        <p:spPr bwMode="auto">
          <a:xfrm>
            <a:off x="1254125" y="1288256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56139" y="2400098"/>
            <a:ext cx="2952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cs typeface="Arial" charset="0"/>
              </a:rPr>
              <a:t>Бюджеты публично-правовых образований</a:t>
            </a:r>
          </a:p>
        </p:txBody>
      </p:sp>
      <p:pic>
        <p:nvPicPr>
          <p:cNvPr id="15377" name="Picture 23" descr="http://birge.info/upload/medialibrary/7e6/7e63aba07d30d5a8f2643de88dd0fb7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292" y="4094916"/>
            <a:ext cx="26638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524000" y="5661026"/>
            <a:ext cx="3492500" cy="1031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Российской Федерации </a:t>
            </a:r>
            <a:r>
              <a:rPr lang="ru-RU" sz="1500" b="1" dirty="0">
                <a:cs typeface="Arial" charset="0"/>
              </a:rPr>
              <a:t>(федеральный бюджет, бюджеты государственных внебюджетных фондов РФ)</a:t>
            </a:r>
          </a:p>
        </p:txBody>
      </p:sp>
      <p:pic>
        <p:nvPicPr>
          <p:cNvPr id="15379" name="Picture 27" descr="https://cknow.ru/uploads/posts/2017-06/1498729062_vidy_subektov_rossii_na_politicheskoy_kar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319" y="4213226"/>
            <a:ext cx="276701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656139" y="5661026"/>
            <a:ext cx="3743325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субъектов </a:t>
            </a:r>
          </a:p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>
                <a:cs typeface="Arial" charset="0"/>
              </a:rPr>
              <a:t>(региональные бюджеты, бюджеты территориальных фондов ОМС)</a:t>
            </a:r>
          </a:p>
        </p:txBody>
      </p:sp>
      <p:pic>
        <p:nvPicPr>
          <p:cNvPr id="15381" name="Picture 40" descr="http://www.outdoors.ru/russiaoutdoors/845/img/map-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9" y="3422234"/>
            <a:ext cx="24320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7751764" y="5805489"/>
            <a:ext cx="2916237" cy="569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муниципальных образований</a:t>
            </a:r>
          </a:p>
          <a:p>
            <a:pPr algn="ctr" eaLnBrk="1" hangingPunct="1">
              <a:defRPr/>
            </a:pPr>
            <a:r>
              <a:rPr lang="ru-RU" sz="1500" b="1" dirty="0">
                <a:cs typeface="Arial" charset="0"/>
              </a:rPr>
              <a:t>(местные бюджеты)</a:t>
            </a:r>
          </a:p>
        </p:txBody>
      </p:sp>
      <p:grpSp>
        <p:nvGrpSpPr>
          <p:cNvPr id="15383" name="Группа 1"/>
          <p:cNvGrpSpPr>
            <a:grpSpLocks/>
          </p:cNvGrpSpPr>
          <p:nvPr/>
        </p:nvGrpSpPr>
        <p:grpSpPr bwMode="auto">
          <a:xfrm>
            <a:off x="4427686" y="1040506"/>
            <a:ext cx="3795724" cy="1412875"/>
            <a:chOff x="3207605" y="949326"/>
            <a:chExt cx="2304288" cy="1413056"/>
          </a:xfrm>
        </p:grpSpPr>
        <p:cxnSp>
          <p:nvCxnSpPr>
            <p:cNvPr id="49" name="Прямая со стрелкой 48"/>
            <p:cNvCxnSpPr/>
            <p:nvPr/>
          </p:nvCxnSpPr>
          <p:spPr bwMode="auto">
            <a:xfrm>
              <a:off x="4359749" y="1211297"/>
              <a:ext cx="0" cy="1151085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 bwMode="auto">
            <a:xfrm>
              <a:off x="3208493" y="949326"/>
              <a:ext cx="0" cy="1150770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 bwMode="auto">
            <a:xfrm>
              <a:off x="5512020" y="949673"/>
              <a:ext cx="0" cy="1150770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84" name="Группа 52"/>
          <p:cNvGrpSpPr>
            <a:grpSpLocks/>
          </p:cNvGrpSpPr>
          <p:nvPr/>
        </p:nvGrpSpPr>
        <p:grpSpPr bwMode="auto">
          <a:xfrm>
            <a:off x="4258050" y="3202201"/>
            <a:ext cx="4025908" cy="1266825"/>
            <a:chOff x="1289194" y="1088053"/>
            <a:chExt cx="3369795" cy="1265698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2961387" y="1202251"/>
              <a:ext cx="0" cy="1151500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287987" y="1088053"/>
              <a:ext cx="0" cy="115212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4660195" y="1088054"/>
              <a:ext cx="0" cy="1152128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Блок-схема: альтернативный процесс 31"/>
          <p:cNvSpPr/>
          <p:nvPr/>
        </p:nvSpPr>
        <p:spPr>
          <a:xfrm>
            <a:off x="2035176" y="257176"/>
            <a:ext cx="8424863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бюджеты</a:t>
            </a:r>
          </a:p>
        </p:txBody>
      </p:sp>
    </p:spTree>
    <p:extLst>
      <p:ext uri="{BB962C8B-B14F-4D97-AF65-F5344CB8AC3E}">
        <p14:creationId xmlns:p14="http://schemas.microsoft.com/office/powerpoint/2010/main" val="186323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2208214" y="1773238"/>
            <a:ext cx="7991475" cy="863600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</a:rPr>
              <a:t>Бюджет округа составляется и утверждается </a:t>
            </a: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</a:rPr>
              <a:t>на 3 года и основывается на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375369" y="3474244"/>
            <a:ext cx="2115281" cy="2376488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Послание Президента РФ Федеральному Собранию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008434" y="3447030"/>
            <a:ext cx="2407155" cy="2392363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Прогноз социально-экономического развития Дивеевского муниципального округа на 3 года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110509" y="3474244"/>
            <a:ext cx="2482283" cy="2447925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Основные направления бюджетной и налоговой политики в </a:t>
            </a:r>
            <a:r>
              <a:rPr lang="ru-RU" b="1" dirty="0" err="1"/>
              <a:t>Дивеевском</a:t>
            </a:r>
            <a:r>
              <a:rPr lang="ru-RU" b="1" dirty="0"/>
              <a:t> муниципальном округе на 3 года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9289674" y="3447030"/>
            <a:ext cx="2643143" cy="2447925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Указы Президента РФ от 7.05.2012г. и Указ от 7.05.2018 № 204 «О национальных целях и стратегических задачах развития РФ на период до 2024 г.» 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703389" y="309563"/>
            <a:ext cx="8713787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бюджет округа 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2274082" y="4328823"/>
            <a:ext cx="978491" cy="684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5386244" y="4320317"/>
            <a:ext cx="978491" cy="684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8451988" y="4320318"/>
            <a:ext cx="978491" cy="684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185980"/>
              </p:ext>
            </p:extLst>
          </p:nvPr>
        </p:nvGraphicFramePr>
        <p:xfrm>
          <a:off x="174171" y="1196976"/>
          <a:ext cx="11843658" cy="553402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815296"/>
                <a:gridCol w="9028362"/>
              </a:tblGrid>
              <a:tr h="37957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Срок</a:t>
                      </a:r>
                      <a:endParaRPr lang="ru-RU" sz="18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3" marR="91443" marT="45710" marB="45710"/>
                </a:tc>
              </a:tr>
              <a:tr h="632641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Июнь-июль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Разработка основных показателей прогноза социально-экономического развития округа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06421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Июль-август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 параметров бюджета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2641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Работа отраслевых органов исполнительной власти по подготовке обоснований бюджетных ассигнований и бюджетных заявок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04532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Август-сентябрь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</a:t>
                      </a:r>
                      <a:r>
                        <a:rPr lang="ru-RU" sz="1700" baseline="0" dirty="0" smtClean="0"/>
                        <a:t> направлений бюджетной и налоговой политики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363760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Сентябрь-ноябрь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Формирование проекта бюджета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81637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округа</a:t>
                      </a:r>
                      <a:r>
                        <a:rPr lang="ru-RU" sz="1700" baseline="0" dirty="0" smtClean="0"/>
                        <a:t> Администрацией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67535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Внесение проекта бюджета округа</a:t>
                      </a:r>
                      <a:r>
                        <a:rPr lang="ru-RU" sz="1700" baseline="0" dirty="0" smtClean="0"/>
                        <a:t> в Совет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2641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комитетами</a:t>
                      </a:r>
                      <a:r>
                        <a:rPr lang="ru-RU" sz="1700" baseline="0" dirty="0" smtClean="0"/>
                        <a:t> Совета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2641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Принятие проекта бюджета на заседание Совета депутатов</a:t>
                      </a:r>
                      <a:r>
                        <a:rPr lang="ru-RU" sz="1700" baseline="0" dirty="0" smtClean="0"/>
                        <a:t> Дивеевского муниципального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</a:tbl>
          </a:graphicData>
        </a:graphic>
      </p:graphicFrame>
      <p:sp>
        <p:nvSpPr>
          <p:cNvPr id="6" name="Блок-схема: альтернативный процесс 5"/>
          <p:cNvSpPr/>
          <p:nvPr/>
        </p:nvSpPr>
        <p:spPr>
          <a:xfrm>
            <a:off x="1882775" y="184151"/>
            <a:ext cx="8426450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бюджета округа</a:t>
            </a:r>
          </a:p>
        </p:txBody>
      </p:sp>
    </p:spTree>
    <p:extLst>
      <p:ext uri="{BB962C8B-B14F-4D97-AF65-F5344CB8AC3E}">
        <p14:creationId xmlns:p14="http://schemas.microsoft.com/office/powerpoint/2010/main" val="340690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992314" y="1125538"/>
            <a:ext cx="83518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19022" y="2253053"/>
            <a:ext cx="3321458" cy="4303067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 eaLnBrk="1" hangingPunct="1">
              <a:defRPr/>
            </a:pPr>
            <a:endParaRPr lang="ru-RU" sz="2000" b="1" dirty="0"/>
          </a:p>
          <a:p>
            <a:pPr algn="ctr" eaLnBrk="1" hangingPunct="1">
              <a:defRPr/>
            </a:pPr>
            <a:r>
              <a:rPr lang="ru-RU" sz="2000" b="1" dirty="0"/>
              <a:t>Поступление от уплаты налогов, установленных Налоговым кодексом РФ (налог на доходы физических лиц, налог на имущество физических лиц, земельный налог, акцизы и др.)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362405" y="2229637"/>
            <a:ext cx="3472316" cy="4326483"/>
          </a:xfrm>
          <a:prstGeom prst="flowChartAlternateProcess">
            <a:avLst/>
          </a:prstGeom>
          <a:solidFill>
            <a:srgbClr val="FFC0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 eaLnBrk="1" hangingPunct="1">
              <a:defRPr/>
            </a:pPr>
            <a:endParaRPr lang="ru-RU" sz="2000" b="1" dirty="0"/>
          </a:p>
          <a:p>
            <a:pPr algn="ctr" eaLnBrk="1" hangingPunct="1">
              <a:defRPr/>
            </a:pPr>
            <a:r>
              <a:rPr lang="ru-RU" sz="2000" b="1" dirty="0"/>
              <a:t>Поступление от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8356646" y="2229637"/>
            <a:ext cx="3437709" cy="4326483"/>
          </a:xfrm>
          <a:prstGeom prst="flowChartAlternateProcess">
            <a:avLst/>
          </a:prstGeom>
          <a:solidFill>
            <a:srgbClr val="92D05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Безвозмездные поступления</a:t>
            </a:r>
          </a:p>
          <a:p>
            <a:pPr algn="ctr" eaLnBrk="1" hangingPunct="1">
              <a:defRPr/>
            </a:pPr>
            <a:endParaRPr lang="ru-RU" sz="2000" b="1" dirty="0"/>
          </a:p>
          <a:p>
            <a:pPr algn="ctr" eaLnBrk="1" hangingPunct="1">
              <a:defRPr/>
            </a:pPr>
            <a:r>
              <a:rPr lang="ru-RU" sz="2000" b="1" dirty="0"/>
              <a:t>Поступление от других бюджетов бюджетной системы, граждан и организаций (межбюджетные трансферты в виде дотаций, субвенций, субсидий)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19462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178F571-178D-4AE9-AAAF-37F6109D0CEB}" type="slidenum">
              <a:rPr lang="ru-RU" altLang="ru-RU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dirty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798638" y="176213"/>
            <a:ext cx="8424862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410902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311812" y="1477433"/>
            <a:ext cx="2427023" cy="2376488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Налог на доходы физических лиц гл.23 Налогового кодекса РФ, ставка налога 13%, в отдельных случаях 9%, 30% и 35%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7213600" y="1147763"/>
            <a:ext cx="4655609" cy="5614987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Налог на имущество физических лиц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Ставка налога от кадастровой стоимости объекта недвижимости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r>
              <a:rPr lang="ru-RU" b="1" dirty="0">
                <a:solidFill>
                  <a:schemeClr val="tx1"/>
                </a:solidFill>
              </a:rPr>
              <a:t> 0,3%-в отношении жилых домов и помещений, объектов незавершенного строительства, единых недвижимых комплексов, гаражей и </a:t>
            </a:r>
            <a:r>
              <a:rPr lang="ru-RU" b="1" dirty="0" err="1">
                <a:solidFill>
                  <a:schemeClr val="tx1"/>
                </a:solidFill>
              </a:rPr>
              <a:t>машино-мест</a:t>
            </a:r>
            <a:r>
              <a:rPr lang="ru-RU" b="1" dirty="0">
                <a:solidFill>
                  <a:schemeClr val="tx1"/>
                </a:solidFill>
              </a:rPr>
              <a:t>, хозяйственных строений</a:t>
            </a:r>
            <a:r>
              <a:rPr lang="en-US" b="1" dirty="0">
                <a:solidFill>
                  <a:schemeClr val="tx1"/>
                </a:solidFill>
              </a:rPr>
              <a:t>;</a:t>
            </a:r>
            <a:r>
              <a:rPr lang="ru-RU" b="1" dirty="0">
                <a:solidFill>
                  <a:schemeClr val="tx1"/>
                </a:solidFill>
              </a:rPr>
              <a:t> 2%-в отношении объектов налогообложения, включенных в перечень в соответствии с п.7 ст.378 Налогового кодекса РФ, предусмотренных абзацем II</a:t>
            </a:r>
            <a:endParaRPr lang="ru-RU" dirty="0"/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п.10 ст.378 Налогового кодекса РФ, в отношении объектов налогообложения, кадастровая стоимость каждого из которых превышает  300 млн.руб.</a:t>
            </a:r>
            <a:r>
              <a:rPr lang="en-US" b="1" dirty="0">
                <a:solidFill>
                  <a:schemeClr val="tx1"/>
                </a:solidFill>
              </a:rPr>
              <a:t>;</a:t>
            </a:r>
            <a:r>
              <a:rPr lang="ru-RU" b="1" dirty="0">
                <a:solidFill>
                  <a:schemeClr val="tx1"/>
                </a:solidFill>
              </a:rPr>
              <a:t> 0,5%-в отношении прочих объектов налогообложения.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1133" y="4385733"/>
            <a:ext cx="5156200" cy="2209799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Земельный налог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Ставка налога от кадастровой стоимости земельного участков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endParaRPr lang="ru-RU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0,3% по участкам, занятым жилищным фондом, с/</a:t>
            </a:r>
            <a:r>
              <a:rPr lang="ru-RU" b="1" dirty="0" err="1">
                <a:solidFill>
                  <a:schemeClr val="tx1"/>
                </a:solidFill>
              </a:rPr>
              <a:t>х</a:t>
            </a:r>
            <a:r>
              <a:rPr lang="ru-RU" b="1" dirty="0">
                <a:solidFill>
                  <a:schemeClr val="tx1"/>
                </a:solidFill>
              </a:rPr>
              <a:t> назначения, для личного подсобного хозяйства, дачного хозяйства</a:t>
            </a:r>
            <a:r>
              <a:rPr lang="en-US" b="1" dirty="0">
                <a:solidFill>
                  <a:schemeClr val="tx1"/>
                </a:solidFill>
              </a:rPr>
              <a:t>;</a:t>
            </a:r>
            <a:r>
              <a:rPr lang="ru-RU" b="1" dirty="0">
                <a:solidFill>
                  <a:schemeClr val="tx1"/>
                </a:solidFill>
              </a:rPr>
              <a:t> 1,5%-в отношении других участков 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992835" y="1477433"/>
            <a:ext cx="3611165" cy="2696634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Транспортный налог гл.28 Налогового кодекса РФ 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Основные ставки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endParaRPr lang="ru-RU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до 45 л.с. – 13,5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45 до 100 л.с. – 22,5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100 до 150 л.с. – 31,5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150 до 200 л.с. – 45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200 до 250 л.с. – 75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250 л.с. – 150 руб.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526959" y="49213"/>
            <a:ext cx="8993080" cy="109855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577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847851" y="260351"/>
            <a:ext cx="8569325" cy="93662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бюджета</a:t>
            </a: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127001" y="1341438"/>
            <a:ext cx="1192953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indent="457200" algn="just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бюджета.</a:t>
            </a:r>
          </a:p>
          <a:p>
            <a:pPr indent="457200" algn="just">
              <a:spcBef>
                <a:spcPct val="0"/>
              </a:spcBef>
              <a:spcAft>
                <a:spcPts val="1000"/>
              </a:spcAft>
              <a:buClrTx/>
              <a:buSz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spcBef>
                <a:spcPct val="0"/>
              </a:spcBef>
              <a:spcAft>
                <a:spcPts val="1000"/>
              </a:spcAft>
              <a:buClrTx/>
              <a:buSz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формирования расходов бюджета</a:t>
            </a: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разделам, по ведомствам, по государственным и муниципальным программ.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997461-7D9B-45FC-A25F-02A85908BABF}" type="slidenum">
              <a:rPr lang="ru-RU" altLang="ru-RU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4055534" y="4400550"/>
            <a:ext cx="4153958" cy="1223963"/>
          </a:xfrm>
          <a:prstGeom prst="hexagon">
            <a:avLst/>
          </a:prstGeom>
          <a:solidFill>
            <a:srgbClr val="3E9E9C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Расходы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6731" y="3644108"/>
            <a:ext cx="3411802" cy="576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Общегосударственные вопросы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0219" y="4292600"/>
            <a:ext cx="3448314" cy="10795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Национальная  оборона, безопасность, правоохранительная деятельность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27828" y="3568437"/>
            <a:ext cx="3205692" cy="736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Образование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0219" y="6194957"/>
            <a:ext cx="3448314" cy="57626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Национальная экономика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27828" y="5761570"/>
            <a:ext cx="3281893" cy="10096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Жилищно-коммунальное хозяйство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378826" y="3728775"/>
            <a:ext cx="3576108" cy="576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Физическая культура и спорт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407931" y="6194957"/>
            <a:ext cx="3547001" cy="57626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Социальная политика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378826" y="4477805"/>
            <a:ext cx="3576107" cy="7207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Культура и </a:t>
            </a:r>
            <a:r>
              <a:rPr lang="ru-RU" b="1" dirty="0" smtClean="0">
                <a:solidFill>
                  <a:schemeClr val="tx1"/>
                </a:solidFill>
              </a:rPr>
              <a:t>кинематография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407932" y="5336381"/>
            <a:ext cx="3547002" cy="7207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Межбюджетные трансферты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5937" y="5480844"/>
            <a:ext cx="3412596" cy="576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Обслуживание муниципального долга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3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177800" y="1340909"/>
            <a:ext cx="11895831" cy="5406120"/>
          </a:xfrm>
        </p:spPr>
        <p:txBody>
          <a:bodyPr rtlCol="0">
            <a:normAutofit fontScale="85000" lnSpcReduction="20000"/>
          </a:bodyPr>
          <a:lstStyle/>
          <a:p>
            <a:pPr marL="0" indent="358775" algn="just">
              <a:buNone/>
              <a:defRPr/>
            </a:pPr>
            <a:r>
              <a:rPr lang="ru-RU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Программный бюджет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отличается от традиционного тем,  что все или почти все расходы включены в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программы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 каждая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программа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своей целью прямо увязана с тем или иным стратегическим итогом деятельности ведомства.</a:t>
            </a:r>
          </a:p>
          <a:p>
            <a:pPr marL="0" indent="358775" algn="just">
              <a:buNone/>
              <a:defRPr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Программное бюджетирование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представляет собой 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 algn="just">
              <a:spcBef>
                <a:spcPts val="1200"/>
              </a:spcBef>
              <a:buNone/>
              <a:defRPr/>
            </a:pPr>
            <a:r>
              <a:rPr lang="ru-RU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</a:p>
          <a:p>
            <a:pPr marL="0" indent="358775" algn="just">
              <a:spcBef>
                <a:spcPts val="1200"/>
              </a:spcBef>
              <a:buNone/>
              <a:defRPr/>
            </a:pPr>
            <a:endParaRPr lang="ru-RU" alt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 algn="just">
              <a:spcBef>
                <a:spcPts val="1200"/>
              </a:spcBef>
              <a:buNone/>
              <a:defRPr/>
            </a:pPr>
            <a:endParaRPr lang="ru-RU" alt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 algn="just">
              <a:spcBef>
                <a:spcPts val="1200"/>
              </a:spcBef>
              <a:buNone/>
              <a:defRPr/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Бюджет 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округа на </a:t>
            </a: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2024 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год сформирован в программном формате на основе </a:t>
            </a: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18 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муниципальных программ.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949428" y="4174992"/>
            <a:ext cx="1983846" cy="170788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0159735" y="4156871"/>
            <a:ext cx="1689100" cy="1665287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718466" y="4290747"/>
            <a:ext cx="1676132" cy="1476376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Исполнение бюджета в программной классификации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430821" y="4178036"/>
            <a:ext cx="2297642" cy="1701800"/>
          </a:xfrm>
          <a:prstGeom prst="flowChartAlternateProcess">
            <a:avLst/>
          </a:prstGeom>
          <a:solidFill>
            <a:schemeClr val="bg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Мониторинг показателей исполнения целевых программ, оценка эффективности бюджетных расходов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9619455" y="4740803"/>
            <a:ext cx="649288" cy="576263"/>
          </a:xfrm>
          <a:prstGeom prst="notchedRightArrow">
            <a:avLst/>
          </a:prstGeom>
          <a:solidFill>
            <a:srgbClr val="FF99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6897023" y="4805893"/>
            <a:ext cx="649288" cy="576263"/>
          </a:xfrm>
          <a:prstGeom prst="notchedRightArrow">
            <a:avLst/>
          </a:prstGeom>
          <a:solidFill>
            <a:srgbClr val="FFC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4349352" y="4826530"/>
            <a:ext cx="649287" cy="576262"/>
          </a:xfrm>
          <a:prstGeom prst="notchedRightArrow">
            <a:avLst/>
          </a:prstGeom>
          <a:solidFill>
            <a:srgbClr val="FFC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88785" y="4119167"/>
            <a:ext cx="2024587" cy="1819537"/>
          </a:xfrm>
          <a:prstGeom prst="flowChartAlternateProcess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138893" y="4851400"/>
            <a:ext cx="674688" cy="568325"/>
          </a:xfrm>
          <a:prstGeom prst="notchedRightArrow">
            <a:avLst/>
          </a:prstGeom>
          <a:solidFill>
            <a:srgbClr val="FFCC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2057399" y="266965"/>
            <a:ext cx="8426450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Что такое программный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7148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A537B0-55E1-4EB3-83E7-7813D1FDB0E5}" type="slidenum">
              <a:rPr lang="ru-RU" altLang="ru-RU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3555" name="TextBox 6"/>
          <p:cNvSpPr txBox="1">
            <a:spLocks noChangeArrowheads="1"/>
          </p:cNvSpPr>
          <p:nvPr/>
        </p:nvSpPr>
        <p:spPr bwMode="auto">
          <a:xfrm>
            <a:off x="389467" y="692151"/>
            <a:ext cx="116485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средства, предоставляемые одним бюджетом бюджетной системы РФ другому бюджету бюджетной системы.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442" y="2205038"/>
            <a:ext cx="2959891" cy="1367454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Дотации (от лат. «</a:t>
            </a:r>
            <a:r>
              <a:rPr lang="en-US" sz="1600" b="1" dirty="0" err="1"/>
              <a:t>Dotatio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дар, пожертвование)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60799" y="2135994"/>
            <a:ext cx="3395133" cy="1323976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без определения конкретной цели их использования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0557" y="3645517"/>
            <a:ext cx="2956776" cy="15486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Субвенции (от лат. – «</a:t>
            </a:r>
            <a:r>
              <a:rPr lang="en-US" sz="1600" b="1" dirty="0" err="1"/>
              <a:t>Subvenire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приходить на помощь)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60799" y="3567299"/>
            <a:ext cx="3395133" cy="15843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финансирование «переданных» другим публично-правовым образованиям полномочий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16098" y="5270413"/>
            <a:ext cx="3405452" cy="1497701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условиях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расходов других бюджетов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9860" y="5227638"/>
            <a:ext cx="2907473" cy="1563017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Субсидии ( от лат. «</a:t>
            </a:r>
            <a:r>
              <a:rPr lang="en-US" sz="1600" b="1" dirty="0" err="1"/>
              <a:t>Subsidium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поддержка)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7441" y="1195064"/>
            <a:ext cx="2959892" cy="861243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Виды межбюджетных трансфертов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36999" y="1215482"/>
            <a:ext cx="3242734" cy="81915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Определение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899398" y="1252639"/>
            <a:ext cx="4138574" cy="64770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Аналогия в  семейном бюджете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899399" y="2142551"/>
            <a:ext cx="4138574" cy="1223963"/>
            <a:chOff x="6600826" y="2133601"/>
            <a:chExt cx="3743325" cy="122396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6600826" y="2133601"/>
              <a:ext cx="3743325" cy="1223963"/>
            </a:xfrm>
            <a:prstGeom prst="roundRect">
              <a:avLst/>
            </a:prstGeom>
            <a:solidFill>
              <a:srgbClr val="0070C0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ru-RU" sz="1700" b="1" dirty="0"/>
            </a:p>
          </p:txBody>
        </p:sp>
        <p:sp>
          <p:nvSpPr>
            <p:cNvPr id="23566" name="TextBox 43"/>
            <p:cNvSpPr txBox="1">
              <a:spLocks noChangeArrowheads="1"/>
            </p:cNvSpPr>
            <p:nvPr/>
          </p:nvSpPr>
          <p:spPr bwMode="auto">
            <a:xfrm>
              <a:off x="6743700" y="2205038"/>
              <a:ext cx="1981200" cy="107791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Вы даете своему ребенку «карманные деньги»</a:t>
              </a:r>
              <a:endParaRPr lang="ru-RU" altLang="ru-RU" dirty="0">
                <a:solidFill>
                  <a:schemeClr val="tx1"/>
                </a:solidFill>
                <a:latin typeface="+mn-lt"/>
              </a:endParaRPr>
            </a:p>
          </p:txBody>
        </p:sp>
      </p:grpSp>
      <p:pic>
        <p:nvPicPr>
          <p:cNvPr id="23567" name="Picture 15" descr="http://polza.com/wp-content/uploads/2016/09/kak-nauchit-rebenka-cenit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859" y="2124534"/>
            <a:ext cx="1196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8005722" y="5328252"/>
            <a:ext cx="4032250" cy="1439862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700" b="1" dirty="0"/>
          </a:p>
        </p:txBody>
      </p:sp>
      <p:grpSp>
        <p:nvGrpSpPr>
          <p:cNvPr id="23569" name="Группа 55"/>
          <p:cNvGrpSpPr>
            <a:grpSpLocks/>
          </p:cNvGrpSpPr>
          <p:nvPr/>
        </p:nvGrpSpPr>
        <p:grpSpPr bwMode="auto">
          <a:xfrm>
            <a:off x="7899398" y="3505340"/>
            <a:ext cx="4186239" cy="1585913"/>
            <a:chOff x="5076056" y="3501008"/>
            <a:chExt cx="3744416" cy="158489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076056" y="3501008"/>
              <a:ext cx="3744416" cy="158489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700" b="1" dirty="0"/>
            </a:p>
          </p:txBody>
        </p:sp>
        <p:sp>
          <p:nvSpPr>
            <p:cNvPr id="23575" name="TextBox 47"/>
            <p:cNvSpPr txBox="1">
              <a:spLocks noChangeArrowheads="1"/>
            </p:cNvSpPr>
            <p:nvPr/>
          </p:nvSpPr>
          <p:spPr bwMode="auto">
            <a:xfrm>
              <a:off x="5171158" y="3569085"/>
              <a:ext cx="2160240" cy="1322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Вы даете своему ребенку деньги и посылаете его в магазин купить продукты (по списку</a:t>
              </a:r>
              <a:r>
                <a:rPr lang="ru-RU" altLang="ru-RU" sz="1600" b="1" dirty="0" smtClean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)</a:t>
              </a:r>
              <a:endParaRPr lang="ru-RU" altLang="ru-RU" dirty="0">
                <a:solidFill>
                  <a:schemeClr val="tx1"/>
                </a:solidFill>
                <a:latin typeface="Gill Sans MT" pitchFamily="34" charset="0"/>
              </a:endParaRPr>
            </a:p>
          </p:txBody>
        </p:sp>
        <p:pic>
          <p:nvPicPr>
            <p:cNvPr id="23576" name="Picture 17" descr="http://pokamamadoma.ru/wp-content/uploads/2017/03/%D1%80%D0%B5%D0%B1%D0%B5%D0%BD%D0%BE%D0%BA-%D0%B2-%D0%BC%D0%B0%D0%B3%D0%B0%D0%B7%D0%B8%D0%BD%D0%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573016"/>
              <a:ext cx="1512168" cy="135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Группа 54"/>
          <p:cNvGrpSpPr>
            <a:grpSpLocks/>
          </p:cNvGrpSpPr>
          <p:nvPr/>
        </p:nvGrpSpPr>
        <p:grpSpPr bwMode="auto">
          <a:xfrm>
            <a:off x="8083507" y="5327414"/>
            <a:ext cx="3899697" cy="1274670"/>
            <a:chOff x="5204315" y="5301208"/>
            <a:chExt cx="3721899" cy="1152128"/>
          </a:xfrm>
        </p:grpSpPr>
        <p:pic>
          <p:nvPicPr>
            <p:cNvPr id="23572" name="Picture 19" descr="https://changeonelife.ru/content/uploads/2016/10/rebenok_i_dengi_139288267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5301208"/>
              <a:ext cx="1473894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3" name="TextBox 48"/>
            <p:cNvSpPr txBox="1">
              <a:spLocks noChangeArrowheads="1"/>
            </p:cNvSpPr>
            <p:nvPr/>
          </p:nvSpPr>
          <p:spPr bwMode="auto">
            <a:xfrm>
              <a:off x="5204315" y="5474744"/>
              <a:ext cx="2498169" cy="918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500" b="1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Вы «добавляете» денег для того, чтобы ваш ребенок купил себе новый телефон (а остальные он накопил сам)</a:t>
              </a:r>
            </a:p>
          </p:txBody>
        </p:sp>
      </p:grpSp>
      <p:sp>
        <p:nvSpPr>
          <p:cNvPr id="25" name="Блок-схема: альтернативный процесс 24"/>
          <p:cNvSpPr/>
          <p:nvPr/>
        </p:nvSpPr>
        <p:spPr>
          <a:xfrm>
            <a:off x="1789113" y="87842"/>
            <a:ext cx="8424862" cy="62706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межбюджетные трансферты?</a:t>
            </a:r>
          </a:p>
        </p:txBody>
      </p:sp>
    </p:spTree>
    <p:extLst>
      <p:ext uri="{BB962C8B-B14F-4D97-AF65-F5344CB8AC3E}">
        <p14:creationId xmlns:p14="http://schemas.microsoft.com/office/powerpoint/2010/main" val="214701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930274" y="1169007"/>
            <a:ext cx="3523193" cy="1116993"/>
          </a:xfrm>
          <a:prstGeom prst="flowChartAlternateProcess">
            <a:avLst/>
          </a:prstGeom>
          <a:solidFill>
            <a:srgbClr val="00B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Площадь – </a:t>
            </a:r>
            <a:r>
              <a:rPr lang="ru-RU" sz="2000" b="1" dirty="0" smtClean="0">
                <a:solidFill>
                  <a:schemeClr val="bg1"/>
                </a:solidFill>
              </a:rPr>
              <a:t>823,8  </a:t>
            </a:r>
            <a:r>
              <a:rPr lang="ru-RU" sz="2000" b="1" dirty="0">
                <a:solidFill>
                  <a:schemeClr val="bg1"/>
                </a:solidFill>
              </a:rPr>
              <a:t>кв. км.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7560734" y="1245207"/>
            <a:ext cx="3353859" cy="1040793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Численность населения </a:t>
            </a:r>
            <a:r>
              <a:rPr lang="ru-RU" sz="2000" b="1" dirty="0" smtClean="0">
                <a:solidFill>
                  <a:schemeClr val="bg1"/>
                </a:solidFill>
              </a:rPr>
              <a:t>округа  </a:t>
            </a:r>
            <a:r>
              <a:rPr lang="ru-RU" sz="2000" b="1" dirty="0">
                <a:solidFill>
                  <a:schemeClr val="bg1"/>
                </a:solidFill>
              </a:rPr>
              <a:t>-  </a:t>
            </a:r>
            <a:r>
              <a:rPr lang="ru-RU" sz="2000" b="1" dirty="0" smtClean="0">
                <a:solidFill>
                  <a:schemeClr val="bg1"/>
                </a:solidFill>
              </a:rPr>
              <a:t>15,3  </a:t>
            </a:r>
            <a:r>
              <a:rPr lang="ru-RU" sz="2000" b="1" dirty="0">
                <a:solidFill>
                  <a:schemeClr val="bg1"/>
                </a:solidFill>
              </a:rPr>
              <a:t>тыс. чел.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1540934" y="2616200"/>
            <a:ext cx="8669868" cy="4125913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  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Муниципальные образования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7</a:t>
            </a:r>
            <a:endParaRPr lang="en-US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Учреждения органов власти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13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Автономные учреждения – 3, в т.ч.: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централизованная библиотечная система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культурно-досуговое объединение;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детская музыкальная школа.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Казенные учреждения – 2, в т.ч.: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центр хозяйственного обслуживания учреждений культуры;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- центр хозяйственного обслуживания.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Бюджетные учреждения  - </a:t>
            </a:r>
            <a:r>
              <a:rPr lang="ru-RU" sz="2000" b="1" dirty="0" smtClean="0">
                <a:solidFill>
                  <a:schemeClr val="bg1"/>
                </a:solidFill>
              </a:rPr>
              <a:t>17, </a:t>
            </a:r>
            <a:r>
              <a:rPr lang="ru-RU" sz="2000" b="1" dirty="0">
                <a:solidFill>
                  <a:schemeClr val="bg1"/>
                </a:solidFill>
              </a:rPr>
              <a:t>в т. ч.</a:t>
            </a:r>
            <a:r>
              <a:rPr lang="en-US" sz="2000" b="1" dirty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школы - 8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и филиалы школ -2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учреждения доп.образов.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- 1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          -детские сады </a:t>
            </a:r>
            <a:r>
              <a:rPr lang="en-US" sz="2000" dirty="0">
                <a:solidFill>
                  <a:schemeClr val="bg1"/>
                </a:solidFill>
              </a:rPr>
              <a:t>–</a:t>
            </a:r>
            <a:r>
              <a:rPr lang="ru-RU" sz="2000" dirty="0">
                <a:solidFill>
                  <a:schemeClr val="bg1"/>
                </a:solidFill>
              </a:rPr>
              <a:t> 7.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редакция газеты «Ударник» 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928813" y="104776"/>
            <a:ext cx="8424862" cy="95567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показатели характеризуют наш округ </a:t>
            </a:r>
          </a:p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65892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406638" y="1321513"/>
            <a:ext cx="5268731" cy="1068130"/>
          </a:xfrm>
          <a:prstGeom prst="flowChartAlternateProcess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Обеспечение поступления доходов в </a:t>
            </a:r>
            <a:r>
              <a:rPr lang="ru-RU" sz="2000" b="1" dirty="0" smtClean="0">
                <a:solidFill>
                  <a:schemeClr val="bg1"/>
                </a:solidFill>
              </a:rPr>
              <a:t>бюджет </a:t>
            </a:r>
            <a:r>
              <a:rPr lang="ru-RU" sz="2000" b="1" dirty="0">
                <a:solidFill>
                  <a:schemeClr val="bg1"/>
                </a:solidFill>
              </a:rPr>
              <a:t>округа, запланированные в бюджете </a:t>
            </a:r>
            <a:r>
              <a:rPr lang="ru-RU" sz="2000" b="1" dirty="0" smtClean="0">
                <a:solidFill>
                  <a:schemeClr val="bg1"/>
                </a:solidFill>
              </a:rPr>
              <a:t>на 2024 </a:t>
            </a:r>
            <a:r>
              <a:rPr lang="ru-RU" sz="2000" b="1" dirty="0">
                <a:solidFill>
                  <a:schemeClr val="bg1"/>
                </a:solidFill>
              </a:rPr>
              <a:t>год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932839" y="1420495"/>
            <a:ext cx="4619081" cy="969148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Обеспечение сбалансированности и устойчивости бюджетной системы округа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21036" y="2607986"/>
            <a:ext cx="5914004" cy="1206236"/>
          </a:xfrm>
          <a:prstGeom prst="flowChartAlternateProcess">
            <a:avLst/>
          </a:prstGeom>
          <a:solidFill>
            <a:srgbClr val="FF99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7474992" y="2595971"/>
            <a:ext cx="3878808" cy="1351549"/>
          </a:xfrm>
          <a:prstGeom prst="flowChartAlternateProcess">
            <a:avLst/>
          </a:prstGeom>
          <a:solidFill>
            <a:srgbClr val="3399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Повышение качества финансового контроля в управлении бюджетным процессом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678453" y="4190169"/>
            <a:ext cx="4776606" cy="1111534"/>
          </a:xfrm>
          <a:prstGeom prst="flowChartAlternateProcess">
            <a:avLst/>
          </a:prstGeom>
          <a:solidFill>
            <a:srgbClr val="33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Финансирование в полном объеме всех социально-значимых расходов, предусмотренных бюджетом </a:t>
            </a:r>
            <a:r>
              <a:rPr lang="ru-RU" sz="2000" b="1" dirty="0" smtClean="0">
                <a:solidFill>
                  <a:schemeClr val="bg1"/>
                </a:solidFill>
              </a:rPr>
              <a:t>2024 </a:t>
            </a:r>
            <a:r>
              <a:rPr lang="ru-RU" sz="2000" b="1" dirty="0">
                <a:solidFill>
                  <a:schemeClr val="bg1"/>
                </a:solidFill>
              </a:rPr>
              <a:t>года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6491082" y="4278289"/>
            <a:ext cx="5502594" cy="1097246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Создание условий для исполнения органов местного самоуправления закрепленных за ними полномочий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3818698" y="5664449"/>
            <a:ext cx="4288108" cy="1047092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Повышение прозрачности и открытости бюджетного процесса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1631951" y="125414"/>
            <a:ext cx="8856663" cy="9985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направления бюджетной и налоговой политики Дивеевского муниципального округа на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2024-2026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</a:p>
        </p:txBody>
      </p:sp>
    </p:spTree>
    <p:extLst>
      <p:ext uri="{BB962C8B-B14F-4D97-AF65-F5344CB8AC3E}">
        <p14:creationId xmlns:p14="http://schemas.microsoft.com/office/powerpoint/2010/main" val="13321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альтернативный процесс 5"/>
          <p:cNvSpPr/>
          <p:nvPr/>
        </p:nvSpPr>
        <p:spPr>
          <a:xfrm>
            <a:off x="1631950" y="115888"/>
            <a:ext cx="8985250" cy="75406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округа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158818"/>
              </p:ext>
            </p:extLst>
          </p:nvPr>
        </p:nvGraphicFramePr>
        <p:xfrm>
          <a:off x="84667" y="869948"/>
          <a:ext cx="12031132" cy="5949015"/>
        </p:xfrm>
        <a:graphic>
          <a:graphicData uri="http://schemas.openxmlformats.org/drawingml/2006/table">
            <a:tbl>
              <a:tblPr/>
              <a:tblGrid>
                <a:gridCol w="541866"/>
                <a:gridCol w="4859867"/>
                <a:gridCol w="1489166"/>
                <a:gridCol w="1228634"/>
                <a:gridCol w="1354667"/>
                <a:gridCol w="1295400"/>
                <a:gridCol w="1261532"/>
              </a:tblGrid>
              <a:tr h="697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оценка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 прогноз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1007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полному кругу предприятий) (млн. 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3 342,1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3 667,3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3 832,5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74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крупным и средним предприятиям) (млн. 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1 866,9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1 960,8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2 057,7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16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Валовая продукция сельского хозяйства (хозяйства всех категорий: сельскохозяйственные предприятия, хозяйства населения, КФХ) (млн. 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544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формирующих ФОТ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чел.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всего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1 319,6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1 537,4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1 638,8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30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Реальная заработная плата (всего по району)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прибыльных организаций по кругу крупных и средних организаций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20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альтернативный процесс 7"/>
          <p:cNvSpPr/>
          <p:nvPr/>
        </p:nvSpPr>
        <p:spPr>
          <a:xfrm>
            <a:off x="1657350" y="14288"/>
            <a:ext cx="8859838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</a:rPr>
              <a:t>Динамика социально-экономического развития округа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198535"/>
              </p:ext>
            </p:extLst>
          </p:nvPr>
        </p:nvGraphicFramePr>
        <p:xfrm>
          <a:off x="402217" y="850899"/>
          <a:ext cx="5458652" cy="2850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096994"/>
              </p:ext>
            </p:extLst>
          </p:nvPr>
        </p:nvGraphicFramePr>
        <p:xfrm>
          <a:off x="5999136" y="850899"/>
          <a:ext cx="6009983" cy="2850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4174251"/>
              </p:ext>
            </p:extLst>
          </p:nvPr>
        </p:nvGraphicFramePr>
        <p:xfrm>
          <a:off x="402217" y="3859352"/>
          <a:ext cx="5458652" cy="2889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470610"/>
              </p:ext>
            </p:extLst>
          </p:nvPr>
        </p:nvGraphicFramePr>
        <p:xfrm>
          <a:off x="5999137" y="3859352"/>
          <a:ext cx="6088360" cy="2889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6916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984375" y="64559"/>
            <a:ext cx="8426450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Каковы основные параметры бюджета округа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728263"/>
              </p:ext>
            </p:extLst>
          </p:nvPr>
        </p:nvGraphicFramePr>
        <p:xfrm>
          <a:off x="101599" y="810230"/>
          <a:ext cx="11977190" cy="598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6" name="Picture 4" descr="Чеки денежный мешок Банк - Мешок денег скачать бесплатно - 770*843,0.67 M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" y="4935893"/>
            <a:ext cx="1805484" cy="185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0410825" y="810230"/>
            <a:ext cx="1487442" cy="4159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7139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альтернативный процесс 5"/>
          <p:cNvSpPr/>
          <p:nvPr/>
        </p:nvSpPr>
        <p:spPr>
          <a:xfrm>
            <a:off x="1631950" y="115888"/>
            <a:ext cx="8961438" cy="112395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Сколько налоговых и неналоговых доходов поступает в бюджет округа</a:t>
            </a:r>
          </a:p>
        </p:txBody>
      </p:sp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10528020" y="986155"/>
            <a:ext cx="1487442" cy="4159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688077"/>
              </p:ext>
            </p:extLst>
          </p:nvPr>
        </p:nvGraphicFramePr>
        <p:xfrm>
          <a:off x="182880" y="1402080"/>
          <a:ext cx="11919668" cy="5294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420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683502"/>
              </p:ext>
            </p:extLst>
          </p:nvPr>
        </p:nvGraphicFramePr>
        <p:xfrm>
          <a:off x="244808" y="1405356"/>
          <a:ext cx="11947192" cy="5139377"/>
        </p:xfrm>
        <a:graphic>
          <a:graphicData uri="http://schemas.openxmlformats.org/drawingml/2006/table">
            <a:tbl>
              <a:tblPr bandRow="1"/>
              <a:tblGrid>
                <a:gridCol w="8866044"/>
                <a:gridCol w="3081148"/>
              </a:tblGrid>
              <a:tr h="749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 округа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4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Доходы от уплаты акцизов на нефтепродукты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46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Налог на доходы физических лиц (по единым нормативам)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63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Налог, взимаемый в связи с применением упрощенной системы налогообложения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8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системой налогообложения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52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86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45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Блок-схема: альтернативный процесс 4"/>
          <p:cNvSpPr/>
          <p:nvPr/>
        </p:nvSpPr>
        <p:spPr>
          <a:xfrm>
            <a:off x="1882775" y="188913"/>
            <a:ext cx="8426450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зачисляются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территории округа</a:t>
            </a:r>
          </a:p>
        </p:txBody>
      </p:sp>
    </p:spTree>
    <p:extLst>
      <p:ext uri="{BB962C8B-B14F-4D97-AF65-F5344CB8AC3E}">
        <p14:creationId xmlns:p14="http://schemas.microsoft.com/office/powerpoint/2010/main" val="13345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392561"/>
              </p:ext>
            </p:extLst>
          </p:nvPr>
        </p:nvGraphicFramePr>
        <p:xfrm>
          <a:off x="215354" y="1061479"/>
          <a:ext cx="11791405" cy="565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7051" y="5625284"/>
            <a:ext cx="42759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b="1" dirty="0"/>
              <a:t>Всего </a:t>
            </a:r>
            <a:r>
              <a:rPr lang="ru-RU" sz="2400" b="1" dirty="0"/>
              <a:t>доходов</a:t>
            </a:r>
            <a:r>
              <a:rPr lang="ru-RU" sz="2600" b="1" dirty="0"/>
              <a:t> </a:t>
            </a:r>
            <a:r>
              <a:rPr lang="ru-RU" sz="2600" b="1" dirty="0" smtClean="0"/>
              <a:t>1 011 190,9</a:t>
            </a:r>
            <a:endParaRPr lang="ru-RU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748061" y="246189"/>
            <a:ext cx="87259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сформированы доходы бюджета округа в 2024 году (тыс. руб.)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06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"/>
          <p:cNvSpPr txBox="1">
            <a:spLocks noChangeArrowheads="1"/>
          </p:cNvSpPr>
          <p:nvPr/>
        </p:nvSpPr>
        <p:spPr bwMode="auto">
          <a:xfrm>
            <a:off x="10424159" y="794692"/>
            <a:ext cx="1450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919288" y="188913"/>
            <a:ext cx="8424862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Налоговые доходы бюджета округа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24170"/>
              </p:ext>
            </p:extLst>
          </p:nvPr>
        </p:nvGraphicFramePr>
        <p:xfrm>
          <a:off x="117327" y="1288685"/>
          <a:ext cx="11906864" cy="5327478"/>
        </p:xfrm>
        <a:graphic>
          <a:graphicData uri="http://schemas.openxmlformats.org/drawingml/2006/table">
            <a:tbl>
              <a:tblPr/>
              <a:tblGrid>
                <a:gridCol w="3889079"/>
                <a:gridCol w="2327144"/>
                <a:gridCol w="1850754"/>
                <a:gridCol w="2045570"/>
                <a:gridCol w="1794317"/>
              </a:tblGrid>
              <a:tr h="661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902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195 698,4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817,9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199 791,7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499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на нефтепродукты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15 532,0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14 966,7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8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Упрощенная система налогообложения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15 028,1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756,0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11 347,6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039,8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099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-101,5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91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4 521,3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028,0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5 123,5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466,0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2 025,8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5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 физ.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10 352,2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13 324,5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16 428,4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16 808,9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5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1 294,1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1 849,4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35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259 219,0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 </a:t>
                      </a:r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265 238,1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 </a:t>
                      </a:r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60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альтернативный процесс 5"/>
          <p:cNvSpPr/>
          <p:nvPr/>
        </p:nvSpPr>
        <p:spPr>
          <a:xfrm>
            <a:off x="1919288" y="188913"/>
            <a:ext cx="8426450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Неналоговые доходы бюджета округа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46755"/>
              </p:ext>
            </p:extLst>
          </p:nvPr>
        </p:nvGraphicFramePr>
        <p:xfrm>
          <a:off x="156467" y="1095194"/>
          <a:ext cx="11952091" cy="5625919"/>
        </p:xfrm>
        <a:graphic>
          <a:graphicData uri="http://schemas.openxmlformats.org/drawingml/2006/table">
            <a:tbl>
              <a:tblPr/>
              <a:tblGrid>
                <a:gridCol w="5086093"/>
                <a:gridCol w="1645350"/>
                <a:gridCol w="1750423"/>
                <a:gridCol w="1793965"/>
                <a:gridCol w="1676260"/>
              </a:tblGrid>
              <a:tr h="800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2024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2026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065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731,4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438,0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718,5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977,1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973,2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МУП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7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771,0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801,8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833,9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компенсации затрат государства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595,2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475,1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534,1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595,5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приватизации имущества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607,5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релизации имущества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224,3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458,0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00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336,9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866,7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091,8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17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496,3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056,3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7891" name="TextBox 3"/>
          <p:cNvSpPr txBox="1">
            <a:spLocks noChangeArrowheads="1"/>
          </p:cNvSpPr>
          <p:nvPr/>
        </p:nvSpPr>
        <p:spPr bwMode="auto">
          <a:xfrm>
            <a:off x="10241281" y="625415"/>
            <a:ext cx="148195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00419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10276114" y="1113971"/>
            <a:ext cx="1685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alt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руб</a:t>
            </a:r>
            <a:r>
              <a:rPr lang="ru-RU" alt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919288" y="401638"/>
            <a:ext cx="8424862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Безвозмездные поступления бюджета</a:t>
            </a:r>
            <a:r>
              <a:rPr lang="en-US" sz="28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округа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368869"/>
              </p:ext>
            </p:extLst>
          </p:nvPr>
        </p:nvGraphicFramePr>
        <p:xfrm>
          <a:off x="168454" y="1575636"/>
          <a:ext cx="11926529" cy="4550816"/>
        </p:xfrm>
        <a:graphic>
          <a:graphicData uri="http://schemas.openxmlformats.org/drawingml/2006/table">
            <a:tbl>
              <a:tblPr/>
              <a:tblGrid>
                <a:gridCol w="2964196"/>
                <a:gridCol w="2473043"/>
                <a:gridCol w="2231922"/>
                <a:gridCol w="2074607"/>
                <a:gridCol w="2182761"/>
              </a:tblGrid>
              <a:tr h="10004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План 2024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План 2025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План 2026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443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212 468,0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261 932,2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219 650,0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227 268,5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43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608 232,9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142 741,9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47 381,7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47 323,8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298 379,2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338 149,9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344 723,4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345 393,8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87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Иные межбюджетные транферты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11 538,1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1 655,6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1 655,6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1 551,9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Возврат субвенций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-1 577,7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87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1 129 040,6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744 479,6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613 410,7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621 538,0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10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0" y="115889"/>
            <a:ext cx="9036050" cy="12969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Дивеевского муниципального округа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годов, рублей</a:t>
            </a: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1524000" y="1484784"/>
          <a:ext cx="903649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824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2135188" y="3542190"/>
            <a:ext cx="889087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условно утверждаемых (утвержденных) расходов в случае утверждения бюджета на очередной финансовый год и плановый период на первый год планового периода в объеме не менее 2,5 %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назначение), на второй год планового периода в объеме не менее 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</a:t>
            </a:r>
          </a:p>
        </p:txBody>
      </p:sp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1774826" y="188913"/>
            <a:ext cx="87852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УТВЕРЖДАЕМЫЕ РАСХОДЫ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 СТАТЬИ 184.1 БК РФ</a:t>
            </a: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2000421" y="1044964"/>
          <a:ext cx="8901358" cy="2441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57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0" y="49213"/>
            <a:ext cx="8840788" cy="7874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бюджетной классификации на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2024-2026 годы, тыс. руб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563688"/>
              </p:ext>
            </p:extLst>
          </p:nvPr>
        </p:nvGraphicFramePr>
        <p:xfrm>
          <a:off x="219075" y="1010784"/>
          <a:ext cx="11839575" cy="572198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810250"/>
                <a:gridCol w="2124075"/>
                <a:gridCol w="1885950"/>
                <a:gridCol w="2019300"/>
              </a:tblGrid>
              <a:tr h="456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 РАСХОДОВ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1 015 690,90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893 145,10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919 964,80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503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126 322,19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113 321,06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ru-RU" sz="2200" u="none" strike="noStrike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129,90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796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31 972,53</a:t>
                      </a:r>
                    </a:p>
                    <a:p>
                      <a:pPr algn="r" fontAlgn="ctr"/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31 661,54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31 996,25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150 014,98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89 586,66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93 376,37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76 687,47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59 585,26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63 427,86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501 486,54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461 958,65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465 438,28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100 086,45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95 705,82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96 983,59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 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21 477,20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21 979,70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21 701,20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 и спорт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4 000,14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3 946,40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3 788,34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 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3 638,25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2 838,25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2 838,25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496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 государственного и муниципального долга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2,15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3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</a:t>
                      </a:r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утверждаемые </a:t>
                      </a:r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12 559,61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26 284,76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1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631951" y="44451"/>
            <a:ext cx="8785225" cy="115252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на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год,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540769"/>
              </p:ext>
            </p:extLst>
          </p:nvPr>
        </p:nvGraphicFramePr>
        <p:xfrm>
          <a:off x="1499658" y="981075"/>
          <a:ext cx="9575800" cy="579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525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012054" y="0"/>
            <a:ext cx="10341746" cy="115252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и подразделам бюджетной классификации на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годов,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125727"/>
              </p:ext>
            </p:extLst>
          </p:nvPr>
        </p:nvGraphicFramePr>
        <p:xfrm>
          <a:off x="86927" y="1090863"/>
          <a:ext cx="12028873" cy="543239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51498"/>
                <a:gridCol w="3882602"/>
                <a:gridCol w="1061706"/>
                <a:gridCol w="1004310"/>
                <a:gridCol w="1061557"/>
                <a:gridCol w="778933"/>
                <a:gridCol w="1326572"/>
                <a:gridCol w="1187648"/>
                <a:gridCol w="974047"/>
              </a:tblGrid>
              <a:tr h="758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(первоначальный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(уточненный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первоначальному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  бюджета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</a:tr>
              <a:tr h="193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115 379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113 612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126 322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113 321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114 129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69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2 577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58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1 132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58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63 855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63 127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69 799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59 933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59 999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3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69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13 571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15 271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13 999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13 831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14 003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3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4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33 009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30 157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36 907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34 140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34 647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3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3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810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27 346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30 037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31 972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31 661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31 996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63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пожарной безопасности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27 276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29 687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31 902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31 641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31 926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03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0" y="720529"/>
          <a:ext cx="12192000" cy="73471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547007"/>
                <a:gridCol w="3355522"/>
                <a:gridCol w="1445078"/>
                <a:gridCol w="1053193"/>
                <a:gridCol w="1118507"/>
                <a:gridCol w="1012372"/>
                <a:gridCol w="1298121"/>
                <a:gridCol w="1143000"/>
                <a:gridCol w="1219200"/>
              </a:tblGrid>
              <a:tr h="512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з/Пз5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(первоначальный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(уточненный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первоначальному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  бюджета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6017"/>
              </p:ext>
            </p:extLst>
          </p:nvPr>
        </p:nvGraphicFramePr>
        <p:xfrm>
          <a:off x="0" y="1498600"/>
          <a:ext cx="12081933" cy="515357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557469"/>
                <a:gridCol w="3354131"/>
                <a:gridCol w="1439333"/>
                <a:gridCol w="1041400"/>
                <a:gridCol w="1134534"/>
                <a:gridCol w="1024466"/>
                <a:gridCol w="1278467"/>
                <a:gridCol w="1143000"/>
                <a:gridCol w="1109133"/>
              </a:tblGrid>
              <a:tr h="6845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75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63 934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493 957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150 014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89 586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93 376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057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75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36 106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52 562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54 064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59 860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60 118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1 663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75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16 822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7 600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14 606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411 035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77 157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14 996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15 565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862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1 099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71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7 930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10 209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8 854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7 092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8 354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61 974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142 841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76 687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59 585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63 427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1 750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19 590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80 920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25 714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19 797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22 197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497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33 036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50 795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38 384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28 199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29 692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8 847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9 425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408 572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429 309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501 486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461 958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465 438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93 073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97 661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109 897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106 087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109 199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75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267 065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276 728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298 371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297 805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298 574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2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22 200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24 428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64 676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31 525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31 227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75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26 232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30 490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28 540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26 540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26 436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695635" y="97655"/>
            <a:ext cx="8753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и подразделам бюджетной классификации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2024год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плановый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годов,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242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18083" y="99848"/>
            <a:ext cx="9055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и подразделам бюджетной классификации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годов,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0" y="745538"/>
          <a:ext cx="12191997" cy="73251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51548"/>
                <a:gridCol w="2747800"/>
                <a:gridCol w="1197195"/>
                <a:gridCol w="1329874"/>
                <a:gridCol w="1263829"/>
                <a:gridCol w="1192224"/>
                <a:gridCol w="1583422"/>
                <a:gridCol w="1039036"/>
                <a:gridCol w="1187069"/>
              </a:tblGrid>
              <a:tr h="7325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(первоначальный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(уточненный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первоначальному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  бюджета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285240"/>
              </p:ext>
            </p:extLst>
          </p:nvPr>
        </p:nvGraphicFramePr>
        <p:xfrm>
          <a:off x="2" y="1478698"/>
          <a:ext cx="12191996" cy="531157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44977"/>
                <a:gridCol w="2767692"/>
                <a:gridCol w="1183822"/>
                <a:gridCol w="1322614"/>
                <a:gridCol w="1273629"/>
                <a:gridCol w="1191985"/>
                <a:gridCol w="1575708"/>
                <a:gridCol w="1053192"/>
                <a:gridCol w="1178377"/>
              </a:tblGrid>
              <a:tr h="361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84 374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259 374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100 086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95 705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96 983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65 281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239 019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74 858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70 477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71 755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401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19 092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20 355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25 228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25 228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25 228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4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20 426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21 993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21 477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21 979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21 701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21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5 451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5 636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5 026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484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14 905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16 562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17 334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192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5 531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3 949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3 946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3 788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3 949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3 946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3 788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11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2 915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3 638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57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2 915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557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834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8264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расходов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791 353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1 499 791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1 015 690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880 585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893 680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90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524001" y="93663"/>
            <a:ext cx="8964613" cy="8874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бюджета муниципального округа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2024-2026 годы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3863916228"/>
              </p:ext>
            </p:extLst>
          </p:nvPr>
        </p:nvGraphicFramePr>
        <p:xfrm>
          <a:off x="1631950" y="1124744"/>
          <a:ext cx="8208466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5620905" y="2521743"/>
            <a:ext cx="1211695" cy="52164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6" name="Овал 5"/>
          <p:cNvSpPr/>
          <p:nvPr/>
        </p:nvSpPr>
        <p:spPr>
          <a:xfrm>
            <a:off x="9411700" y="2503959"/>
            <a:ext cx="1205500" cy="6477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2049462" y="2564283"/>
            <a:ext cx="1081088" cy="43656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62125" y="6224588"/>
            <a:ext cx="2736850" cy="2159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</a:rPr>
              <a:t>Программные 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86388" y="6088064"/>
            <a:ext cx="3435350" cy="5159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0070C0"/>
                </a:solidFill>
              </a:rPr>
              <a:t>Непрограммные расходы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49388" y="5365750"/>
            <a:ext cx="2579688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898 918,54тыс.рублей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24001" y="5666847"/>
            <a:ext cx="2424112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116 772,36тыс.рублей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32339" y="5316539"/>
            <a:ext cx="2357436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779 438,10тыс.рублей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87888" y="5654675"/>
            <a:ext cx="2446337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101 147,39тыс.рублей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456266" y="5316538"/>
            <a:ext cx="2386300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791 936,32тыс.рублей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456265" y="5634039"/>
            <a:ext cx="2386301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101 743,72тыс.рублей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453232" y="2862263"/>
          <a:ext cx="4508235" cy="2916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/>
          </p:nvPr>
        </p:nvGraphicFramePr>
        <p:xfrm>
          <a:off x="4227430" y="2862264"/>
          <a:ext cx="4508235" cy="2916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/>
          </p:nvPr>
        </p:nvGraphicFramePr>
        <p:xfrm>
          <a:off x="7980098" y="2862264"/>
          <a:ext cx="4508235" cy="2916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1179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900719" y="216749"/>
            <a:ext cx="8270696" cy="603681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в разрезе муниципальных программ, тыс. руб.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014255"/>
              </p:ext>
            </p:extLst>
          </p:nvPr>
        </p:nvGraphicFramePr>
        <p:xfrm>
          <a:off x="0" y="965774"/>
          <a:ext cx="11907749" cy="5778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1410"/>
                <a:gridCol w="1390100"/>
                <a:gridCol w="1309680"/>
                <a:gridCol w="1229260"/>
                <a:gridCol w="1091401"/>
                <a:gridCol w="1473390"/>
                <a:gridCol w="965028"/>
                <a:gridCol w="887480"/>
              </a:tblGrid>
              <a:tr h="5976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уточненному плану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первоначальному плану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37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Обеспечение населения качественными услугами в сфере ЖКХ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15 267,0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27 010,86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11 850,00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14 200,00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4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комфортной городской среды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5 833,58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4 350,44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транспортной системы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18 556,2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115 490,29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84 807,10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20 496,70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22 615,40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образования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397 680,2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415 263,32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483 097,56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444 369,82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448 246,23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физического культуры и спорта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4 783,33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4 738,87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4 685,13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4 527,07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муниципальными финансами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13 805,0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18 308,44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14 721,00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14 549,48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14 720,00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культуры  и спорта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94 801,2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274 095,66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119 248,10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116 399,52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117 280,50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предпринимательства и туризма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2 184,10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1 882,00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1 882,00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9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Информационное общество и внедрение современных информационных технологий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3 985,5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4 884,82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4 878,09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4 038,25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4 078,09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муниципальным имуществом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363 588,28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Обеспечением жильем молодых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1 334,6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Социальная поддержка граждан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17 233,1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18 125,15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18 383,50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18 920,00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18 418,90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агропромышленного комплекса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36 106,5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54 969,00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56 958,99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59 860,90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60 118,40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907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Защита населения и территорий от чрезвычайных ситуаций и обеспечение пожарной  безопасности и безопасности людей на водных объектах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27 832,9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30 094,17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33 104,26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32 640,75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33 126,97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54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Обеспечение общественного порядка и противодействия преступности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муниципальной службы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47 040,4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59 815,45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51 677,13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48 370,05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49 862,66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общественного здоровья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681 963,4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1 395 326,45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898 918,54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779 438,10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791 936,32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3" marR="5663" marT="5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2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750" y="231958"/>
            <a:ext cx="8939814" cy="9132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непрограммных расходов по Дивеевского муниципальному округу на 2024-2026г.г,тыс.руб</a:t>
            </a:r>
            <a:endParaRPr lang="ru-RU" sz="32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697072"/>
              </p:ext>
            </p:extLst>
          </p:nvPr>
        </p:nvGraphicFramePr>
        <p:xfrm>
          <a:off x="541538" y="1145218"/>
          <a:ext cx="11314840" cy="5348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6937"/>
                <a:gridCol w="1466675"/>
                <a:gridCol w="1400951"/>
                <a:gridCol w="1010068"/>
                <a:gridCol w="944344"/>
                <a:gridCol w="1134597"/>
                <a:gridCol w="982395"/>
                <a:gridCol w="1068873"/>
              </a:tblGrid>
              <a:tr h="1495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2023 г.,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2023 г.,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2024г.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2023 к уточненному бюджету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2023 к первоначальному бюджету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2025г.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2026г.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520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 на переданные полномочия за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</a:t>
                      </a:r>
                      <a:r>
                        <a:rPr lang="en-US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субвенций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федерального/областного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2 002,80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4 773,00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1 318,10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аппарата управления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2 438,00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3 125,30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2 577,20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94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обеспечение функций муниципальных органов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67 774,50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66 394,00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73 972,20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64146,5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64172,2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590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обеспечение деятельности муниципальных учреждений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34 470,30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29 392,70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36 335,20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33440,4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32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непрограммные расходы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2 704,90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2 704,90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4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непрограммные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109 390,50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104 465,10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116 907,60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101 282,60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101 878,90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21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343025" y="-26988"/>
            <a:ext cx="8845550" cy="79216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округа Нижегородской области»</a:t>
            </a:r>
          </a:p>
        </p:txBody>
      </p:sp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8578682" y="2387287"/>
            <a:ext cx="353711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07.06.2021г.№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771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TextBox 9"/>
          <p:cNvSpPr txBox="1">
            <a:spLocks noChangeArrowheads="1"/>
          </p:cNvSpPr>
          <p:nvPr/>
        </p:nvSpPr>
        <p:spPr bwMode="auto">
          <a:xfrm>
            <a:off x="8116095" y="3763045"/>
            <a:ext cx="4262428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Дивеевского муниципального округа образовательной системы, обеспечивающей доступность качественного образования, отвечающего потребностям инновационного развития экономики округа, ожиданиям общества и каждого гражданина.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83076" y="806450"/>
            <a:ext cx="10005133" cy="366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: 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1083076" y="1241940"/>
            <a:ext cx="2058988" cy="925512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организаций</a:t>
            </a: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3655419" y="1245301"/>
            <a:ext cx="2057400" cy="925513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детских садов</a:t>
            </a: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6057107" y="1207225"/>
            <a:ext cx="2058988" cy="925512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дополнительного образования</a:t>
            </a:r>
          </a:p>
        </p:txBody>
      </p:sp>
      <p:sp>
        <p:nvSpPr>
          <p:cNvPr id="14" name="Горизонтальный свиток 13"/>
          <p:cNvSpPr/>
          <p:nvPr/>
        </p:nvSpPr>
        <p:spPr>
          <a:xfrm>
            <a:off x="8609013" y="1152526"/>
            <a:ext cx="2058987" cy="925512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Централизованная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бухгалтерия</a:t>
            </a:r>
          </a:p>
        </p:txBody>
      </p:sp>
      <p:pic>
        <p:nvPicPr>
          <p:cNvPr id="19468" name="Picture 6" descr="https://generalexpo.ru/common/upload/obrazovan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851" y="188913"/>
            <a:ext cx="14763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53138" y="5273676"/>
            <a:ext cx="4614862" cy="963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2288688"/>
              </p:ext>
            </p:extLst>
          </p:nvPr>
        </p:nvGraphicFramePr>
        <p:xfrm>
          <a:off x="267190" y="1930400"/>
          <a:ext cx="7796214" cy="48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689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0" y="115888"/>
            <a:ext cx="8953500" cy="79216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 округа Нижегородской области»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69507" y="866189"/>
            <a:ext cx="9207993" cy="3651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 по подпрограммам,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952500" y="1415257"/>
            <a:ext cx="4303713" cy="64928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"Развитие общего образования "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952500" y="2162969"/>
            <a:ext cx="4289425" cy="64928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дополнительного образования и воспитания детей и молодежи»</a:t>
            </a: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958055" y="2891234"/>
            <a:ext cx="4278313" cy="849313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«Патриотическое воспитание и подготовка граждан в Дивеевском муниципальном округе к военной службе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950911" y="3830528"/>
            <a:ext cx="4292600" cy="80645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«Ресурсное обеспечение сферы образования в Дивеевском муниципальном округе»</a:t>
            </a: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946146" y="4762611"/>
            <a:ext cx="4276725" cy="849312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«Социально-правовая защита детей в Дивеевском муниципальном округе»</a:t>
            </a: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954084" y="5685236"/>
            <a:ext cx="4260850" cy="64928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«Обеспечение реализации муниципальной программы»</a:t>
            </a:r>
          </a:p>
        </p:txBody>
      </p:sp>
      <p:sp>
        <p:nvSpPr>
          <p:cNvPr id="13" name="Выноска со стрелкой вправо 12"/>
          <p:cNvSpPr/>
          <p:nvPr/>
        </p:nvSpPr>
        <p:spPr>
          <a:xfrm>
            <a:off x="982661" y="6416676"/>
            <a:ext cx="4297362" cy="379412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по программе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34974" y="1582739"/>
            <a:ext cx="5557421" cy="51593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407 740,6        399 979,5      407 855,9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66045" y="2262189"/>
            <a:ext cx="5557421" cy="5302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4 980,6           4 980,6         4 980,6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34973" y="2941638"/>
            <a:ext cx="5619567" cy="67151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481,0              481,0             481,0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34973" y="3910014"/>
            <a:ext cx="5619567" cy="56038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52 861,9             21 895,2         17 895,2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34973" y="4865688"/>
            <a:ext cx="5619567" cy="53816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634,4              634,4               634,4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34973" y="5672825"/>
            <a:ext cx="5619567" cy="42703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16 399,1         16 399,1         16 399,1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34973" y="6338888"/>
            <a:ext cx="5619567" cy="457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483 097,6          444 369,8        448 246,2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64538" y="1601788"/>
            <a:ext cx="1765300" cy="176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90542" y="1307704"/>
            <a:ext cx="865188" cy="176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081883" y="1307704"/>
            <a:ext cx="863600" cy="176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698038" y="1307703"/>
            <a:ext cx="863600" cy="176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148942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6424" y="0"/>
            <a:ext cx="978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89806" y="889907"/>
          <a:ext cx="11985172" cy="582664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7422"/>
                <a:gridCol w="8400522"/>
                <a:gridCol w="539719"/>
                <a:gridCol w="586353"/>
                <a:gridCol w="631414"/>
                <a:gridCol w="709009"/>
                <a:gridCol w="650733"/>
              </a:tblGrid>
              <a:tr h="550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</a:tr>
              <a:tr h="22229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«Развитие общего образования»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6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1 предмет) в 10% ОБОО с лучшими результатами единого государственного экзамена к среднему баллу единого государственного экзамена (в расчете на 1 предмет) в 10% ОБОО с худшими результатами единого государственного экзамена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государственных (муниципальных) ОБОО, которым предоставлена возможность обучаться в соответствии с основными современными требованиями, в общей численности обучающихся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43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ОБОО,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ОБОО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детей-инвалидов, получающих образовательные услуги в форме дистанционного обучения, от общего количества детей - инвалидов, которым это показано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55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детей-инвалидов, которым созданы условия для получения качественного начального общего, основного общего, среднего общего образования, в общей численности детей инвалидов школьного возраста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6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детей инвалидов в возрасте от 1,5 года до 7 лет, охваченных дошкольным образованием, в общей численности детей-инвалидов такого возраста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85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5 до 18 лет, получающих дополнительное образование, от общей численности детей-инвалидов данного возраста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3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выпускников-инвалидов 9 и 11 классов, охваченных профориентационной работой, в общей численности выпускников-инвалидов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дошкольных образовательных организаций, в которых создана универсальная безбарьерная среда для инклюзивного образования детей-инвалидов, в общем количестве дошкольных образовательных организаций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общеобразовательных организаций, в которых создана универсальная безбарьерная средняя для инклюзивного образования детей-инвалидов, в общем количестве общеобразовательных организаций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802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«Развитие дополнительного образования и воспитания детей и молодежи»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90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90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64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6424" y="0"/>
            <a:ext cx="978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57152" y="791935"/>
          <a:ext cx="12074978" cy="595325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70924"/>
                <a:gridCol w="8463468"/>
                <a:gridCol w="543763"/>
                <a:gridCol w="590747"/>
                <a:gridCol w="636145"/>
                <a:gridCol w="714322"/>
                <a:gridCol w="655609"/>
              </a:tblGrid>
              <a:tr h="410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№ п/п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</a:tr>
              <a:tr h="20133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3 «Развитие системы оценки качества образования и информационной прозрачности системы образования»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2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16.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числа ОО, в которых созданы органы коллегиального управления с участием общественности (родители, работодатели), в общем числе ОО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3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числа ОО, обеспечивающих предоставление нормативно закрепленного перечня сведений о своей деятельности на официальных сайтах, в общем числе ОО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077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4 «Патриотическое воспитание и подготовка граждан в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 к военной службе»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участие в областных мероприятиях патриотической направленности, в общем количестве граждан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7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19.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допризывной молодежи, повысившей качественный уровень своей подготовки к службе в рядах Вооруженных Сил Российской Федерации через участие в областных соревнованиях военно-патриотического профиля, в общем количестве молодежи призывного возраста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97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руководителей государственных (муниципальных)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50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2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руководящих и педагогических работников в общей численности руководящих и педагогических работников, подлежащих аттестации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3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23.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ДОО к среднемесячной заработной плате в общем образовании Нижегородской области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83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24.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ОБОО к средней заработной плате в Нижегородской области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83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муниципальных организаций ДОД к среднемесячной заработной плате в Нижегородской области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46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6 «Социально-правовая защита детей в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 общем количестве детей от 0 до 18 лет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6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7 «Обеспечение реализации муниципальной программы»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28.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числа электронных инструктивно - методических ресурсов, разработанных в рамках Программы, к которым предоставлен доступ в сети Интернет, в общем числе электронных инструктивно - методических ресурсов, разработанных в рамках Программы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43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6424" y="0"/>
            <a:ext cx="978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0" y="898071"/>
          <a:ext cx="12074978" cy="580730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70924"/>
                <a:gridCol w="8463468"/>
                <a:gridCol w="543763"/>
                <a:gridCol w="590747"/>
                <a:gridCol w="636145"/>
                <a:gridCol w="714322"/>
                <a:gridCol w="655609"/>
              </a:tblGrid>
              <a:tr h="555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</a:tr>
              <a:tr h="20133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 реализации Программы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71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«Развитие общего образования»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0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учеников в муниципальных ОБОО, приходящихся на одного учителя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82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обучающихся по программам общего образования, участвующих в олимпиадах и конкурсах различного уровня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227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«Развитие дополнительного образования и воспитания детей и молодежи»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8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мероприятий в системе дополнительного образования детей и воспитания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50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детей, отдохнувших в организациях отдыха и оздоровления детей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201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3 «Развитие системы оценки качества образования и информационной прозрачности системы образования»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уровней общего образования, на которых реализуются механизмы внешней оценки качества образования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384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4 «Патриотическое воспитание и подготовка граждан в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 к военной службе»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Дивеевского муниципального округа, вовлеченного в проведение культурно-патриотических мероприятий и участие в них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4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специалистов, курирующих вопросы в сфере патриотического воспитания, прошедших курсы повышения квалификации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3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детей, охваченных программами дополнительного образования патриотической направленности (в том числе военно-прикладного характера)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общественных объединений военно - патриотической направленности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806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5 «Ресурсное обеспечение сферы образования в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 одного работающего по отрасли "Образование"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8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учителей в возрасте до 30 лет включительно в ОБОО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8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педагогов дополнительного образования в возрасте до 30 лет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12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6424" y="220436"/>
            <a:ext cx="978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65313" y="1434733"/>
          <a:ext cx="12009665" cy="252014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8377"/>
                <a:gridCol w="8417689"/>
                <a:gridCol w="540822"/>
                <a:gridCol w="587552"/>
                <a:gridCol w="632704"/>
                <a:gridCol w="710458"/>
                <a:gridCol w="652063"/>
              </a:tblGrid>
              <a:tr h="544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/>
                </a:tc>
              </a:tr>
              <a:tr h="4619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руководящих и педагогических работников муниципальных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3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обновление автобусного парка муниципальных ОО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8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объектов образования после строительства и реконструкции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4275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6 «Социально-правовая защита детей в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516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7 «Обеспечение реализации муниципальной программы»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8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муниципального уровня по распространению результатов Программы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09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847850" y="107950"/>
            <a:ext cx="8280400" cy="71913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и туризма  Дивеевского муниципального округа Нижегородской области»</a:t>
            </a:r>
          </a:p>
        </p:txBody>
      </p:sp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208817" y="2686688"/>
            <a:ext cx="440792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01.02.2023г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127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TextBox 9"/>
          <p:cNvSpPr txBox="1">
            <a:spLocks noChangeArrowheads="1"/>
          </p:cNvSpPr>
          <p:nvPr/>
        </p:nvSpPr>
        <p:spPr bwMode="auto">
          <a:xfrm>
            <a:off x="3165474" y="4487431"/>
            <a:ext cx="31781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культурных потребностей граждан Дивеевского муниципального округа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87768" y="766194"/>
            <a:ext cx="10200442" cy="366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6540181" y="1115218"/>
            <a:ext cx="2060575" cy="1520825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Межпоселенческая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централизованная библиотечная система»</a:t>
            </a: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9495464" y="921767"/>
            <a:ext cx="1868487" cy="1585913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МКУ «Центр Хозяйственного Обслуживания учреждений культуры»</a:t>
            </a:r>
          </a:p>
        </p:txBody>
      </p:sp>
      <p:pic>
        <p:nvPicPr>
          <p:cNvPr id="22544" name="Picture 16" descr="https://sun9-47.userapi.com/sun9-34/impf/QObDiVjdmdwppLPb2RWJcw5maHPCBHXkThwDcg/NALi4euuASU.jpg?size=2560x1707&amp;quality=96&amp;sign=b0b14a275652264ccce296300d16770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7" y="3900347"/>
            <a:ext cx="3191760" cy="2128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612027" y="1092994"/>
            <a:ext cx="1893888" cy="1601787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МАУДО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Дивеевская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музыкальная школа»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3538798" y="1177499"/>
            <a:ext cx="1968500" cy="1565275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 «Культурно-досуговое объединение»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/>
          </p:nvPr>
        </p:nvGraphicFramePr>
        <p:xfrm>
          <a:off x="5247955" y="2466549"/>
          <a:ext cx="6705601" cy="439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/>
          </p:nvPr>
        </p:nvGraphicFramePr>
        <p:xfrm>
          <a:off x="6206067" y="2686688"/>
          <a:ext cx="5461000" cy="411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9798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1" y="66675"/>
            <a:ext cx="8964613" cy="71913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и туризма Дивеевского муниципального округа Нижегородской области»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20876" y="714971"/>
            <a:ext cx="8158163" cy="3651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 по подпрограммам,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676244" y="1174752"/>
            <a:ext cx="4929187" cy="908049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"Модернизация материально-технической базы муниципальных учреждений культуры Дивеевского муниципального округа"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687357" y="2200538"/>
            <a:ext cx="4929187" cy="679804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"Развитие библиотечного дела в Дивеевском муниципальном округе"</a:t>
            </a: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687357" y="3006988"/>
            <a:ext cx="4935537" cy="64770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"Культурно-досуговая деятельность и народное творчество"</a:t>
            </a: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687357" y="3736572"/>
            <a:ext cx="4933950" cy="839701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«Организация дополнительного образования художественно-эстетической направленности»</a:t>
            </a: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681007" y="4635761"/>
            <a:ext cx="4935537" cy="774346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"Обеспечение реализации муниципальной программы"</a:t>
            </a: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676244" y="5497683"/>
            <a:ext cx="4924424" cy="86209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 Обслуживание зданий учреждений культуры, дополнительного образования сферы культуры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75388" y="1122370"/>
            <a:ext cx="1282700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30281" y="1303141"/>
            <a:ext cx="4660777" cy="63983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2 826,2                2 372,3                2 412,3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30283" y="2147092"/>
            <a:ext cx="4660778" cy="61304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25 238,4                24 691,0            25 113,2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30280" y="2964256"/>
            <a:ext cx="4660777" cy="67694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44 884,4               43 837, 3          44 652,8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930279" y="3845318"/>
            <a:ext cx="4660777" cy="584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21 849,5              21 049,3             20 652,6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930286" y="4748605"/>
            <a:ext cx="4660776" cy="60444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5 743,3               5 743,3               5 743,3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30283" y="5557171"/>
            <a:ext cx="4660776" cy="61713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18 706,3               18 706,3             18 706,3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Выноска со стрелкой вправо 19"/>
          <p:cNvSpPr/>
          <p:nvPr/>
        </p:nvSpPr>
        <p:spPr>
          <a:xfrm>
            <a:off x="681007" y="6419268"/>
            <a:ext cx="4941887" cy="401866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по программе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930286" y="6256338"/>
            <a:ext cx="4660775" cy="50641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119 248,1           116 399,5       117 280,5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715204" y="1122368"/>
            <a:ext cx="1281112" cy="150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2025год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3432" y="1120783"/>
            <a:ext cx="1281112" cy="150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241153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3490" y="0"/>
            <a:ext cx="9072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73479" y="646331"/>
          <a:ext cx="12051464" cy="615129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358084"/>
                <a:gridCol w="748366"/>
                <a:gridCol w="1451571"/>
                <a:gridCol w="1238673"/>
                <a:gridCol w="1322647"/>
                <a:gridCol w="932123"/>
              </a:tblGrid>
              <a:tr h="5549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/ непосредственного результата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 / непосредственного результата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4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</a:tr>
              <a:tr h="277668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</a:t>
                      </a:r>
                      <a:r>
                        <a:rPr lang="ru-RU" sz="10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  "Развитие культуры и туризма </a:t>
                      </a:r>
                      <a:r>
                        <a:rPr lang="ru-RU" sz="10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Нижегородской области на 2022-2028годы"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61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удовлетворенности граждан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округа качеством предоставления муниципальных услуг культуры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415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объема доступа граждан к электронным ресурсам библиотек в дистанционном режиме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прирост доли посещений сайта ежегодно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482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наполняемости гостиничного фонда на конец реализации программы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6592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«Модернизация материально-технической базы Муниципальных учреждений культуры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 учреждений культуры,  в которых произведены ремонты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715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структурных подразделений МБУК «КДО </a:t>
                      </a:r>
                      <a:r>
                        <a:rPr lang="ru-RU" sz="11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округа», в которых установлены АПС </a:t>
                      </a: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3483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библиотечного дела в </a:t>
                      </a:r>
                      <a:r>
                        <a:rPr lang="ru-RU" sz="11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78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сельских библиотек филиалов, подключенных к сети Интернет, % к общему числу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библиотечным обслуживанием</a:t>
                      </a:r>
                    </a:p>
                    <a:p>
                      <a:pPr algn="l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158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«Культурно-досуговая деятельность и народное творчество»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1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</a:t>
                      </a:r>
                      <a:r>
                        <a:rPr lang="ru-RU" sz="11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культурно-массовыми мероприятиями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тыс. человек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695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участников клубных формирований, в общем числе детей, % к общему количеству детей возраста 5 – 14 лет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790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дополнительного образования художественно - эстетической направленности»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получающих дополнительное образование в сфере культуры, от общего числа детей в возрасте от 5 до 18 лет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indent="0" algn="l" defTabSz="541338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10,6                       10,7</a:t>
                      </a:r>
                    </a:p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76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3490" y="0"/>
            <a:ext cx="9072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70768" y="1079038"/>
          <a:ext cx="12035136" cy="481732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341756"/>
                <a:gridCol w="748366"/>
                <a:gridCol w="1451571"/>
                <a:gridCol w="1238673"/>
                <a:gridCol w="1322647"/>
                <a:gridCol w="932123"/>
              </a:tblGrid>
              <a:tr h="5549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/ непосредственного результата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 / непосредственного результата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4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/>
                </a:tc>
              </a:tr>
              <a:tr h="277668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туризма в </a:t>
                      </a:r>
                      <a:r>
                        <a:rPr lang="ru-RU" sz="11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Дивеевском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округе Нижегородской области»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61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во всероссийском мероприятии по продвижению туристских услуг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415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заполняемости гостиничного фонда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32077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«Обеспечение реализации муниципальной программы»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4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выполнения целевого показателя финансирования по заработной плате работников учреждений культуры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76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выполнения  мероприятий программы "Развитие культуры и туризма </a:t>
                      </a:r>
                      <a:r>
                        <a:rPr lang="ru-RU" sz="11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Нижегородской области на 2022-2028годы"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5044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«Обслуживание зданий учреждений культуры, дополнительного образования сферы культуры»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98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готовности обслуживаемых объектов к функционированию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126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получателей услуг, удовлетворенных их качеством, от общего числа получателей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9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vedtver.ru/wp-content/uploads/2021/05/1-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1307"/>
            <a:ext cx="12192000" cy="4686693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381126" y="147935"/>
            <a:ext cx="9782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территорий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8577" y="1622548"/>
            <a:ext cx="1043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>
              <a:buNone/>
            </a:pPr>
            <a:r>
              <a:rPr lang="ru-RU" dirty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комфортных условий проживания населения, поддержание и улучшение санитарного и эстетического состояния территории Дивеевского муниципального округа Нижегородской области.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885241"/>
            <a:ext cx="821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1 апреля 2021 года № 404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276225" y="5526775"/>
          <a:ext cx="11306176" cy="718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60672"/>
                <a:gridCol w="1615168"/>
                <a:gridCol w="1615168"/>
                <a:gridCol w="1615168"/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,тыс.рублей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51 677,13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48 370,05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49 862,66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76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900" y="147935"/>
            <a:ext cx="9991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территорий Дивеевского муниципального округа Нижегородской области»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21680" y="1075532"/>
            <a:ext cx="8158163" cy="3651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 по подпрограммам,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723868" y="2015867"/>
            <a:ext cx="4929187" cy="116839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"Строительство, реконструкция, ремонт и содержание наружного освещения населенных пунктов"</a:t>
            </a: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723868" y="3600190"/>
            <a:ext cx="4929187" cy="115303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"Повышение уровня благоустройства комфортности и безопасности"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711169" y="5400675"/>
            <a:ext cx="4941887" cy="87630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по программе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41345" y="1520030"/>
            <a:ext cx="1282700" cy="369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40638" y="1520030"/>
            <a:ext cx="1282700" cy="393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084809" y="1543942"/>
            <a:ext cx="1282700" cy="369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86285" y="2100004"/>
            <a:ext cx="4660778" cy="100012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12 138,8              12 615,2              13 107,8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951597" y="3612426"/>
            <a:ext cx="4660777" cy="99111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39 538,3               35 754,9                36 754,9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51599" y="5295900"/>
            <a:ext cx="4660777" cy="98107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51 677,1                  48 370,1            49 862,7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8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899" y="109835"/>
            <a:ext cx="98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30201" y="815433"/>
          <a:ext cx="11654895" cy="592923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913584"/>
                <a:gridCol w="1390337"/>
                <a:gridCol w="1413207"/>
                <a:gridCol w="1413207"/>
                <a:gridCol w="1262280"/>
                <a:gridCol w="1262280"/>
              </a:tblGrid>
              <a:tr h="2792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/ непосредственного результата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Ед.измерения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 / непосредственного результата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6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359104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9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модернизированных точек уличного освещения территорий округа от общего количества точек, подлежащих  модернизации 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4924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проектов инициативного бюджетирования "Вам решать!" от общего количества проектов, подлежащих благоустройству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4630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обустроенных контейнерных площадок от общего количества площадок, подлежащих обустройству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4116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благоустроенных территорий от общего количества территорий, подлежащих благоустройству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2768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приобретенных контейнеров и (или) бункеров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22,1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3233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приобретенных контейнеров для раздельного накопления ТКО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30869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несанкционированных свалок и объектов размещения отходов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365903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86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модернизированных точек уличного освещения территорий округа 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2454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проектов инициативного бюджетирования "Вам решать!"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(обустроенных) контейнерных площадок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23706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и благоустроенных объектов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2624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контейнеров и (или) бункеров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2370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контейнеров для раздельного накопления ТКО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  <a:tr h="4116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несанкционированных свалок и объектов размещения отходов, подлежащих ликвидации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9" marR="5819" marT="581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08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1126" y="147935"/>
            <a:ext cx="9782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агропромышленного комплекса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34163" y="1887486"/>
            <a:ext cx="5557837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производственно-финансовой деятельности организаций агропромышленного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комплекса,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устойчивого развития сельских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обеспечение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деятельности управления сельского хозяйства администрации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 в сфере развития агропромышленного комплекса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549" y="885241"/>
            <a:ext cx="8760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января  2022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6502704" y="4859279"/>
          <a:ext cx="5629272" cy="12164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5974"/>
                <a:gridCol w="1159987"/>
                <a:gridCol w="935989"/>
                <a:gridCol w="977322"/>
              </a:tblGrid>
              <a:tr h="6601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финансирования, </a:t>
                      </a:r>
                      <a:r>
                        <a:rPr lang="ru-RU" sz="16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6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56 958,99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59 860,90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60 118,40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227253" y="4551502"/>
            <a:ext cx="964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2529567" y="3628344"/>
          <a:ext cx="4150178" cy="284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167216" y="1531573"/>
          <a:ext cx="6258983" cy="519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754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899" y="109835"/>
            <a:ext cx="98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97969" y="849084"/>
          <a:ext cx="11987898" cy="573854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47010"/>
                <a:gridCol w="6777440"/>
                <a:gridCol w="1172092"/>
                <a:gridCol w="872839"/>
                <a:gridCol w="872839"/>
                <a:gridCol w="872839"/>
                <a:gridCol w="872839"/>
              </a:tblGrid>
              <a:tr h="634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</a:tr>
              <a:tr h="34216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Индикаторы: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ru-RU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5592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0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растениеводство (в сопоставимых ценах)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40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животноводства (в сопоставимых ценах)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2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 и табака (в сопоставимых ценах)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7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</a:tr>
              <a:tr h="5066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 сельскохозяйственных организаций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8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28 893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28 893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28 893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28 893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прибыльных сельскохозяйственных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563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 по виду деятельности «Производство пищевых продуктов, включая напитки»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203 421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203 421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203 421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203 421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8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по виду деятельности «Производство пищевых продуктов, включая напитки»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5087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валовой сельскохозяйственной продукции в действующих ценах в хозяйствах всех категорий.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1 750 150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1 750 150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1 750 150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1 750 150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54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899" y="109835"/>
            <a:ext cx="98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84666" y="756166"/>
          <a:ext cx="11904660" cy="6073593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31800"/>
                <a:gridCol w="6790267"/>
                <a:gridCol w="1134534"/>
                <a:gridCol w="812800"/>
                <a:gridCol w="922866"/>
                <a:gridCol w="889000"/>
                <a:gridCol w="923393"/>
              </a:tblGrid>
              <a:tr h="34450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038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37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64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и зернобобовые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49 054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49 054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49 054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49 054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64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2174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 открытого, защищенного грунта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64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Рапс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2332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Внесение минеральных удобрений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 д.в.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2332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Внесение органических удобрений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53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Известкование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53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Фосфоритование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673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размера посевных площадей, занятых зерновыми, зернобобовыми и кормовыми сельскохозяйственными культурами, во всей категориях хозяйств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19 378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19 378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19 378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4771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оборот ранее не используемых земель сельскохозяйственного назначения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2174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на убой (в живом весе) во всех категориях хозяйств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484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4 644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4 644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484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230 746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233 054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233 054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233 054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2597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Поголовье крупного рогатого скота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137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коров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6998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Маточное поголовье овец и коз в сельскохозяйственных организациях, крестьянских (фермерских) хозяйствах (включая индивидуальных предпринимателей)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  <a:tr h="673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начинающих фермеров, осуществивших проеты создания и развития  своих хозяйств с помощью государственной поддержки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0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899" y="109835"/>
            <a:ext cx="98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59270" y="855133"/>
          <a:ext cx="12022664" cy="570539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65821"/>
                <a:gridCol w="6766309"/>
                <a:gridCol w="973667"/>
                <a:gridCol w="889000"/>
                <a:gridCol w="999066"/>
                <a:gridCol w="889000"/>
                <a:gridCol w="939801"/>
              </a:tblGrid>
              <a:tr h="16071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815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2155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410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или реконструированных семейных животноводческих ферм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3179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субсидируемых кредитов и займов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433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земельных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участков, оформленных в собственность КФХ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1976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Тракторы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1976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Зерноуборочные комбайны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1976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Кормоуборочные комбайны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635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отходов  сельскохозяйственного производства, переработанных методами биотехнологии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3835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специалистов, принятых в сельскохозяйственные организации и КФХ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572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работников, прошедших переподготовку, повысивших квалификацию, принявших участие в семинарах, конференциях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34643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4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Укомплектованность должностей муниципальной службы в управлении сельского хозяйства администрации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  <a:tr h="26354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9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освоения бюджетных средств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0" marR="5060" marT="506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43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750" y="231958"/>
            <a:ext cx="8939814" cy="9132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непрограммных расходов по Дивеевского муниципальному округу на 2024-2026г.г,тыс.руб</a:t>
            </a:r>
            <a:endParaRPr lang="ru-RU" sz="32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41538" y="1145218"/>
          <a:ext cx="11314840" cy="5348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6937"/>
                <a:gridCol w="1466675"/>
                <a:gridCol w="1400951"/>
                <a:gridCol w="1010068"/>
                <a:gridCol w="944344"/>
                <a:gridCol w="1134597"/>
                <a:gridCol w="982395"/>
                <a:gridCol w="1068873"/>
              </a:tblGrid>
              <a:tr h="1495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2023 г.,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2023 г.,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2024г.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2023 к уточненному бюджету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2023 к первоначальному бюджету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2025г.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2026г.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520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 на переданные полномочия за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</a:t>
                      </a:r>
                      <a:r>
                        <a:rPr lang="en-US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субвенций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федерального/областного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2 002,80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4 773,00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1 318,10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аппарата управления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2 438,00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3 125,30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2 577,20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94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обеспечение функций муниципальных органов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67 774,50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66 394,00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73 972,20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64146,5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64172,2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590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обеспечение деятельности муниципальных учреждений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34 470,30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29 392,70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36 335,20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33440,4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32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непрограммные расходы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2 704,90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2 704,90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4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непрограммные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109 390,50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104 465,10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116 907,60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101 282,60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101 878,90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24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5849" y="257145"/>
            <a:ext cx="9848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на 2024 год, тыс. руб.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011709"/>
              </p:ext>
            </p:extLst>
          </p:nvPr>
        </p:nvGraphicFramePr>
        <p:xfrm>
          <a:off x="3183467" y="457200"/>
          <a:ext cx="7518400" cy="4501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0506916"/>
              </p:ext>
            </p:extLst>
          </p:nvPr>
        </p:nvGraphicFramePr>
        <p:xfrm>
          <a:off x="584200" y="3640668"/>
          <a:ext cx="4580467" cy="31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0139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Box 19"/>
          <p:cNvSpPr txBox="1">
            <a:spLocks noChangeArrowheads="1"/>
          </p:cNvSpPr>
          <p:nvPr/>
        </p:nvSpPr>
        <p:spPr bwMode="auto">
          <a:xfrm>
            <a:off x="10496550" y="575086"/>
            <a:ext cx="14341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Gill Sans MT" pitchFamily="34" charset="0"/>
              </a:rPr>
              <a:t>тыс. руб.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656147"/>
              </p:ext>
            </p:extLst>
          </p:nvPr>
        </p:nvGraphicFramePr>
        <p:xfrm>
          <a:off x="261255" y="1047721"/>
          <a:ext cx="11669487" cy="1834530"/>
        </p:xfrm>
        <a:graphic>
          <a:graphicData uri="http://schemas.openxmlformats.org/drawingml/2006/table">
            <a:tbl>
              <a:tblPr/>
              <a:tblGrid>
                <a:gridCol w="2334113"/>
                <a:gridCol w="2563333"/>
                <a:gridCol w="2563333"/>
                <a:gridCol w="1676025"/>
                <a:gridCol w="2532683"/>
              </a:tblGrid>
              <a:tr h="821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Наименование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Объем муниципального долга на начало года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Привлечение заемных средств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Погашение долга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Объем долга на конец года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240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6 000,0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6 000,0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49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2024 год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6 000,0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3 000,0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3 000,0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49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2025 год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3 000,0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3 000,0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49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Cyr" panose="020B0604020202020204" pitchFamily="34" charset="0"/>
                        </a:rPr>
                        <a:t>2026 год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71426" y="329189"/>
            <a:ext cx="9848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муниципального долга 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3-20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289244"/>
              </p:ext>
            </p:extLst>
          </p:nvPr>
        </p:nvGraphicFramePr>
        <p:xfrm>
          <a:off x="152400" y="3170220"/>
          <a:ext cx="11778342" cy="3583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563921701"/>
              </p:ext>
            </p:extLst>
          </p:nvPr>
        </p:nvGraphicFramePr>
        <p:xfrm>
          <a:off x="5548312" y="3760227"/>
          <a:ext cx="1614906" cy="1201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756407861"/>
              </p:ext>
            </p:extLst>
          </p:nvPr>
        </p:nvGraphicFramePr>
        <p:xfrm>
          <a:off x="7917996" y="4731706"/>
          <a:ext cx="1643062" cy="1201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274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295" y="999663"/>
            <a:ext cx="4286750" cy="231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6721057" y="3683793"/>
            <a:ext cx="4805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Предельный объем расходов </a:t>
            </a:r>
            <a:r>
              <a:rPr lang="ru-RU" alt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на обслуживание муниципального долга, тыс. 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84264" y="995925"/>
            <a:ext cx="4460875" cy="2323305"/>
          </a:xfrm>
          <a:prstGeom prst="roundRect">
            <a:avLst/>
          </a:prstGeom>
          <a:solidFill>
            <a:srgbClr val="B4DE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В структуре муниципального долга в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гг. 100% составляют бюджетные кредиты, полученные из областного бюджета</a:t>
            </a:r>
          </a:p>
        </p:txBody>
      </p:sp>
      <p:pic>
        <p:nvPicPr>
          <p:cNvPr id="76806" name="Picture 11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9" y="3607593"/>
            <a:ext cx="4546600" cy="274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52525" y="181301"/>
            <a:ext cx="9848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2023-2026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849533" y="4267993"/>
          <a:ext cx="4548512" cy="2223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21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88213" y="4070351"/>
            <a:ext cx="40338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/>
              <a:t>Верхний предел </a:t>
            </a:r>
          </a:p>
          <a:p>
            <a:pPr algn="ctr">
              <a:defRPr/>
            </a:pPr>
            <a:r>
              <a:rPr lang="ru-RU" b="1" dirty="0"/>
              <a:t>муниципального долга, тыс. руб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77828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911" y="1083425"/>
            <a:ext cx="4910663" cy="267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01157" y="57416"/>
            <a:ext cx="1056851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и верхний предел муниципального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</a:t>
            </a:r>
          </a:p>
          <a:p>
            <a:pPr algn="ctr"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2024-2026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  <a:p>
            <a:pPr algn="ctr">
              <a:defRPr/>
            </a:pP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57" y="4070351"/>
            <a:ext cx="4800598" cy="2611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532568"/>
              </p:ext>
            </p:extLst>
          </p:nvPr>
        </p:nvGraphicFramePr>
        <p:xfrm>
          <a:off x="981075" y="988175"/>
          <a:ext cx="5200650" cy="277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919344"/>
              </p:ext>
            </p:extLst>
          </p:nvPr>
        </p:nvGraphicFramePr>
        <p:xfrm>
          <a:off x="7288213" y="4787634"/>
          <a:ext cx="3838576" cy="1803668"/>
        </p:xfrm>
        <a:graphic>
          <a:graphicData uri="http://schemas.openxmlformats.org/drawingml/2006/table">
            <a:tbl>
              <a:tblPr/>
              <a:tblGrid>
                <a:gridCol w="2465994"/>
                <a:gridCol w="1372582"/>
              </a:tblGrid>
              <a:tr h="450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01.01.2024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6 000,0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450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01.01.2025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3 000,0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01.01.2026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450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01.01.2027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02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1919288" y="1916113"/>
            <a:ext cx="8229600" cy="4608512"/>
          </a:xfrm>
        </p:spPr>
        <p:txBody>
          <a:bodyPr rtlCol="0">
            <a:norm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Правительство Нижегородской области</a:t>
            </a:r>
          </a:p>
          <a:p>
            <a:pPr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http://www.government-nnov.ru/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Официальный сайт для размещения информации о государственных и муниципальных учреждениях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r>
              <a:rPr lang="en-US" u="sng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http://bus.gov.ru/public/home.html</a:t>
            </a:r>
            <a:endParaRPr lang="ru-RU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Официальный сайт Администрации Дивеевского муниципального округа</a:t>
            </a:r>
          </a:p>
          <a:p>
            <a:pPr>
              <a:buNone/>
              <a:defRPr/>
            </a:pP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hlinkClick r:id="rId4" invalidUrl="http:///"/>
              </a:rPr>
              <a:t>http://</a:t>
            </a: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</a:rPr>
              <a:t>www.diveevo-adm.ru/</a:t>
            </a:r>
            <a:endParaRPr lang="ru-RU" u="sng" dirty="0" smtClean="0">
              <a:solidFill>
                <a:srgbClr val="312462"/>
              </a:solidFill>
              <a:uFill>
                <a:solidFill>
                  <a:schemeClr val="accent5">
                    <a:lumMod val="50000"/>
                  </a:schemeClr>
                </a:solidFill>
              </a:uFill>
            </a:endParaRPr>
          </a:p>
          <a:p>
            <a:pPr>
              <a:buNone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86190" y="375181"/>
            <a:ext cx="78637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 государственные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</a:t>
            </a:r>
          </a:p>
          <a:p>
            <a:pPr algn="ctr">
              <a:defRPr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</a:p>
        </p:txBody>
      </p:sp>
    </p:spTree>
    <p:extLst>
      <p:ext uri="{BB962C8B-B14F-4D97-AF65-F5344CB8AC3E}">
        <p14:creationId xmlns:p14="http://schemas.microsoft.com/office/powerpoint/2010/main" val="94733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7" descr="https://sun9-62.userapi.com/impg/Ft6fDcqNnbV8nfF2jOohKuWW5EytcRle99r24Q/CWalCF20BqU.jpg?size=2560x1702&amp;quality=96&amp;sign=b23afa87321a955936a9d113d3022b0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28" y="0"/>
            <a:ext cx="122407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2208213" y="4953000"/>
            <a:ext cx="8229600" cy="1944688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ru-RU" sz="2400" b="1" u="sng" dirty="0">
                <a:solidFill>
                  <a:schemeClr val="bg1"/>
                </a:solidFill>
              </a:rPr>
              <a:t>Адрес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607320 Нижегородская область, с. Дивеево, ул. Октябрьская, 28 «В».</a:t>
            </a:r>
          </a:p>
          <a:p>
            <a:pPr marL="0" indent="0">
              <a:buNone/>
              <a:defRPr/>
            </a:pPr>
            <a:r>
              <a:rPr lang="ru-RU" sz="2400" b="1" u="sng" dirty="0">
                <a:solidFill>
                  <a:schemeClr val="bg1"/>
                </a:solidFill>
              </a:rPr>
              <a:t>Телефон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(83134) 4-54-22, </a:t>
            </a:r>
            <a:r>
              <a:rPr lang="ru-RU" sz="2400" b="1" u="sng" dirty="0">
                <a:solidFill>
                  <a:schemeClr val="bg1"/>
                </a:solidFill>
              </a:rPr>
              <a:t>факс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(83134) 4-54-23.</a:t>
            </a:r>
          </a:p>
          <a:p>
            <a:pPr marL="0" indent="0">
              <a:buNone/>
              <a:defRPr/>
            </a:pPr>
            <a:r>
              <a:rPr lang="ru-RU" sz="2400" b="1" u="sng" dirty="0">
                <a:solidFill>
                  <a:schemeClr val="bg1"/>
                </a:solidFill>
              </a:rPr>
              <a:t>Адрес электронной почты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en-US" sz="2400" b="1" dirty="0">
                <a:solidFill>
                  <a:schemeClr val="bg1"/>
                </a:solidFill>
              </a:rPr>
              <a:t>  div_finotdel@sinn.ru</a:t>
            </a:r>
          </a:p>
          <a:p>
            <a:pPr>
              <a:buFont typeface="Arial" charset="0"/>
              <a:buChar char="•"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4705" y="136159"/>
            <a:ext cx="76783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91431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3581</TotalTime>
  <Words>8328</Words>
  <Application>Microsoft Office PowerPoint</Application>
  <PresentationFormat>Широкоэкранный</PresentationFormat>
  <Paragraphs>2430</Paragraphs>
  <Slides>61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70" baseType="lpstr">
      <vt:lpstr>Arial</vt:lpstr>
      <vt:lpstr>Arial Cyr</vt:lpstr>
      <vt:lpstr>Calibri</vt:lpstr>
      <vt:lpstr>Calibri Light</vt:lpstr>
      <vt:lpstr>Gill Sans MT</vt:lpstr>
      <vt:lpstr>Times New Roman</vt:lpstr>
      <vt:lpstr>Wingdings</vt:lpstr>
      <vt:lpstr>Wingdings 3</vt:lpstr>
      <vt:lpstr>Office Theme</vt:lpstr>
      <vt:lpstr>Презентация PowerPoint</vt:lpstr>
      <vt:lpstr>Содержание</vt:lpstr>
      <vt:lpstr>Содержание</vt:lpstr>
      <vt:lpstr>Содержание</vt:lpstr>
      <vt:lpstr>Содержание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непрограммных расходов по Дивеевского муниципальному округу на 2024-2026г.г,тыс.руб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непрограммных расходов по Дивеевского муниципальному округу на 2024-2026г.г,тыс.руб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Учетная запись Майкрософт</cp:lastModifiedBy>
  <cp:revision>262</cp:revision>
  <cp:lastPrinted>2024-04-12T05:25:30Z</cp:lastPrinted>
  <dcterms:created xsi:type="dcterms:W3CDTF">2020-01-15T14:09:40Z</dcterms:created>
  <dcterms:modified xsi:type="dcterms:W3CDTF">2024-04-12T06:58:43Z</dcterms:modified>
</cp:coreProperties>
</file>