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1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2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319" r:id="rId18"/>
    <p:sldId id="320" r:id="rId19"/>
    <p:sldId id="321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258" r:id="rId37"/>
    <p:sldId id="259" r:id="rId38"/>
    <p:sldId id="263" r:id="rId39"/>
    <p:sldId id="266" r:id="rId40"/>
    <p:sldId id="267" r:id="rId41"/>
    <p:sldId id="260" r:id="rId42"/>
    <p:sldId id="261" r:id="rId43"/>
    <p:sldId id="262" r:id="rId44"/>
    <p:sldId id="265" r:id="rId45"/>
    <p:sldId id="268" r:id="rId46"/>
    <p:sldId id="269" r:id="rId47"/>
    <p:sldId id="270" r:id="rId48"/>
    <p:sldId id="271" r:id="rId49"/>
    <p:sldId id="272" r:id="rId50"/>
    <p:sldId id="273" r:id="rId51"/>
    <p:sldId id="274" r:id="rId52"/>
    <p:sldId id="275" r:id="rId53"/>
    <p:sldId id="276" r:id="rId54"/>
    <p:sldId id="277" r:id="rId55"/>
    <p:sldId id="278" r:id="rId56"/>
    <p:sldId id="279" r:id="rId57"/>
    <p:sldId id="280" r:id="rId58"/>
    <p:sldId id="317" r:id="rId59"/>
    <p:sldId id="318" r:id="rId60"/>
  </p:sldIdLst>
  <p:sldSz cx="9144000" cy="6858000" type="screen4x3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B800B8"/>
    <a:srgbClr val="800080"/>
    <a:srgbClr val="4D8FCB"/>
    <a:srgbClr val="FF66CC"/>
    <a:srgbClr val="B2DE82"/>
    <a:srgbClr val="990099"/>
    <a:srgbClr val="FF9966"/>
    <a:srgbClr val="498A95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>
      <p:cViewPr varScale="1">
        <p:scale>
          <a:sx n="113" d="100"/>
          <a:sy n="113" d="100"/>
        </p:scale>
        <p:origin x="133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ivfu\Desktop\&#1052;&#1086;&#1080;%20&#1076;&#1086;&#1082;&#1091;&#1084;&#1077;&#1085;&#1090;&#1099;\&#1041;&#1070;&#1044;&#1046;&#1045;&#1058;%20&#1044;&#1051;&#1071;%20&#1043;&#1056;&#1040;&#1046;&#1044;&#1040;&#1053;\2019\&#1050;&#1085;&#1080;&#1075;&#1072;1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BB1C9">
                <a:lumMod val="75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99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ACCBF9"/>
              </a:solidFill>
            </c:spPr>
          </c:dPt>
          <c:dLbls>
            <c:dLbl>
              <c:idx val="0"/>
              <c:layout>
                <c:manualLayout>
                  <c:x val="2.5000000000000216E-2"/>
                  <c:y val="-6.481481481481804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222222222222292E-2"/>
                  <c:y val="-6.944444444444493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Лист1!$G$1:$H$1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Лист1!$G$2:$H$2</c:f>
              <c:numCache>
                <c:formatCode>General</c:formatCode>
                <c:ptCount val="2"/>
                <c:pt idx="0">
                  <c:v>100</c:v>
                </c:pt>
                <c:pt idx="1">
                  <c:v>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6720744"/>
        <c:axId val="341286032"/>
        <c:axId val="0"/>
      </c:bar3DChart>
      <c:catAx>
        <c:axId val="19672074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341286032"/>
        <c:crosses val="autoZero"/>
        <c:auto val="1"/>
        <c:lblAlgn val="ctr"/>
        <c:lblOffset val="100"/>
        <c:noMultiLvlLbl val="0"/>
      </c:catAx>
      <c:valAx>
        <c:axId val="34128603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19672074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99CC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ACCBF9"/>
              </a:solidFill>
            </c:spPr>
          </c:dPt>
          <c:dLbls>
            <c:dLbl>
              <c:idx val="0"/>
              <c:layout>
                <c:manualLayout>
                  <c:x val="2.2222222222222251E-2"/>
                  <c:y val="-4.629629629629652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000000000000001E-2"/>
                  <c:y val="-5.555555555555545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Лист1!$A$1:$B$1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Лист1!$A$2:$B$2</c:f>
              <c:numCache>
                <c:formatCode>General</c:formatCode>
                <c:ptCount val="2"/>
                <c:pt idx="0">
                  <c:v>150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41264800"/>
        <c:axId val="341265184"/>
        <c:axId val="0"/>
      </c:bar3DChart>
      <c:catAx>
        <c:axId val="34126480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341265184"/>
        <c:crosses val="autoZero"/>
        <c:auto val="1"/>
        <c:lblAlgn val="ctr"/>
        <c:lblOffset val="100"/>
        <c:noMultiLvlLbl val="0"/>
      </c:catAx>
      <c:valAx>
        <c:axId val="3412651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3412648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Лист2!$K$4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B800B8"/>
            </a:solidFill>
          </c:spPr>
          <c:invertIfNegative val="0"/>
          <c:dLbls>
            <c:dLbl>
              <c:idx val="0"/>
              <c:layout>
                <c:manualLayout>
                  <c:x val="-5.8780308596620267E-3"/>
                  <c:y val="-1.1347516716589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3475385745775165E-3"/>
                  <c:y val="-9.07801337327186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347538574577624E-3"/>
                  <c:y val="-1.81560267465436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8170462894930201E-3"/>
                  <c:y val="-1.1347516716589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Лист2!$L$3:$O$3</c:f>
              <c:strCache>
                <c:ptCount val="4"/>
                <c:pt idx="0">
                  <c:v>Факт 2019 г.</c:v>
                </c:pt>
                <c:pt idx="1">
                  <c:v>Первонач.план 2020 г.</c:v>
                </c:pt>
                <c:pt idx="2">
                  <c:v>Уточн.план 2020г.</c:v>
                </c:pt>
                <c:pt idx="3">
                  <c:v>Факт 2020 г.</c:v>
                </c:pt>
              </c:strCache>
            </c:strRef>
          </c:cat>
          <c:val>
            <c:numRef>
              <c:f>Лист2!$L$4:$O$4</c:f>
              <c:numCache>
                <c:formatCode>#\ ##0.0_р_.</c:formatCode>
                <c:ptCount val="4"/>
                <c:pt idx="0">
                  <c:v>1371.3</c:v>
                </c:pt>
                <c:pt idx="1">
                  <c:v>1124</c:v>
                </c:pt>
                <c:pt idx="2">
                  <c:v>1071.8</c:v>
                </c:pt>
                <c:pt idx="3">
                  <c:v>1006.1</c:v>
                </c:pt>
              </c:numCache>
            </c:numRef>
          </c:val>
        </c:ser>
        <c:ser>
          <c:idx val="1"/>
          <c:order val="1"/>
          <c:tx>
            <c:strRef>
              <c:f>Лист2!$K$5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3.7126591725630181E-2"/>
                  <c:y val="-8.83694565593829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6298807615984079E-2"/>
                  <c:y val="-6.5674423126203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8951269041406453E-2"/>
                  <c:y val="-4.29793896930237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57633051195566E-2"/>
                  <c:y val="-1.1106448999256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Лист2!$L$3:$O$3</c:f>
              <c:strCache>
                <c:ptCount val="4"/>
                <c:pt idx="0">
                  <c:v>Факт 2019 г.</c:v>
                </c:pt>
                <c:pt idx="1">
                  <c:v>Первонач.план 2020 г.</c:v>
                </c:pt>
                <c:pt idx="2">
                  <c:v>Уточн.план 2020г.</c:v>
                </c:pt>
                <c:pt idx="3">
                  <c:v>Факт 2020 г.</c:v>
                </c:pt>
              </c:strCache>
            </c:strRef>
          </c:cat>
          <c:val>
            <c:numRef>
              <c:f>Лист2!$L$5:$O$5</c:f>
              <c:numCache>
                <c:formatCode>#\ ##0.0_р_.</c:formatCode>
                <c:ptCount val="4"/>
                <c:pt idx="0">
                  <c:v>1374</c:v>
                </c:pt>
                <c:pt idx="1">
                  <c:v>1127.5</c:v>
                </c:pt>
                <c:pt idx="2">
                  <c:v>1078.5</c:v>
                </c:pt>
                <c:pt idx="3">
                  <c:v>975</c:v>
                </c:pt>
              </c:numCache>
            </c:numRef>
          </c:val>
        </c:ser>
        <c:ser>
          <c:idx val="2"/>
          <c:order val="2"/>
          <c:tx>
            <c:strRef>
              <c:f>Лист2!$K$6</c:f>
              <c:strCache>
                <c:ptCount val="1"/>
                <c:pt idx="0">
                  <c:v>дефицит/профицит</c:v>
                </c:pt>
              </c:strCache>
            </c:strRef>
          </c:tx>
          <c:spPr>
            <a:solidFill>
              <a:srgbClr val="FFFF66"/>
            </a:solidFill>
          </c:spPr>
          <c:invertIfNegative val="0"/>
          <c:dLbls>
            <c:dLbl>
              <c:idx val="0"/>
              <c:layout>
                <c:manualLayout>
                  <c:x val="2.1400892118463122E-2"/>
                  <c:y val="0.104879289227293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7059538204307908E-2"/>
                  <c:y val="0.10624492265639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3292738664830746E-2"/>
                  <c:y val="0.104879467928343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462646155270268E-2"/>
                  <c:y val="-1.99435733562451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Лист2!$L$3:$O$3</c:f>
              <c:strCache>
                <c:ptCount val="4"/>
                <c:pt idx="0">
                  <c:v>Факт 2019 г.</c:v>
                </c:pt>
                <c:pt idx="1">
                  <c:v>Первонач.план 2020 г.</c:v>
                </c:pt>
                <c:pt idx="2">
                  <c:v>Уточн.план 2020г.</c:v>
                </c:pt>
                <c:pt idx="3">
                  <c:v>Факт 2020 г.</c:v>
                </c:pt>
              </c:strCache>
            </c:strRef>
          </c:cat>
          <c:val>
            <c:numRef>
              <c:f>Лист2!$L$6:$O$6</c:f>
              <c:numCache>
                <c:formatCode>#\ ##0.0_р_.</c:formatCode>
                <c:ptCount val="4"/>
                <c:pt idx="0">
                  <c:v>-2.7</c:v>
                </c:pt>
                <c:pt idx="1">
                  <c:v>-3.5</c:v>
                </c:pt>
                <c:pt idx="2">
                  <c:v>-6.7</c:v>
                </c:pt>
                <c:pt idx="3">
                  <c:v>31.1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40991352"/>
        <c:axId val="308606544"/>
        <c:axId val="0"/>
      </c:bar3DChart>
      <c:catAx>
        <c:axId val="340991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308606544"/>
        <c:crosses val="autoZero"/>
        <c:auto val="1"/>
        <c:lblAlgn val="ctr"/>
        <c:lblOffset val="100"/>
        <c:noMultiLvlLbl val="0"/>
      </c:catAx>
      <c:valAx>
        <c:axId val="308606544"/>
        <c:scaling>
          <c:orientation val="minMax"/>
          <c:min val="-50"/>
        </c:scaling>
        <c:delete val="0"/>
        <c:axPos val="l"/>
        <c:majorGridlines/>
        <c:numFmt formatCode="#\ ##0.0_р_.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409913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5474055089182912"/>
          <c:y val="2.4964536776497525E-2"/>
          <c:w val="0.67567675458642618"/>
          <c:h val="6.4170117681789901E-2"/>
        </c:manualLayout>
      </c:layout>
      <c:overlay val="0"/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Доходы!$AC$3</c:f>
              <c:strCache>
                <c:ptCount val="1"/>
                <c:pt idx="0">
                  <c:v>консолидированнный бюджет</c:v>
                </c:pt>
              </c:strCache>
            </c:strRef>
          </c:tx>
          <c:spPr>
            <a:solidFill>
              <a:srgbClr val="4D8FCB"/>
            </a:solidFill>
          </c:spPr>
          <c:invertIfNegative val="0"/>
          <c:dLbls>
            <c:dLbl>
              <c:idx val="0"/>
              <c:layout>
                <c:manualLayout>
                  <c:x val="-8.3333333333333592E-3"/>
                  <c:y val="-1.3107983811467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3333333333333332E-3"/>
                  <c:y val="-6.55399190573398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7222222222222224E-3"/>
                  <c:y val="-1.5292647780045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7777777777777779E-3"/>
                  <c:y val="-1.5292647780045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3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797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Доходы!$X$2:$AA$2</c:f>
              <c:strCache>
                <c:ptCount val="4"/>
                <c:pt idx="0">
                  <c:v>Факт 2019г. </c:v>
                </c:pt>
                <c:pt idx="1">
                  <c:v>Первонач.план 2020г.</c:v>
                </c:pt>
                <c:pt idx="2">
                  <c:v>Уточн.план 2020 г.</c:v>
                </c:pt>
                <c:pt idx="3">
                  <c:v>Факт 2020 г.</c:v>
                </c:pt>
              </c:strCache>
            </c:strRef>
          </c:cat>
          <c:val>
            <c:numRef>
              <c:f>Доходы!$X$3:$AA$3</c:f>
              <c:numCache>
                <c:formatCode>_-* #\ ##0.0\ _₽_-;\-* #\ ##0.0\ _₽_-;_-* "-"?\ _₽_-;_-@_-</c:formatCode>
                <c:ptCount val="4"/>
                <c:pt idx="0">
                  <c:v>1371.3</c:v>
                </c:pt>
                <c:pt idx="1">
                  <c:v>1177.3</c:v>
                </c:pt>
                <c:pt idx="2">
                  <c:v>1121.5999999999999</c:v>
                </c:pt>
                <c:pt idx="3">
                  <c:v>1059</c:v>
                </c:pt>
              </c:numCache>
            </c:numRef>
          </c:val>
        </c:ser>
        <c:ser>
          <c:idx val="1"/>
          <c:order val="1"/>
          <c:tx>
            <c:strRef>
              <c:f>Доходы!$AC$4</c:f>
              <c:strCache>
                <c:ptCount val="1"/>
                <c:pt idx="0">
                  <c:v>районный бюджет</c:v>
                </c:pt>
              </c:strCache>
            </c:strRef>
          </c:tx>
          <c:spPr>
            <a:solidFill>
              <a:srgbClr val="FF66CC"/>
            </a:solidFill>
          </c:spPr>
          <c:invertIfNegative val="0"/>
          <c:dLbls>
            <c:dLbl>
              <c:idx val="0"/>
              <c:layout>
                <c:manualLayout>
                  <c:x val="2.5000000000000001E-2"/>
                  <c:y val="-6.55399190573398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388888888888837E-2"/>
                  <c:y val="-1.3107983811468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055555555555554E-2"/>
                  <c:y val="-4.3693279371560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777777777777788E-2"/>
                  <c:y val="-8.73865587431198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3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797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Доходы!$X$2:$AA$2</c:f>
              <c:strCache>
                <c:ptCount val="4"/>
                <c:pt idx="0">
                  <c:v>Факт 2019г. </c:v>
                </c:pt>
                <c:pt idx="1">
                  <c:v>Первонач.план 2020г.</c:v>
                </c:pt>
                <c:pt idx="2">
                  <c:v>Уточн.план 2020 г.</c:v>
                </c:pt>
                <c:pt idx="3">
                  <c:v>Факт 2020 г.</c:v>
                </c:pt>
              </c:strCache>
            </c:strRef>
          </c:cat>
          <c:val>
            <c:numRef>
              <c:f>Доходы!$X$4:$AA$4</c:f>
              <c:numCache>
                <c:formatCode>_-* #\ ##0.0\ _₽_-;\-* #\ ##0.0\ _₽_-;_-* "-"?\ _₽_-;_-@_-</c:formatCode>
                <c:ptCount val="4"/>
                <c:pt idx="0">
                  <c:v>1317.4</c:v>
                </c:pt>
                <c:pt idx="1">
                  <c:v>1124</c:v>
                </c:pt>
                <c:pt idx="2">
                  <c:v>1071.8</c:v>
                </c:pt>
                <c:pt idx="3">
                  <c:v>1006.1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94559392"/>
        <c:axId val="394561744"/>
        <c:axId val="0"/>
      </c:bar3DChart>
      <c:catAx>
        <c:axId val="394559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597" b="1"/>
            </a:pPr>
            <a:endParaRPr lang="ru-RU"/>
          </a:p>
        </c:txPr>
        <c:crossAx val="394561744"/>
        <c:crosses val="autoZero"/>
        <c:auto val="1"/>
        <c:lblAlgn val="ctr"/>
        <c:lblOffset val="100"/>
        <c:noMultiLvlLbl val="0"/>
      </c:catAx>
      <c:valAx>
        <c:axId val="394561744"/>
        <c:scaling>
          <c:orientation val="minMax"/>
          <c:min val="500"/>
        </c:scaling>
        <c:delete val="0"/>
        <c:axPos val="l"/>
        <c:majorGridlines/>
        <c:numFmt formatCode="_-* #\ ##0.0\ _₽_-;\-* #\ ##0.0\ _₽_-;_-* &quot;-&quot;?\ _₽_-;_-@_-" sourceLinked="1"/>
        <c:majorTickMark val="out"/>
        <c:minorTickMark val="none"/>
        <c:tickLblPos val="nextTo"/>
        <c:txPr>
          <a:bodyPr/>
          <a:lstStyle/>
          <a:p>
            <a:pPr>
              <a:defRPr sz="1198"/>
            </a:pPr>
            <a:endParaRPr lang="ru-RU"/>
          </a:p>
        </c:txPr>
        <c:crossAx val="394559392"/>
        <c:crosses val="autoZero"/>
        <c:crossBetween val="between"/>
      </c:valAx>
      <c:spPr>
        <a:noFill/>
        <a:ln w="25354">
          <a:noFill/>
        </a:ln>
      </c:spPr>
    </c:plotArea>
    <c:legend>
      <c:legendPos val="t"/>
      <c:layout>
        <c:manualLayout>
          <c:xMode val="edge"/>
          <c:yMode val="edge"/>
          <c:x val="0.53801109408670433"/>
          <c:y val="1.3108066892620418E-2"/>
          <c:w val="0.4253668395508835"/>
          <c:h val="0.16395358927106291"/>
        </c:manualLayout>
      </c:layout>
      <c:overlay val="0"/>
      <c:txPr>
        <a:bodyPr/>
        <a:lstStyle/>
        <a:p>
          <a:pPr>
            <a:defRPr sz="1797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расходов,тыс.руб</a:t>
            </a:r>
          </a:p>
        </c:rich>
      </c:tx>
      <c:layout>
        <c:manualLayout>
          <c:xMode val="edge"/>
          <c:yMode val="edge"/>
          <c:x val="0.19870488019983418"/>
          <c:y val="0.798586721148721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6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462776659959758"/>
          <c:y val="0.1149785140227514"/>
          <c:w val="0.76883178335102476"/>
          <c:h val="0.87719981835665328"/>
        </c:manualLayout>
      </c:layout>
      <c:bar3DChart>
        <c:barDir val="col"/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3.6586130958982242E-2"/>
                  <c:y val="-5.3386474140047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224095227533184"/>
                      <c:h val="0.1044648378061228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4.4254397777742475E-2"/>
                  <c:y val="-4.4979926439371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555669977872483"/>
                      <c:h val="0.10446483780612283"/>
                    </c:manualLayout>
                  </c15:layout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Лист1!$J$5:$J$6</c:f>
              <c:strCache>
                <c:ptCount val="2"/>
                <c:pt idx="0">
                  <c:v>план </c:v>
                </c:pt>
                <c:pt idx="1">
                  <c:v>факт</c:v>
                </c:pt>
              </c:strCache>
            </c:strRef>
          </c:cat>
          <c:val>
            <c:numRef>
              <c:f>Лист1!$K$5:$K$6</c:f>
              <c:numCache>
                <c:formatCode>#,##0.00</c:formatCode>
                <c:ptCount val="2"/>
                <c:pt idx="0">
                  <c:v>1078493483.1400001</c:v>
                </c:pt>
                <c:pt idx="1">
                  <c:v>974992271.35000002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42157968"/>
        <c:axId val="442156400"/>
        <c:axId val="439814928"/>
      </c:bar3DChart>
      <c:catAx>
        <c:axId val="4421579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42156400"/>
        <c:crosses val="autoZero"/>
        <c:auto val="1"/>
        <c:lblAlgn val="ctr"/>
        <c:lblOffset val="100"/>
        <c:noMultiLvlLbl val="0"/>
      </c:catAx>
      <c:valAx>
        <c:axId val="442156400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442157968"/>
        <c:crosses val="autoZero"/>
        <c:crossBetween val="between"/>
      </c:valAx>
      <c:serAx>
        <c:axId val="439814928"/>
        <c:scaling>
          <c:orientation val="minMax"/>
        </c:scaling>
        <c:delete val="1"/>
        <c:axPos val="b"/>
        <c:majorTickMark val="none"/>
        <c:minorTickMark val="none"/>
        <c:tickLblPos val="nextTo"/>
        <c:crossAx val="442156400"/>
        <c:crosses val="autoZero"/>
      </c:ser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5453635197008824"/>
          <c:y val="0.1107437306376977"/>
          <c:w val="0.30401495587699418"/>
          <c:h val="9.74373336558299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4144787887163396E-2"/>
          <c:y val="0"/>
          <c:w val="0.72216038246693803"/>
          <c:h val="1"/>
        </c:manualLayout>
      </c:layout>
      <c:pie3DChart>
        <c:varyColors val="1"/>
        <c:ser>
          <c:idx val="0"/>
          <c:order val="0"/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explosion val="8"/>
          <c:dPt>
            <c:idx val="0"/>
            <c:bubble3D val="0"/>
            <c:explosion val="0"/>
            <c:spPr>
              <a:solidFill>
                <a:srgbClr val="FFFF0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1"/>
            <c:bubble3D val="0"/>
            <c:spPr>
              <a:solidFill>
                <a:srgbClr val="92D05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2"/>
            <c:bubble3D val="0"/>
            <c:spPr>
              <a:solidFill>
                <a:srgbClr val="00B0F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3"/>
            <c:bubble3D val="0"/>
            <c:spPr>
              <a:solidFill>
                <a:srgbClr val="FF3399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4"/>
            <c:bubble3D val="0"/>
            <c:spPr>
              <a:solidFill>
                <a:srgbClr val="7030A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5"/>
            <c:bubble3D val="0"/>
            <c:spPr>
              <a:solidFill>
                <a:srgbClr val="FF000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6"/>
            <c:bubble3D val="0"/>
            <c:spPr>
              <a:solidFill>
                <a:srgbClr val="99FF33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7"/>
            <c:bubble3D val="0"/>
            <c:spPr>
              <a:solidFill>
                <a:schemeClr val="accent5">
                  <a:lumMod val="75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Lbls>
            <c:dLbl>
              <c:idx val="0"/>
              <c:layout>
                <c:manualLayout>
                  <c:x val="-0.13726043763881701"/>
                  <c:y val="4.291262959086417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1705126711304893E-2"/>
                  <c:y val="-0.2272899867850940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426355517860256E-2"/>
                  <c:y val="-2.794499441582514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9108564815265824E-3"/>
                  <c:y val="-3.015267984613562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5521870166089111E-2"/>
                  <c:y val="-2.032530969258296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7.0632707373795064E-3"/>
                  <c:y val="-3.341475427210553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2336045769078956E-2"/>
                  <c:y val="-2.720750325987171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'расп.расх.по отраслям'!$A$6:$A$13</c:f>
              <c:strCache>
                <c:ptCount val="8"/>
                <c:pt idx="0">
                  <c:v>Образование 311 240,5 тыс.руб</c:v>
                </c:pt>
                <c:pt idx="1">
                  <c:v>Жилищно-коммунальное хозяйство 249 662,6 тыс.руб</c:v>
                </c:pt>
                <c:pt idx="2">
                  <c:v>Национальная экономика 195 777,3 тыс.руб</c:v>
                </c:pt>
                <c:pt idx="3">
                  <c:v>Культура 72 576,3 тыс.руб</c:v>
                </c:pt>
                <c:pt idx="4">
                  <c:v>Общегосударственные вопросы 65 932,7 тыс.руб</c:v>
                </c:pt>
                <c:pt idx="5">
                  <c:v>Межбюджетные трансферты  46 301,8 тыс.руб</c:v>
                </c:pt>
                <c:pt idx="6">
                  <c:v>Социальная политика 23 198,8 тыс.руб</c:v>
                </c:pt>
                <c:pt idx="7">
                  <c:v>Прочие 10 302,3 тыс.руб</c:v>
                </c:pt>
              </c:strCache>
            </c:strRef>
          </c:cat>
          <c:val>
            <c:numRef>
              <c:f>'расп.расх.по отраслям'!$B$6:$B$13</c:f>
              <c:numCache>
                <c:formatCode>#,##0.00</c:formatCode>
                <c:ptCount val="8"/>
                <c:pt idx="0">
                  <c:v>311240.5</c:v>
                </c:pt>
                <c:pt idx="1">
                  <c:v>249662.6</c:v>
                </c:pt>
                <c:pt idx="2">
                  <c:v>195777.3</c:v>
                </c:pt>
                <c:pt idx="3">
                  <c:v>72576.3</c:v>
                </c:pt>
                <c:pt idx="4">
                  <c:v>65932.7</c:v>
                </c:pt>
                <c:pt idx="5">
                  <c:v>46301.8</c:v>
                </c:pt>
                <c:pt idx="6">
                  <c:v>23198.799999999999</c:v>
                </c:pt>
                <c:pt idx="7">
                  <c:v>10302.299999999999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'расп.расх.по отраслям'!$A$6:$A$13</c:f>
              <c:strCache>
                <c:ptCount val="8"/>
                <c:pt idx="0">
                  <c:v>Образование 311 240,5 тыс.руб</c:v>
                </c:pt>
                <c:pt idx="1">
                  <c:v>Жилищно-коммунальное хозяйство 249 662,6 тыс.руб</c:v>
                </c:pt>
                <c:pt idx="2">
                  <c:v>Национальная экономика 195 777,3 тыс.руб</c:v>
                </c:pt>
                <c:pt idx="3">
                  <c:v>Культура 72 576,3 тыс.руб</c:v>
                </c:pt>
                <c:pt idx="4">
                  <c:v>Общегосударственные вопросы 65 932,7 тыс.руб</c:v>
                </c:pt>
                <c:pt idx="5">
                  <c:v>Межбюджетные трансферты  46 301,8 тыс.руб</c:v>
                </c:pt>
                <c:pt idx="6">
                  <c:v>Социальная политика 23 198,8 тыс.руб</c:v>
                </c:pt>
                <c:pt idx="7">
                  <c:v>Прочие 10 302,3 тыс.руб</c:v>
                </c:pt>
              </c:strCache>
            </c:strRef>
          </c:cat>
          <c:val>
            <c:numRef>
              <c:f>'расп.расх.по отраслям'!$C$6:$C$13</c:f>
              <c:numCache>
                <c:formatCode>0.00</c:formatCode>
                <c:ptCount val="8"/>
                <c:pt idx="0">
                  <c:v>31.922354668852254</c:v>
                </c:pt>
                <c:pt idx="1">
                  <c:v>25.606622739482148</c:v>
                </c:pt>
                <c:pt idx="2">
                  <c:v>20.079881656501286</c:v>
                </c:pt>
                <c:pt idx="3">
                  <c:v>7.4437818637131796</c:v>
                </c:pt>
                <c:pt idx="4">
                  <c:v>6.7623816106034882</c:v>
                </c:pt>
                <c:pt idx="5">
                  <c:v>4.7489400685523364</c:v>
                </c:pt>
                <c:pt idx="6">
                  <c:v>2.3793828935879802</c:v>
                </c:pt>
                <c:pt idx="7">
                  <c:v>1.056654498707323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792947125116179"/>
          <c:y val="1.3477851876107335E-2"/>
          <c:w val="0.29207052874883815"/>
          <c:h val="0.98124989036305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03535634087795"/>
          <c:y val="5.3466132652210722E-2"/>
          <c:w val="0.72761612346102955"/>
          <c:h val="0.87606610138961483"/>
        </c:manualLayout>
      </c:layout>
      <c:pieChart>
        <c:varyColors val="1"/>
        <c:ser>
          <c:idx val="0"/>
          <c:order val="0"/>
          <c:spPr>
            <a:effectLst>
              <a:softEdge rad="12700"/>
            </a:effectLst>
            <a:scene3d>
              <a:camera prst="orthographicFront"/>
              <a:lightRig rig="brightRoom" dir="t"/>
            </a:scene3d>
            <a:sp3d prstMaterial="flat">
              <a:bevelT w="50800" h="101600" prst="angle"/>
              <a:bevelB prst="angle"/>
              <a:contourClr>
                <a:srgbClr val="000000"/>
              </a:contourClr>
            </a:sp3d>
          </c:spPr>
          <c:explosion val="2"/>
          <c:dPt>
            <c:idx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bevelB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bevelB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bevelB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bevelB prst="angle"/>
                <a:contourClr>
                  <a:srgbClr val="000000"/>
                </a:contourClr>
              </a:sp3d>
            </c:spPr>
          </c:dPt>
          <c:dPt>
            <c:idx val="4"/>
            <c:bubble3D val="0"/>
            <c:spPr>
              <a:solidFill>
                <a:srgbClr val="99FF33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bevelB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9490027202364721"/>
                  <c:y val="-1.158666794689614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7648144313931444"/>
                  <c:y val="-0.1427189266594889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641563637632431E-2"/>
                  <c:y val="-8.909412365121034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393865328094859E-3"/>
                  <c:y val="1.370385314345526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образование!$A$6:$B$10</c:f>
              <c:multiLvlStrCache>
                <c:ptCount val="5"/>
                <c:lvl>
                  <c:pt idx="0">
                    <c:v>Дошкольное образование</c:v>
                  </c:pt>
                  <c:pt idx="1">
                    <c:v>Общее образование</c:v>
                  </c:pt>
                  <c:pt idx="2">
                    <c:v>Дополнительное образование детей</c:v>
                  </c:pt>
                  <c:pt idx="3">
                    <c:v>Молодежная политика</c:v>
                  </c:pt>
                  <c:pt idx="4">
                    <c:v>Другие вопросы в области образования</c:v>
                  </c:pt>
                </c:lvl>
                <c:lvl>
                  <c:pt idx="0">
                    <c:v>0701</c:v>
                  </c:pt>
                  <c:pt idx="1">
                    <c:v>0702</c:v>
                  </c:pt>
                  <c:pt idx="2">
                    <c:v>0703</c:v>
                  </c:pt>
                  <c:pt idx="3">
                    <c:v>0707</c:v>
                  </c:pt>
                  <c:pt idx="4">
                    <c:v>0709</c:v>
                  </c:pt>
                </c:lvl>
              </c:multiLvlStrCache>
            </c:multiLvlStrRef>
          </c:cat>
          <c:val>
            <c:numRef>
              <c:f>образование!$C$6:$C$10</c:f>
              <c:numCache>
                <c:formatCode>#,##0.00</c:formatCode>
                <c:ptCount val="5"/>
                <c:pt idx="0">
                  <c:v>73829407.689999998</c:v>
                </c:pt>
                <c:pt idx="1">
                  <c:v>205940367.15000001</c:v>
                </c:pt>
                <c:pt idx="2">
                  <c:v>19412387.07</c:v>
                </c:pt>
                <c:pt idx="3">
                  <c:v>21000</c:v>
                </c:pt>
                <c:pt idx="4">
                  <c:v>12037367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6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899472709984049"/>
          <c:y val="2.4854145102098428E-2"/>
          <c:w val="0.58542959764446534"/>
          <c:h val="1"/>
        </c:manualLayout>
      </c:layout>
      <c:pieChart>
        <c:varyColors val="1"/>
        <c:ser>
          <c:idx val="0"/>
          <c:order val="0"/>
          <c:explosion val="23"/>
          <c:dPt>
            <c:idx val="0"/>
            <c:bubble3D val="0"/>
            <c:explosion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explosion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explosion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жкх!$B$15:$C$18</c:f>
              <c:multiLvlStrCache>
                <c:ptCount val="4"/>
                <c:lvl>
                  <c:pt idx="0">
                    <c:v>Жилищное хозяйство</c:v>
                  </c:pt>
                  <c:pt idx="1">
                    <c:v>Коммунальное хозяйство</c:v>
                  </c:pt>
                  <c:pt idx="2">
                    <c:v>Благоустройство</c:v>
                  </c:pt>
                  <c:pt idx="3">
                    <c:v>Другие вопросы в области жилищно-коммунального хозяйства</c:v>
                  </c:pt>
                </c:lvl>
                <c:lvl>
                  <c:pt idx="0">
                    <c:v>0501</c:v>
                  </c:pt>
                  <c:pt idx="1">
                    <c:v>0502</c:v>
                  </c:pt>
                  <c:pt idx="2">
                    <c:v>0503</c:v>
                  </c:pt>
                  <c:pt idx="3">
                    <c:v>0505</c:v>
                  </c:pt>
                </c:lvl>
              </c:multiLvlStrCache>
            </c:multiLvlStrRef>
          </c:cat>
          <c:val>
            <c:numRef>
              <c:f>жкх!$D$15:$D$18</c:f>
              <c:numCache>
                <c:formatCode>#,##0.00</c:formatCode>
                <c:ptCount val="4"/>
                <c:pt idx="0">
                  <c:v>10206663.289999999</c:v>
                </c:pt>
                <c:pt idx="1">
                  <c:v>44445222.210000001</c:v>
                </c:pt>
                <c:pt idx="2">
                  <c:v>195007273.50999999</c:v>
                </c:pt>
                <c:pt idx="3">
                  <c:v>3400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541119860017517E-2"/>
          <c:y val="8.5753434272382856E-2"/>
          <c:w val="0.71392104111985999"/>
          <c:h val="0.914246565727617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37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FF00"/>
              </a:solidFill>
              <a:ln w="19037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37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19037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7030A0"/>
              </a:solidFill>
              <a:ln w="19037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FF0000"/>
              </a:solidFill>
              <a:ln w="19037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rgbClr val="92D050"/>
              </a:solidFill>
              <a:ln w="19037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761920384951982E-2"/>
                  <c:y val="-4.442162473927300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38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99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18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'национальная экономика'!$B$16:$C$22</c:f>
              <c:multiLvlStrCache>
                <c:ptCount val="7"/>
                <c:lvl>
                  <c:pt idx="0">
                    <c:v>Топливно-энергетический комплекс</c:v>
                  </c:pt>
                  <c:pt idx="1">
                    <c:v>Сельское хозяйство и рыболовство</c:v>
                  </c:pt>
                  <c:pt idx="2">
                    <c:v>Водное хозяйство</c:v>
                  </c:pt>
                  <c:pt idx="3">
                    <c:v>Транспорт</c:v>
                  </c:pt>
                  <c:pt idx="4">
                    <c:v>Дорожное хозяйство (дорожные фонды)</c:v>
                  </c:pt>
                  <c:pt idx="5">
                    <c:v>Связь и информатика</c:v>
                  </c:pt>
                  <c:pt idx="6">
                    <c:v>Другие вопросы в области национальной экономики</c:v>
                  </c:pt>
                </c:lvl>
                <c:lvl>
                  <c:pt idx="0">
                    <c:v>0402</c:v>
                  </c:pt>
                  <c:pt idx="1">
                    <c:v>0405</c:v>
                  </c:pt>
                  <c:pt idx="2">
                    <c:v>0406</c:v>
                  </c:pt>
                  <c:pt idx="3">
                    <c:v>0408</c:v>
                  </c:pt>
                  <c:pt idx="4">
                    <c:v>0409</c:v>
                  </c:pt>
                  <c:pt idx="5">
                    <c:v>0410</c:v>
                  </c:pt>
                  <c:pt idx="6">
                    <c:v>0412</c:v>
                  </c:pt>
                </c:lvl>
              </c:multiLvlStrCache>
            </c:multiLvlStrRef>
          </c:cat>
          <c:val>
            <c:numRef>
              <c:f>'национальная экономика'!$D$16:$D$22</c:f>
              <c:numCache>
                <c:formatCode>#,##0.00</c:formatCode>
                <c:ptCount val="7"/>
                <c:pt idx="0">
                  <c:v>588569.72</c:v>
                </c:pt>
                <c:pt idx="1">
                  <c:v>23095169.25</c:v>
                </c:pt>
                <c:pt idx="2">
                  <c:v>75000</c:v>
                </c:pt>
                <c:pt idx="3">
                  <c:v>3500000</c:v>
                </c:pt>
                <c:pt idx="4">
                  <c:v>199901831.71000001</c:v>
                </c:pt>
                <c:pt idx="5">
                  <c:v>4694221.3600000003</c:v>
                </c:pt>
                <c:pt idx="6">
                  <c:v>287301760.50999999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67833446581441"/>
          <c:y val="0"/>
          <c:w val="0.67698613918519845"/>
          <c:h val="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3043978063431916E-2"/>
                  <c:y val="3.143655084323759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'национальная экономика'!$B$5:$C$10</c:f>
              <c:multiLvlStrCache>
                <c:ptCount val="6"/>
                <c:lvl>
                  <c:pt idx="0">
                    <c:v>Топливно-энергетический комплекс</c:v>
                  </c:pt>
                  <c:pt idx="1">
                    <c:v>Сельское хозяйство и рыболовство</c:v>
                  </c:pt>
                  <c:pt idx="2">
                    <c:v>Транспорт</c:v>
                  </c:pt>
                  <c:pt idx="3">
                    <c:v>Дорожное хозяйство (дорожные фонды)</c:v>
                  </c:pt>
                  <c:pt idx="4">
                    <c:v>Связь и информатика</c:v>
                  </c:pt>
                  <c:pt idx="5">
                    <c:v>Другие вопросы в области национальной экономики</c:v>
                  </c:pt>
                </c:lvl>
                <c:lvl>
                  <c:pt idx="0">
                    <c:v>0402</c:v>
                  </c:pt>
                  <c:pt idx="1">
                    <c:v>0405</c:v>
                  </c:pt>
                  <c:pt idx="2">
                    <c:v>0406</c:v>
                  </c:pt>
                  <c:pt idx="3">
                    <c:v>0409</c:v>
                  </c:pt>
                  <c:pt idx="4">
                    <c:v>0410</c:v>
                  </c:pt>
                  <c:pt idx="5">
                    <c:v>0412</c:v>
                  </c:pt>
                </c:lvl>
              </c:multiLvlStrCache>
            </c:multiLvlStrRef>
          </c:cat>
          <c:val>
            <c:numRef>
              <c:f>'национальная экономика'!$D$5:$D$10</c:f>
              <c:numCache>
                <c:formatCode>#,##0.00</c:formatCode>
                <c:ptCount val="6"/>
                <c:pt idx="0">
                  <c:v>83626.81</c:v>
                </c:pt>
                <c:pt idx="1">
                  <c:v>20580571.57</c:v>
                </c:pt>
                <c:pt idx="2">
                  <c:v>80712116.980000004</c:v>
                </c:pt>
                <c:pt idx="3">
                  <c:v>66447103.240000002</c:v>
                </c:pt>
                <c:pt idx="4">
                  <c:v>4404566.68</c:v>
                </c:pt>
                <c:pt idx="5">
                  <c:v>23549358.010000002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flat">
              <a:bevelT prst="angle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dkEdge">
                <a:bevelT prst="angle"/>
                <a:bevelB prst="relaxedInset"/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prst="angle"/>
                <a:contourClr>
                  <a:schemeClr val="accent2">
                    <a:lumMod val="75000"/>
                  </a:schemeClr>
                </a:contourClr>
              </a:sp3d>
            </c:spPr>
          </c:dPt>
          <c:dLbls>
            <c:dLbl>
              <c:idx val="0"/>
              <c:layout>
                <c:manualLayout>
                  <c:x val="-1.7379039741244464E-2"/>
                  <c:y val="-0.332272163896179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50582EEB-0286-4A49-8AA2-705029B9EBC1}" type="CATEGORYNAME">
                      <a:rPr lang="ru-RU" sz="14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</a:t>
                    </a:r>
                    <a:fld id="{18E7FB77-A177-4122-A4A7-D88C30DA46E0}" type="PERCENTAGE">
                      <a:rPr lang="ru-RU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sz="14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247811447811455"/>
                      <c:h val="0.1268981481481481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6325300246560088E-2"/>
                  <c:y val="-6.349609944590259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DEEF9831-8AE8-45F6-95E5-943FD194FA30}" type="CATEGORYNAME">
                      <a:rPr lang="ru-RU" sz="14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</a:t>
                    </a:r>
                    <a:fld id="{C2255E0A-928C-47E1-9699-348BB84243E2}" type="PERCENTAGE">
                      <a:rPr lang="ru-RU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sz="14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1217508417508408"/>
                      <c:h val="0.16296296296296295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4F81BD"/>
                </a:solidFill>
                <a:round/>
              </a:ln>
              <a:effectLst>
                <a:outerShdw blurRad="50800" dist="38100" dir="2700000" algn="tl" rotWithShape="0">
                  <a:srgbClr val="4F81BD">
                    <a:lumMod val="75000"/>
                    <a:alpha val="40000"/>
                  </a:srgb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'программные и непрограммные '!$K$5:$L$6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'программные и непрограммные '!$M$5:$M$6</c:f>
              <c:numCache>
                <c:formatCode>#,##0.00</c:formatCode>
                <c:ptCount val="2"/>
                <c:pt idx="0">
                  <c:v>553172438.58000004</c:v>
                </c:pt>
                <c:pt idx="1">
                  <c:v>421819832.76999998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763460477337326E-2"/>
          <c:y val="9.3908135016961589E-2"/>
          <c:w val="0.48978246173021828"/>
          <c:h val="0.82184780077708264"/>
        </c:manualLayout>
      </c:layout>
      <c:pieChart>
        <c:varyColors val="1"/>
        <c:ser>
          <c:idx val="0"/>
          <c:order val="0"/>
          <c:spPr>
            <a:solidFill>
              <a:srgbClr val="00B050"/>
            </a:solidFill>
          </c:spPr>
          <c:explosion val="3"/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-0.2226750702995339"/>
                  <c:y val="-9.2123801312791728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300 531,4 тыс.руб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975767316876762"/>
                      <c:h val="0.1331362198878814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"/>
                  <c:y val="-3.6579934801764885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84 724,3 тыс.руб.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362617955959674"/>
                      <c:h val="0.13313621988788149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"/>
                  <c:y val="1.555344687728760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70635,9 тыс.руб.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17656846216037"/>
                      <c:h val="5.7818727903901086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4.9827157756088085E-2"/>
                  <c:y val="5.3152389460531781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  39 424,9 тыс.руб.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750241455359925"/>
                      <c:h val="0.108318824544609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'программные расходы 2019'!$A$22:$A$25</c:f>
              <c:strCache>
                <c:ptCount val="4"/>
                <c:pt idx="0">
                  <c:v>Развитие образования </c:v>
                </c:pt>
                <c:pt idx="1">
                  <c:v>Развитие культуры </c:v>
                </c:pt>
                <c:pt idx="2">
                  <c:v>Управление муниципальными финансами </c:v>
                </c:pt>
                <c:pt idx="3">
                  <c:v>Обеспечение населения Дивеевского муниципального района Нижегородской области качественными услугами в сфере жилищно-коммунального хозяйства</c:v>
                </c:pt>
              </c:strCache>
            </c:strRef>
          </c:cat>
          <c:val>
            <c:numRef>
              <c:f>'программные расходы 2019'!$D$22:$D$25</c:f>
              <c:numCache>
                <c:formatCode>#\ ##0.0</c:formatCode>
                <c:ptCount val="4"/>
                <c:pt idx="0">
                  <c:v>300531.40000000002</c:v>
                </c:pt>
                <c:pt idx="1">
                  <c:v>84724.3</c:v>
                </c:pt>
                <c:pt idx="2">
                  <c:v>70635.899999999994</c:v>
                </c:pt>
                <c:pt idx="3">
                  <c:v>39424.9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8467327801356617"/>
          <c:y val="1.3311471885519214E-2"/>
          <c:w val="0.40552225687872595"/>
          <c:h val="0.980751958296120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1666666666666567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0555555555555454E-2"/>
                  <c:y val="-0.125000000000000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образование!$A$30:$A$32</c:f>
              <c:strCache>
                <c:ptCount val="3"/>
                <c:pt idx="0">
                  <c:v> исполнено за 2018г</c:v>
                </c:pt>
                <c:pt idx="1">
                  <c:v> исполнено за 2019г</c:v>
                </c:pt>
                <c:pt idx="2">
                  <c:v> исполнено за 2020г</c:v>
                </c:pt>
              </c:strCache>
            </c:strRef>
          </c:cat>
          <c:val>
            <c:numRef>
              <c:f>образование!$B$30:$B$32</c:f>
              <c:numCache>
                <c:formatCode>#,##0.00</c:formatCode>
                <c:ptCount val="3"/>
                <c:pt idx="0">
                  <c:v>294432.7</c:v>
                </c:pt>
                <c:pt idx="1">
                  <c:v>306921.2</c:v>
                </c:pt>
                <c:pt idx="2">
                  <c:v>300531.40000000002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0482024"/>
        <c:axId val="440484768"/>
        <c:axId val="0"/>
      </c:bar3DChart>
      <c:catAx>
        <c:axId val="44048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0484768"/>
        <c:crosses val="autoZero"/>
        <c:auto val="1"/>
        <c:lblAlgn val="ctr"/>
        <c:lblOffset val="100"/>
        <c:noMultiLvlLbl val="0"/>
      </c:catAx>
      <c:valAx>
        <c:axId val="440484768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440482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558754873985981E-2"/>
          <c:y val="0.12062811653251845"/>
          <c:w val="0.50866346340588908"/>
          <c:h val="0.87937188346748152"/>
        </c:manualLayout>
      </c:layout>
      <c:pieChart>
        <c:varyColors val="1"/>
        <c:ser>
          <c:idx val="0"/>
          <c:order val="0"/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explosion val="15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Lbls>
            <c:dLbl>
              <c:idx val="0"/>
              <c:layout>
                <c:manualLayout>
                  <c:x val="-6.9544955972688588E-2"/>
                  <c:y val="-0.3579345290172061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336493432091518"/>
                      <c:h val="0.1978668585847721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образование!$B$43:$B$44</c:f>
              <c:strCache>
                <c:ptCount val="2"/>
                <c:pt idx="0">
                  <c:v>  средства областного бюджета</c:v>
                </c:pt>
                <c:pt idx="1">
                  <c:v> средства районного бюджета</c:v>
                </c:pt>
              </c:strCache>
            </c:strRef>
          </c:cat>
          <c:val>
            <c:numRef>
              <c:f>образование!$C$43:$C$44</c:f>
              <c:numCache>
                <c:formatCode>#,##0.00</c:formatCode>
                <c:ptCount val="2"/>
                <c:pt idx="0">
                  <c:v>5463131.75</c:v>
                </c:pt>
                <c:pt idx="1">
                  <c:v>315732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295826672841629"/>
          <c:y val="0.25971284627214442"/>
          <c:w val="0.31925448556104996"/>
          <c:h val="0.591546166290519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99FF3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5555555555555556"/>
                  <c:y val="-0.150364537766112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47222222222223"/>
                      <c:h val="0.16319444444444445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6.9841207349081363E-2"/>
                  <c:y val="-2.11300670749489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образование!$B$63:$B$64</c:f>
              <c:strCache>
                <c:ptCount val="2"/>
                <c:pt idx="0">
                  <c:v>  средства областного бюджета</c:v>
                </c:pt>
                <c:pt idx="1">
                  <c:v> средства районного бюджета</c:v>
                </c:pt>
              </c:strCache>
            </c:strRef>
          </c:cat>
          <c:val>
            <c:numRef>
              <c:f>образование!$C$63:$C$64</c:f>
              <c:numCache>
                <c:formatCode>#,##0.00</c:formatCode>
                <c:ptCount val="2"/>
                <c:pt idx="0">
                  <c:v>1377199.26</c:v>
                </c:pt>
                <c:pt idx="1">
                  <c:v>72484.17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1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588451443569569"/>
          <c:y val="0.11689705453484979"/>
          <c:w val="0.24744881889763778"/>
          <c:h val="0.51157626130067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99FF3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6.4758357129055116E-2"/>
                  <c:y val="1.35957585825368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782720012023102"/>
                      <c:h val="0.1687960563015653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6.8166691714796109E-3"/>
                  <c:y val="-5.5182807496602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333506881078646"/>
                      <c:h val="0.1687960563015653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образование!$M$43:$M$44</c:f>
              <c:strCache>
                <c:ptCount val="2"/>
                <c:pt idx="0">
                  <c:v>  средства областного бюджета</c:v>
                </c:pt>
                <c:pt idx="1">
                  <c:v> средства районного бюджета</c:v>
                </c:pt>
              </c:strCache>
            </c:strRef>
          </c:cat>
          <c:val>
            <c:numRef>
              <c:f>образование!$N$43:$N$44</c:f>
              <c:numCache>
                <c:formatCode>#,##0.00</c:formatCode>
                <c:ptCount val="2"/>
                <c:pt idx="0">
                  <c:v>3741977.53</c:v>
                </c:pt>
                <c:pt idx="1">
                  <c:v>196946.19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3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5277777777777779"/>
                  <c:y val="-0.28844068970545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402777777777777"/>
                      <c:h val="0.1597222222222222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образование!$N$51:$N$52</c:f>
              <c:strCache>
                <c:ptCount val="2"/>
                <c:pt idx="0">
                  <c:v>  средства областного бюджета</c:v>
                </c:pt>
                <c:pt idx="1">
                  <c:v> средства районного бюджета</c:v>
                </c:pt>
              </c:strCache>
            </c:strRef>
          </c:cat>
          <c:val>
            <c:numRef>
              <c:f>образование!$O$51:$O$52</c:f>
              <c:numCache>
                <c:formatCode>#,##0.00</c:formatCode>
                <c:ptCount val="2"/>
                <c:pt idx="0">
                  <c:v>2512654.85</c:v>
                </c:pt>
                <c:pt idx="1">
                  <c:v>132244.99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57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6.4771270049242616E-2"/>
                  <c:y val="-3.09993584862417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5109046769501228E-2"/>
                  <c:y val="-4.2271365674623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5441192372339189E-2"/>
                  <c:y val="-4.792182742530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культура!$B$38:$B$40</c:f>
              <c:strCache>
                <c:ptCount val="3"/>
                <c:pt idx="0">
                  <c:v> исполнено за 2018г</c:v>
                </c:pt>
                <c:pt idx="1">
                  <c:v> исполнено за 2019г</c:v>
                </c:pt>
                <c:pt idx="2">
                  <c:v> исполнено за 2020г</c:v>
                </c:pt>
              </c:strCache>
            </c:strRef>
          </c:cat>
          <c:val>
            <c:numRef>
              <c:f>культура!$C$38:$C$40</c:f>
              <c:numCache>
                <c:formatCode>#,##0.00</c:formatCode>
                <c:ptCount val="3"/>
                <c:pt idx="0">
                  <c:v>80578.600000000006</c:v>
                </c:pt>
                <c:pt idx="1">
                  <c:v>75579.7</c:v>
                </c:pt>
                <c:pt idx="2">
                  <c:v>84724.3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0480456"/>
        <c:axId val="440480848"/>
        <c:axId val="0"/>
      </c:bar3DChart>
      <c:catAx>
        <c:axId val="440480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0480848"/>
        <c:crosses val="autoZero"/>
        <c:auto val="1"/>
        <c:lblAlgn val="ctr"/>
        <c:lblOffset val="100"/>
        <c:noMultiLvlLbl val="0"/>
      </c:catAx>
      <c:valAx>
        <c:axId val="440480848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440480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642277108351359E-2"/>
          <c:y val="8.8044117266445066E-2"/>
          <c:w val="0.54297839172043483"/>
          <c:h val="0.88087006999160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-9.2261240020329691E-2"/>
                  <c:y val="0.1464739833099781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1660539648606"/>
                      <c:h val="9.2446323129767319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8.6841079661870657E-2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культура!$O$28:$O$30</c:f>
              <c:strCache>
                <c:ptCount val="3"/>
                <c:pt idx="0">
                  <c:v>  средства федерального бюджета</c:v>
                </c:pt>
                <c:pt idx="1">
                  <c:v>  средства областного бюджета</c:v>
                </c:pt>
                <c:pt idx="2">
                  <c:v> средства районного бюджета</c:v>
                </c:pt>
              </c:strCache>
            </c:strRef>
          </c:cat>
          <c:val>
            <c:numRef>
              <c:f>культура!$P$28:$P$30</c:f>
              <c:numCache>
                <c:formatCode>#,##0.00</c:formatCode>
                <c:ptCount val="3"/>
                <c:pt idx="0">
                  <c:v>365320.92</c:v>
                </c:pt>
                <c:pt idx="1">
                  <c:v>128356</c:v>
                </c:pt>
                <c:pt idx="2">
                  <c:v>32089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06140693847528E-2"/>
          <c:y val="0.12508248415161943"/>
          <c:w val="0.5053559452393126"/>
          <c:h val="0.8749175158483806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>
                <c:manualLayout>
                  <c:x val="-7.4762034392903326E-2"/>
                  <c:y val="2.9981449185506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культура!$O$32:$O$34</c:f>
              <c:strCache>
                <c:ptCount val="3"/>
                <c:pt idx="0">
                  <c:v>  средства федерального бюджета</c:v>
                </c:pt>
                <c:pt idx="1">
                  <c:v>  средства областного бюджета</c:v>
                </c:pt>
                <c:pt idx="2">
                  <c:v> средства районного бюджета</c:v>
                </c:pt>
              </c:strCache>
            </c:strRef>
          </c:cat>
          <c:val>
            <c:numRef>
              <c:f>культура!$P$32:$P$34</c:f>
              <c:numCache>
                <c:formatCode>#,##0.00</c:formatCode>
                <c:ptCount val="3"/>
                <c:pt idx="0">
                  <c:v>163575.44</c:v>
                </c:pt>
                <c:pt idx="1">
                  <c:v>57472.45</c:v>
                </c:pt>
                <c:pt idx="2">
                  <c:v>14368.11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791391517527676"/>
          <c:y val="6.6122610983461949E-2"/>
          <c:w val="0.29291034848668296"/>
          <c:h val="0.76534630800265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6162134248458E-2"/>
          <c:y val="4.7841553349051096E-2"/>
          <c:w val="0.59468340966230093"/>
          <c:h val="0.88965844665094895"/>
        </c:manualLayout>
      </c:layout>
      <c:pieChart>
        <c:varyColors val="1"/>
        <c:ser>
          <c:idx val="0"/>
          <c:order val="0"/>
          <c:spPr>
            <a:solidFill>
              <a:srgbClr val="FFC000"/>
            </a:solidFill>
          </c:spPr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культура!$O$39:$O$41</c:f>
              <c:strCache>
                <c:ptCount val="3"/>
                <c:pt idx="0">
                  <c:v>  средства федерального бюджета</c:v>
                </c:pt>
                <c:pt idx="1">
                  <c:v>  средства областного бюджета</c:v>
                </c:pt>
                <c:pt idx="2">
                  <c:v> средства районного бюджета</c:v>
                </c:pt>
              </c:strCache>
            </c:strRef>
          </c:cat>
          <c:val>
            <c:numRef>
              <c:f>культура!$P$39:$P$41</c:f>
              <c:numCache>
                <c:formatCode>#,##0.00</c:formatCode>
                <c:ptCount val="3"/>
                <c:pt idx="0">
                  <c:v>587865.03</c:v>
                </c:pt>
                <c:pt idx="1">
                  <c:v>206547.17</c:v>
                </c:pt>
                <c:pt idx="2">
                  <c:v>51636.800000000003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679327811313148"/>
          <c:y val="0.11429702552801184"/>
          <c:w val="0.30401354582001178"/>
          <c:h val="0.668796822387333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36797442752231"/>
          <c:y val="0"/>
          <c:w val="0.57965227045064471"/>
          <c:h val="0.95510989346021946"/>
        </c:manualLayout>
      </c:layout>
      <c:pieChart>
        <c:varyColors val="1"/>
        <c:ser>
          <c:idx val="0"/>
          <c:order val="0"/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8705195526092477"/>
                  <c:y val="0.195008378942676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955541660552158"/>
                      <c:h val="0.1510871599274175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0475234637691331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058597214335392"/>
                      <c:h val="0.1510871599274175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3.2412222215132936E-3"/>
                  <c:y val="0.147063164822318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09166661349704"/>
                      <c:h val="0.1522086976999434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культура!$O$49:$O$51</c:f>
              <c:strCache>
                <c:ptCount val="3"/>
                <c:pt idx="0">
                  <c:v>  средства федерального бюджета</c:v>
                </c:pt>
                <c:pt idx="1">
                  <c:v>  средства областного бюджета</c:v>
                </c:pt>
                <c:pt idx="2">
                  <c:v> средства районного бюджета</c:v>
                </c:pt>
              </c:strCache>
            </c:strRef>
          </c:cat>
          <c:val>
            <c:numRef>
              <c:f>культура!$P$49:$P$51</c:f>
              <c:numCache>
                <c:formatCode>#,##0.00</c:formatCode>
                <c:ptCount val="3"/>
                <c:pt idx="0">
                  <c:v>4222034.97</c:v>
                </c:pt>
                <c:pt idx="1">
                  <c:v>1483417.69</c:v>
                </c:pt>
                <c:pt idx="2">
                  <c:v>370854.42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9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55EDAC-0FF7-42C6-8378-5E2603EDC906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C163DF1C-5CD7-49BE-BC24-45E5EFA6AB67}">
      <dgm:prSet phldrT="[Текст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Налоговые доходы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E887F15-33BF-4B14-85A2-407FBCBE2AD0}" type="parTrans" cxnId="{4E7F91AC-64EF-4E55-A9EC-9CFDB901C656}">
      <dgm:prSet/>
      <dgm:spPr/>
      <dgm:t>
        <a:bodyPr/>
        <a:lstStyle/>
        <a:p>
          <a:endParaRPr lang="ru-RU"/>
        </a:p>
      </dgm:t>
    </dgm:pt>
    <dgm:pt modelId="{6F3C6128-0607-4F8D-B7D0-74B5507E3877}" type="sibTrans" cxnId="{4E7F91AC-64EF-4E55-A9EC-9CFDB901C656}">
      <dgm:prSet/>
      <dgm:spPr/>
      <dgm:t>
        <a:bodyPr/>
        <a:lstStyle/>
        <a:p>
          <a:endParaRPr lang="ru-RU"/>
        </a:p>
      </dgm:t>
    </dgm:pt>
    <dgm:pt modelId="{CC64A94B-76B2-48D9-958B-413063F7CAF1}">
      <dgm:prSet phldrT="[Текст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Неналоговые доходы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413178B-BE4D-4A01-9229-0D741F1EE9C9}" type="parTrans" cxnId="{45DCE4F0-53B2-4191-93D6-D21AF2D2CBFF}">
      <dgm:prSet/>
      <dgm:spPr/>
      <dgm:t>
        <a:bodyPr/>
        <a:lstStyle/>
        <a:p>
          <a:endParaRPr lang="ru-RU"/>
        </a:p>
      </dgm:t>
    </dgm:pt>
    <dgm:pt modelId="{CD1F7C03-26EA-4144-9BA4-EB888FDFBB74}" type="sibTrans" cxnId="{45DCE4F0-53B2-4191-93D6-D21AF2D2CBFF}">
      <dgm:prSet/>
      <dgm:spPr/>
      <dgm:t>
        <a:bodyPr/>
        <a:lstStyle/>
        <a:p>
          <a:endParaRPr lang="ru-RU"/>
        </a:p>
      </dgm:t>
    </dgm:pt>
    <dgm:pt modelId="{AFDB3ADC-3F5E-4144-95C7-A0844B92BA24}">
      <dgm:prSet phldrT="[Текст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Безвозмездные поступления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AB8E932-05B2-4242-8236-F24F9621D01B}" type="parTrans" cxnId="{B83A78CB-A268-41A0-B9A3-9D065D4C58EC}">
      <dgm:prSet/>
      <dgm:spPr/>
      <dgm:t>
        <a:bodyPr/>
        <a:lstStyle/>
        <a:p>
          <a:endParaRPr lang="ru-RU"/>
        </a:p>
      </dgm:t>
    </dgm:pt>
    <dgm:pt modelId="{3EFEAFE9-B016-400A-9D41-99AA1BD2D886}" type="sibTrans" cxnId="{B83A78CB-A268-41A0-B9A3-9D065D4C58EC}">
      <dgm:prSet/>
      <dgm:spPr/>
      <dgm:t>
        <a:bodyPr/>
        <a:lstStyle/>
        <a:p>
          <a:endParaRPr lang="ru-RU"/>
        </a:p>
      </dgm:t>
    </dgm:pt>
    <dgm:pt modelId="{F3091859-5203-4956-AE78-F12CD3C926A5}" type="pres">
      <dgm:prSet presAssocID="{9A55EDAC-0FF7-42C6-8378-5E2603EDC906}" presName="linearFlow" presStyleCnt="0">
        <dgm:presLayoutVars>
          <dgm:dir/>
          <dgm:resizeHandles val="exact"/>
        </dgm:presLayoutVars>
      </dgm:prSet>
      <dgm:spPr/>
    </dgm:pt>
    <dgm:pt modelId="{506ACE73-9317-444E-A2BC-848DBCDFFCA8}" type="pres">
      <dgm:prSet presAssocID="{C163DF1C-5CD7-49BE-BC24-45E5EFA6AB67}" presName="composite" presStyleCnt="0"/>
      <dgm:spPr/>
    </dgm:pt>
    <dgm:pt modelId="{A6EF7546-DAAE-4C5B-93FA-BC801723FA2F}" type="pres">
      <dgm:prSet presAssocID="{C163DF1C-5CD7-49BE-BC24-45E5EFA6AB67}" presName="imgShp" presStyleLbl="fgImgPlace1" presStyleIdx="0" presStyleCnt="3"/>
      <dgm:spPr>
        <a:solidFill>
          <a:srgbClr val="FFFF00"/>
        </a:solidFill>
      </dgm:spPr>
    </dgm:pt>
    <dgm:pt modelId="{7A333640-907A-440E-B9A0-02930EE786A3}" type="pres">
      <dgm:prSet presAssocID="{C163DF1C-5CD7-49BE-BC24-45E5EFA6AB6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92B3E5-A896-4E29-B7B9-E0843CB60C3B}" type="pres">
      <dgm:prSet presAssocID="{6F3C6128-0607-4F8D-B7D0-74B5507E3877}" presName="spacing" presStyleCnt="0"/>
      <dgm:spPr/>
    </dgm:pt>
    <dgm:pt modelId="{A4273C61-4938-44C7-B314-0B8A5D7B4434}" type="pres">
      <dgm:prSet presAssocID="{CC64A94B-76B2-48D9-958B-413063F7CAF1}" presName="composite" presStyleCnt="0"/>
      <dgm:spPr/>
    </dgm:pt>
    <dgm:pt modelId="{08781F21-C4BB-4AAE-96C8-7ABEC3E36796}" type="pres">
      <dgm:prSet presAssocID="{CC64A94B-76B2-48D9-958B-413063F7CAF1}" presName="imgShp" presStyleLbl="fgImgPlace1" presStyleIdx="1" presStyleCnt="3"/>
      <dgm:spPr>
        <a:solidFill>
          <a:srgbClr val="00B0F0"/>
        </a:solidFill>
      </dgm:spPr>
    </dgm:pt>
    <dgm:pt modelId="{636C78B6-4794-4031-8065-500CCA3AF0EE}" type="pres">
      <dgm:prSet presAssocID="{CC64A94B-76B2-48D9-958B-413063F7CAF1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264F4B-7FD5-4A63-AF43-19EB1A178B07}" type="pres">
      <dgm:prSet presAssocID="{CD1F7C03-26EA-4144-9BA4-EB888FDFBB74}" presName="spacing" presStyleCnt="0"/>
      <dgm:spPr/>
    </dgm:pt>
    <dgm:pt modelId="{1366B8B3-AA5C-4845-BC9C-230A9539F621}" type="pres">
      <dgm:prSet presAssocID="{AFDB3ADC-3F5E-4144-95C7-A0844B92BA24}" presName="composite" presStyleCnt="0"/>
      <dgm:spPr/>
    </dgm:pt>
    <dgm:pt modelId="{5EBF2180-8AF3-48E9-A4FB-FBEF91511DD3}" type="pres">
      <dgm:prSet presAssocID="{AFDB3ADC-3F5E-4144-95C7-A0844B92BA24}" presName="imgShp" presStyleLbl="fgImgPlace1" presStyleIdx="2" presStyleCnt="3"/>
      <dgm:spPr>
        <a:solidFill>
          <a:srgbClr val="92D050"/>
        </a:solidFill>
      </dgm:spPr>
    </dgm:pt>
    <dgm:pt modelId="{6722BD83-B3D3-4CFC-8CA4-2A43D7C1EAEA}" type="pres">
      <dgm:prSet presAssocID="{AFDB3ADC-3F5E-4144-95C7-A0844B92BA24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DCE4F0-53B2-4191-93D6-D21AF2D2CBFF}" srcId="{9A55EDAC-0FF7-42C6-8378-5E2603EDC906}" destId="{CC64A94B-76B2-48D9-958B-413063F7CAF1}" srcOrd="1" destOrd="0" parTransId="{5413178B-BE4D-4A01-9229-0D741F1EE9C9}" sibTransId="{CD1F7C03-26EA-4144-9BA4-EB888FDFBB74}"/>
    <dgm:cxn modelId="{4E7F91AC-64EF-4E55-A9EC-9CFDB901C656}" srcId="{9A55EDAC-0FF7-42C6-8378-5E2603EDC906}" destId="{C163DF1C-5CD7-49BE-BC24-45E5EFA6AB67}" srcOrd="0" destOrd="0" parTransId="{6E887F15-33BF-4B14-85A2-407FBCBE2AD0}" sibTransId="{6F3C6128-0607-4F8D-B7D0-74B5507E3877}"/>
    <dgm:cxn modelId="{B83A78CB-A268-41A0-B9A3-9D065D4C58EC}" srcId="{9A55EDAC-0FF7-42C6-8378-5E2603EDC906}" destId="{AFDB3ADC-3F5E-4144-95C7-A0844B92BA24}" srcOrd="2" destOrd="0" parTransId="{2AB8E932-05B2-4242-8236-F24F9621D01B}" sibTransId="{3EFEAFE9-B016-400A-9D41-99AA1BD2D886}"/>
    <dgm:cxn modelId="{1B312AE0-0D94-44C9-A1F0-3C459D66E4FB}" type="presOf" srcId="{C163DF1C-5CD7-49BE-BC24-45E5EFA6AB67}" destId="{7A333640-907A-440E-B9A0-02930EE786A3}" srcOrd="0" destOrd="0" presId="urn:microsoft.com/office/officeart/2005/8/layout/vList3"/>
    <dgm:cxn modelId="{996DE81C-92E2-4A46-8C2A-BAF3CDBF9CB7}" type="presOf" srcId="{CC64A94B-76B2-48D9-958B-413063F7CAF1}" destId="{636C78B6-4794-4031-8065-500CCA3AF0EE}" srcOrd="0" destOrd="0" presId="urn:microsoft.com/office/officeart/2005/8/layout/vList3"/>
    <dgm:cxn modelId="{ADD62EA5-52C6-4FBA-ADA3-F61664FCC71D}" type="presOf" srcId="{AFDB3ADC-3F5E-4144-95C7-A0844B92BA24}" destId="{6722BD83-B3D3-4CFC-8CA4-2A43D7C1EAEA}" srcOrd="0" destOrd="0" presId="urn:microsoft.com/office/officeart/2005/8/layout/vList3"/>
    <dgm:cxn modelId="{A0BE6E0F-E4A0-4034-A87F-3B482CE4103F}" type="presOf" srcId="{9A55EDAC-0FF7-42C6-8378-5E2603EDC906}" destId="{F3091859-5203-4956-AE78-F12CD3C926A5}" srcOrd="0" destOrd="0" presId="urn:microsoft.com/office/officeart/2005/8/layout/vList3"/>
    <dgm:cxn modelId="{27CEB9FA-A4CB-470A-8B00-0FCCCBA7698D}" type="presParOf" srcId="{F3091859-5203-4956-AE78-F12CD3C926A5}" destId="{506ACE73-9317-444E-A2BC-848DBCDFFCA8}" srcOrd="0" destOrd="0" presId="urn:microsoft.com/office/officeart/2005/8/layout/vList3"/>
    <dgm:cxn modelId="{89610DEC-5537-4423-A9D1-A3296C4B73C6}" type="presParOf" srcId="{506ACE73-9317-444E-A2BC-848DBCDFFCA8}" destId="{A6EF7546-DAAE-4C5B-93FA-BC801723FA2F}" srcOrd="0" destOrd="0" presId="urn:microsoft.com/office/officeart/2005/8/layout/vList3"/>
    <dgm:cxn modelId="{ECB7ED98-2C5C-4234-9228-958DFD179A9B}" type="presParOf" srcId="{506ACE73-9317-444E-A2BC-848DBCDFFCA8}" destId="{7A333640-907A-440E-B9A0-02930EE786A3}" srcOrd="1" destOrd="0" presId="urn:microsoft.com/office/officeart/2005/8/layout/vList3"/>
    <dgm:cxn modelId="{7441E768-DD0E-45DF-ABD3-911B6319C691}" type="presParOf" srcId="{F3091859-5203-4956-AE78-F12CD3C926A5}" destId="{C792B3E5-A896-4E29-B7B9-E0843CB60C3B}" srcOrd="1" destOrd="0" presId="urn:microsoft.com/office/officeart/2005/8/layout/vList3"/>
    <dgm:cxn modelId="{4C738784-4C7F-4125-8848-C6F7B25359A0}" type="presParOf" srcId="{F3091859-5203-4956-AE78-F12CD3C926A5}" destId="{A4273C61-4938-44C7-B314-0B8A5D7B4434}" srcOrd="2" destOrd="0" presId="urn:microsoft.com/office/officeart/2005/8/layout/vList3"/>
    <dgm:cxn modelId="{0B311BC2-3DB7-4B1F-9894-BC20193743F3}" type="presParOf" srcId="{A4273C61-4938-44C7-B314-0B8A5D7B4434}" destId="{08781F21-C4BB-4AAE-96C8-7ABEC3E36796}" srcOrd="0" destOrd="0" presId="urn:microsoft.com/office/officeart/2005/8/layout/vList3"/>
    <dgm:cxn modelId="{441A6FF4-2203-47BF-BDFF-8C89A9274D57}" type="presParOf" srcId="{A4273C61-4938-44C7-B314-0B8A5D7B4434}" destId="{636C78B6-4794-4031-8065-500CCA3AF0EE}" srcOrd="1" destOrd="0" presId="urn:microsoft.com/office/officeart/2005/8/layout/vList3"/>
    <dgm:cxn modelId="{83FFD987-26A2-40C5-9C06-C7FB156767AA}" type="presParOf" srcId="{F3091859-5203-4956-AE78-F12CD3C926A5}" destId="{43264F4B-7FD5-4A63-AF43-19EB1A178B07}" srcOrd="3" destOrd="0" presId="urn:microsoft.com/office/officeart/2005/8/layout/vList3"/>
    <dgm:cxn modelId="{A0439A32-B740-49C9-813D-A28F50F25AB0}" type="presParOf" srcId="{F3091859-5203-4956-AE78-F12CD3C926A5}" destId="{1366B8B3-AA5C-4845-BC9C-230A9539F621}" srcOrd="4" destOrd="0" presId="urn:microsoft.com/office/officeart/2005/8/layout/vList3"/>
    <dgm:cxn modelId="{D45D5D19-30DB-4390-822F-0C7810E9A79A}" type="presParOf" srcId="{1366B8B3-AA5C-4845-BC9C-230A9539F621}" destId="{5EBF2180-8AF3-48E9-A4FB-FBEF91511DD3}" srcOrd="0" destOrd="0" presId="urn:microsoft.com/office/officeart/2005/8/layout/vList3"/>
    <dgm:cxn modelId="{388D4E7B-7F78-40E6-BD89-38B053B16F61}" type="presParOf" srcId="{1366B8B3-AA5C-4845-BC9C-230A9539F621}" destId="{6722BD83-B3D3-4CFC-8CA4-2A43D7C1EAE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333640-907A-440E-B9A0-02930EE786A3}">
      <dsp:nvSpPr>
        <dsp:cNvPr id="0" name=""/>
        <dsp:cNvSpPr/>
      </dsp:nvSpPr>
      <dsp:spPr>
        <a:xfrm rot="10800000">
          <a:off x="1099188" y="133"/>
          <a:ext cx="4053840" cy="312434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77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Налоговые доходы</a:t>
          </a:r>
          <a:endParaRPr lang="ru-RU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0800000">
        <a:off x="1177296" y="133"/>
        <a:ext cx="3975732" cy="312434"/>
      </dsp:txXfrm>
    </dsp:sp>
    <dsp:sp modelId="{A6EF7546-DAAE-4C5B-93FA-BC801723FA2F}">
      <dsp:nvSpPr>
        <dsp:cNvPr id="0" name=""/>
        <dsp:cNvSpPr/>
      </dsp:nvSpPr>
      <dsp:spPr>
        <a:xfrm>
          <a:off x="942971" y="133"/>
          <a:ext cx="312434" cy="312434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6C78B6-4794-4031-8065-500CCA3AF0EE}">
      <dsp:nvSpPr>
        <dsp:cNvPr id="0" name=""/>
        <dsp:cNvSpPr/>
      </dsp:nvSpPr>
      <dsp:spPr>
        <a:xfrm rot="10800000">
          <a:off x="1099188" y="390676"/>
          <a:ext cx="4053840" cy="312434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77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Неналоговые доходы</a:t>
          </a:r>
          <a:endParaRPr lang="ru-RU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0800000">
        <a:off x="1177296" y="390676"/>
        <a:ext cx="3975732" cy="312434"/>
      </dsp:txXfrm>
    </dsp:sp>
    <dsp:sp modelId="{08781F21-C4BB-4AAE-96C8-7ABEC3E36796}">
      <dsp:nvSpPr>
        <dsp:cNvPr id="0" name=""/>
        <dsp:cNvSpPr/>
      </dsp:nvSpPr>
      <dsp:spPr>
        <a:xfrm>
          <a:off x="942971" y="390676"/>
          <a:ext cx="312434" cy="312434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22BD83-B3D3-4CFC-8CA4-2A43D7C1EAEA}">
      <dsp:nvSpPr>
        <dsp:cNvPr id="0" name=""/>
        <dsp:cNvSpPr/>
      </dsp:nvSpPr>
      <dsp:spPr>
        <a:xfrm rot="10800000">
          <a:off x="1099188" y="781219"/>
          <a:ext cx="4053840" cy="312434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77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Безвозмездные поступления</a:t>
          </a:r>
          <a:endParaRPr lang="ru-RU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0800000">
        <a:off x="1177296" y="781219"/>
        <a:ext cx="3975732" cy="312434"/>
      </dsp:txXfrm>
    </dsp:sp>
    <dsp:sp modelId="{5EBF2180-8AF3-48E9-A4FB-FBEF91511DD3}">
      <dsp:nvSpPr>
        <dsp:cNvPr id="0" name=""/>
        <dsp:cNvSpPr/>
      </dsp:nvSpPr>
      <dsp:spPr>
        <a:xfrm>
          <a:off x="942971" y="781219"/>
          <a:ext cx="312434" cy="312434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DAB30-23B6-4392-86C7-66D41258D7F7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AB8AE4-759E-4CD3-BBA4-53720ED86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501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1E7D92-8377-4090-AAC5-309D1806DE8A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30279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359605-F8C0-4FA1-95A1-D2B6C21DBACD}" type="slidenum">
              <a:rPr lang="ru-RU" altLang="ru-RU" smtClean="0"/>
              <a:pPr>
                <a:spcBef>
                  <a:spcPct val="0"/>
                </a:spcBef>
              </a:pPr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01865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B4E5CF-3439-43B6-9A81-191E8C3BA75A}" type="slidenum">
              <a:rPr lang="ru-RU" altLang="ru-RU" smtClean="0"/>
              <a:pPr>
                <a:spcBef>
                  <a:spcPct val="0"/>
                </a:spcBef>
              </a:pPr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39406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B1620E-6423-4CFA-8E15-F9330946A865}" type="slidenum">
              <a:rPr lang="ru-RU" altLang="ru-RU" smtClean="0"/>
              <a:pPr>
                <a:spcBef>
                  <a:spcPct val="0"/>
                </a:spcBef>
              </a:pPr>
              <a:t>20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67276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36600" indent="-282575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33475" indent="-225425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587500" indent="-225425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41525" indent="-225425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016D7BA-3DC9-4A66-9917-CEFD807BAC73}" type="slidenum">
              <a:rPr lang="ru-RU" altLang="ru-RU" smtClean="0">
                <a:latin typeface="Calibri" panose="020F0502020204030204" pitchFamily="34" charset="0"/>
              </a:rPr>
              <a:pPr/>
              <a:t>21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937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94E084-936E-4B8E-8A62-CB9E2CB526FE}" type="slidenum">
              <a:rPr lang="ru-RU" altLang="ru-RU" smtClean="0"/>
              <a:pPr>
                <a:spcBef>
                  <a:spcPct val="0"/>
                </a:spcBef>
              </a:pPr>
              <a:t>22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68401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AB5D2C-1DD6-41D7-8C49-F3B4F9072BFD}" type="slidenum">
              <a:rPr lang="ru-RU" altLang="ru-RU" smtClean="0"/>
              <a:pPr>
                <a:spcBef>
                  <a:spcPct val="0"/>
                </a:spcBef>
              </a:pPr>
              <a:t>26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87713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7013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7013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D46B8288-4395-4BCE-B68F-B22FC7AA03E6}" type="slidenum">
              <a:rPr lang="ru-RU" altLang="ru-RU" smtClean="0">
                <a:latin typeface="Calibri" panose="020F0502020204030204" pitchFamily="34" charset="0"/>
              </a:rPr>
              <a:pPr/>
              <a:t>27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12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36600" indent="-282575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33475" indent="-225425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587500" indent="-225425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41525" indent="-225425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0CACDCA9-41BA-453F-808B-031D19F4BE4C}" type="slidenum">
              <a:rPr lang="ru-RU" altLang="ru-RU" smtClean="0">
                <a:latin typeface="Calibri" panose="020F0502020204030204" pitchFamily="34" charset="0"/>
              </a:rPr>
              <a:pPr/>
              <a:t>33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4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14.03.2022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14.03.2022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14.03.2022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14.03.2022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14.03.2022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14.03.2022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14.03.2022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14.03.2022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14.03.2022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14.03.2022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14.03.2022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9"/>
            <a:ext cx="9143999" cy="68546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t>14.03.2022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2.xls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11" Type="http://schemas.openxmlformats.org/officeDocument/2006/relationships/oleObject" Target="../embeddings/Microsoft_Excel_97-2003_Worksheet3.xls"/><Relationship Id="rId5" Type="http://schemas.openxmlformats.org/officeDocument/2006/relationships/oleObject" Target="../embeddings/Microsoft_Excel_97-2003_Worksheet1.xls"/><Relationship Id="rId15" Type="http://schemas.openxmlformats.org/officeDocument/2006/relationships/image" Target="../media/image16.png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4.png"/><Relationship Id="rId14" Type="http://schemas.openxmlformats.org/officeDocument/2006/relationships/oleObject" Target="../embeddings/Microsoft_Excel_97-2003_Worksheet4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oleObject" Target="../embeddings/Microsoft_Excel_97-2003_Worksheet6.xls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.png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1.xml"/><Relationship Id="rId11" Type="http://schemas.openxmlformats.org/officeDocument/2006/relationships/oleObject" Target="../embeddings/oleObject6.bin"/><Relationship Id="rId5" Type="http://schemas.openxmlformats.org/officeDocument/2006/relationships/diagramQuickStyle" Target="../diagrams/quickStyle1.xml"/><Relationship Id="rId15" Type="http://schemas.openxmlformats.org/officeDocument/2006/relationships/oleObject" Target="../embeddings/Microsoft_Excel_97-2003_Worksheet7.xls"/><Relationship Id="rId10" Type="http://schemas.openxmlformats.org/officeDocument/2006/relationships/image" Target="../media/image18.png"/><Relationship Id="rId4" Type="http://schemas.openxmlformats.org/officeDocument/2006/relationships/diagramLayout" Target="../diagrams/layout1.xml"/><Relationship Id="rId9" Type="http://schemas.openxmlformats.org/officeDocument/2006/relationships/oleObject" Target="../embeddings/Microsoft_Excel_97-2003_Worksheet5.xls"/><Relationship Id="rId14" Type="http://schemas.openxmlformats.org/officeDocument/2006/relationships/oleObject" Target="../embeddings/oleObject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1.png"/><Relationship Id="rId4" Type="http://schemas.openxmlformats.org/officeDocument/2006/relationships/oleObject" Target="../embeddings/Microsoft_Excel_97-2003_Worksheet8.xls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10.xls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png"/><Relationship Id="rId5" Type="http://schemas.openxmlformats.org/officeDocument/2006/relationships/oleObject" Target="../embeddings/Microsoft_Excel_97-2003_Worksheet9.xls"/><Relationship Id="rId4" Type="http://schemas.openxmlformats.org/officeDocument/2006/relationships/oleObject" Target="../embeddings/oleObject9.bin"/><Relationship Id="rId9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Microsoft_Excel_97-2003_Worksheet1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4.png"/><Relationship Id="rId4" Type="http://schemas.openxmlformats.org/officeDocument/2006/relationships/oleObject" Target="../embeddings/Microsoft_Excel_97-2003_Worksheet11.xls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Microsoft_Excel_97-2003_Worksheet1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6.png"/><Relationship Id="rId4" Type="http://schemas.openxmlformats.org/officeDocument/2006/relationships/oleObject" Target="../embeddings/Microsoft_Excel_97-2003_Worksheet13.xls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0.png"/><Relationship Id="rId5" Type="http://schemas.openxmlformats.org/officeDocument/2006/relationships/oleObject" Target="../embeddings/Microsoft_Excel_97-2003_Worksheet15.xls"/><Relationship Id="rId4" Type="http://schemas.openxmlformats.org/officeDocument/2006/relationships/oleObject" Target="../embeddings/oleObject15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33.jpe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Microsoft_Excel_97-2003_Worksheet16.xls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32.png"/><Relationship Id="rId4" Type="http://schemas.openxmlformats.org/officeDocument/2006/relationships/image" Target="../media/image34.jpeg"/><Relationship Id="rId9" Type="http://schemas.openxmlformats.org/officeDocument/2006/relationships/oleObject" Target="../embeddings/Microsoft_Excel_97-2003_Worksheet17.xls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chart" Target="../charts/chart7.xml"/><Relationship Id="rId5" Type="http://schemas.openxmlformats.org/officeDocument/2006/relationships/image" Target="../media/image36.png"/><Relationship Id="rId4" Type="http://schemas.openxmlformats.org/officeDocument/2006/relationships/oleObject" Target="../embeddings/Microsoft_Excel_97-2003_Worksheet18.xls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chart" Target="../charts/chart8.xml"/><Relationship Id="rId5" Type="http://schemas.openxmlformats.org/officeDocument/2006/relationships/image" Target="../media/image37.png"/><Relationship Id="rId4" Type="http://schemas.openxmlformats.org/officeDocument/2006/relationships/oleObject" Target="../embeddings/Microsoft_Excel_97-2003_Worksheet19.xls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bus.gov.ru/public/home.html" TargetMode="External"/><Relationship Id="rId2" Type="http://schemas.openxmlformats.org/officeDocument/2006/relationships/hyperlink" Target="http://www.government-nnov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NULL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4" descr="Дивеевский муниципальный район на карт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63" y="404813"/>
            <a:ext cx="4478337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Рисунок 5" descr="Герб дивеевског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52513"/>
            <a:ext cx="1439863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50825" y="4797425"/>
            <a:ext cx="5400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50825" y="5445125"/>
            <a:ext cx="88931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Совета депутатов Дивеевского муниципального округа Нижегородской области № 69 от 14.04.2021 «Об исполнении бюджета Дивеевского муниципального района Нижегородской области за 2020 год»</a:t>
            </a:r>
          </a:p>
          <a:p>
            <a:pPr eaLnBrk="1" hangingPunct="1">
              <a:defRPr/>
            </a:pPr>
            <a:endParaRPr lang="ru-RU" sz="24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611560" y="0"/>
            <a:ext cx="7344494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Дивеевский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муниципальный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38229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0DF5B2D-902A-470D-A529-EDA908339D24}" type="slidenum">
              <a:rPr lang="ru-RU" altLang="ru-RU" sz="1200" smtClean="0">
                <a:solidFill>
                  <a:srgbClr val="000000"/>
                </a:solidFill>
              </a:rPr>
              <a:pPr/>
              <a:t>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839619"/>
              </p:ext>
            </p:extLst>
          </p:nvPr>
        </p:nvGraphicFramePr>
        <p:xfrm>
          <a:off x="107950" y="769938"/>
          <a:ext cx="8856663" cy="5994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615"/>
                <a:gridCol w="648048"/>
              </a:tblGrid>
              <a:tr h="4084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1437" marR="91437" marT="45716" marB="4571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20" marR="7620" marT="7621" marB="0" anchor="ctr">
                    <a:solidFill>
                      <a:srgbClr val="00B050"/>
                    </a:solidFill>
                  </a:tcPr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Что такое «Бюджет для граждан»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Что</a:t>
                      </a:r>
                      <a:r>
                        <a:rPr lang="ru-RU" sz="1800" baseline="0" dirty="0" smtClean="0"/>
                        <a:t> такое бюджет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Какие бывают бюджеты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Из чего состоит бюджетная система Дивеевского муниципального района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На чем основывается районный бюджет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 происходит составление районного бюджета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11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Из чего складываются доходы </a:t>
                      </a:r>
                      <a:r>
                        <a:rPr lang="ru-RU" sz="1800" baseline="0" dirty="0" smtClean="0"/>
                        <a:t>бюджета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12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Какие налоги уплачивают жители Дивеевского муниципального района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  зачисляются налоги на территории района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6401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800" b="0" dirty="0" smtClean="0"/>
                        <a:t>Как распределяются расходы по основным </a:t>
                      </a:r>
                    </a:p>
                    <a:p>
                      <a:pPr algn="l">
                        <a:defRPr/>
                      </a:pPr>
                      <a:r>
                        <a:rPr lang="ru-RU" sz="1800" b="0" dirty="0" smtClean="0"/>
                        <a:t>функциям государства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Что такое программный бюджет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16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Что такое межбюджетные трансферты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17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Какие показатели характеризовали наш район в 2019 году</a:t>
                      </a:r>
                      <a:endParaRPr lang="ru-RU" sz="1800" b="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18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5563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Каковы основные направления бюджетной и налоговой политики Дивеевского муниципального района на 20</a:t>
                      </a:r>
                      <a:r>
                        <a:rPr lang="en-US" sz="1800" b="0" dirty="0" smtClean="0"/>
                        <a:t>20</a:t>
                      </a:r>
                      <a:r>
                        <a:rPr lang="ru-RU" sz="1800" b="0" dirty="0" smtClean="0"/>
                        <a:t>-202</a:t>
                      </a:r>
                      <a:r>
                        <a:rPr lang="en-US" sz="1800" b="0" dirty="0" smtClean="0"/>
                        <a:t>2</a:t>
                      </a:r>
                      <a:r>
                        <a:rPr lang="ru-RU" sz="1800" b="0" dirty="0" smtClean="0"/>
                        <a:t> годы </a:t>
                      </a:r>
                      <a:endParaRPr lang="ru-RU" sz="1800" dirty="0" smtClean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19</a:t>
                      </a:r>
                      <a:endParaRPr lang="ru-RU" sz="1800" dirty="0"/>
                    </a:p>
                  </a:txBody>
                  <a:tcPr marL="91437" marR="91437" marT="45709" marB="45709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981200" y="11663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6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84092619-2803-4BBF-BFB2-90C3C0BCF93A}" type="slidenum">
              <a:rPr lang="ru-RU" altLang="ru-RU" sz="1200" smtClean="0">
                <a:solidFill>
                  <a:srgbClr val="000000"/>
                </a:solidFill>
              </a:rPr>
              <a:pPr/>
              <a:t>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711201"/>
              </p:ext>
            </p:extLst>
          </p:nvPr>
        </p:nvGraphicFramePr>
        <p:xfrm>
          <a:off x="107950" y="765175"/>
          <a:ext cx="8928100" cy="59404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2086"/>
                <a:gridCol w="576014"/>
              </a:tblGrid>
              <a:tr h="6401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1432" marR="91432" marT="45707" marB="45707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20" marR="7620" marT="7618" marB="0" anchor="ctr">
                    <a:solidFill>
                      <a:srgbClr val="00B050"/>
                    </a:solidFill>
                  </a:tcPr>
                </a:tc>
              </a:tr>
              <a:tr h="583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Динамика социально-экономического развития района (таблица)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756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Динамика социально-экономического развития района (диаграммы)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21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657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Каковы основные параметры районного бюджета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22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657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Сколько доходов поступает в консолидированный и районный бюджет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23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4927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Из каких поступлений сформированы доходы районного бюджета в 201</a:t>
                      </a:r>
                      <a:r>
                        <a:rPr lang="en-US" sz="1800" dirty="0" smtClean="0"/>
                        <a:t>9</a:t>
                      </a:r>
                      <a:r>
                        <a:rPr lang="ru-RU" sz="1800" dirty="0" smtClean="0"/>
                        <a:t>-202</a:t>
                      </a:r>
                      <a:r>
                        <a:rPr lang="en-US" sz="1800" dirty="0" smtClean="0"/>
                        <a:t>1</a:t>
                      </a:r>
                      <a:r>
                        <a:rPr lang="ru-RU" sz="1800" dirty="0" smtClean="0"/>
                        <a:t> гг.</a:t>
                      </a:r>
                      <a:endParaRPr lang="ru-RU" sz="1800" b="0" dirty="0" smtClean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24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556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Сколько налоговых и неналоговых доходов поступает в консолидированный и районный бюджет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25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657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Исполнение районного бюджета по налоговым доходам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26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6575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Структура налоговых доходов в 201</a:t>
                      </a:r>
                      <a:r>
                        <a:rPr lang="en-US" sz="1800" dirty="0" smtClean="0"/>
                        <a:t>9</a:t>
                      </a:r>
                      <a:r>
                        <a:rPr lang="ru-RU" sz="1800" dirty="0" smtClean="0"/>
                        <a:t>-20</a:t>
                      </a:r>
                      <a:r>
                        <a:rPr lang="en-US" sz="1800" dirty="0" smtClean="0"/>
                        <a:t>20</a:t>
                      </a:r>
                      <a:r>
                        <a:rPr lang="ru-RU" sz="1800" dirty="0" smtClean="0"/>
                        <a:t> гг.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27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657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Исполнение районного бюджета по неналоговым доходам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28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657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Структура неналоговых доходов в 201</a:t>
                      </a:r>
                      <a:r>
                        <a:rPr lang="en-US" sz="1800" b="0" dirty="0" smtClean="0">
                          <a:latin typeface="+mn-lt"/>
                        </a:rPr>
                        <a:t>9</a:t>
                      </a:r>
                      <a:r>
                        <a:rPr lang="ru-RU" sz="1800" b="0" dirty="0" smtClean="0">
                          <a:latin typeface="+mn-lt"/>
                        </a:rPr>
                        <a:t>-20</a:t>
                      </a:r>
                      <a:r>
                        <a:rPr lang="en-US" sz="1800" b="0" dirty="0" smtClean="0">
                          <a:latin typeface="+mn-lt"/>
                        </a:rPr>
                        <a:t>20</a:t>
                      </a:r>
                      <a:r>
                        <a:rPr lang="ru-RU" sz="1800" b="0" dirty="0" smtClean="0">
                          <a:latin typeface="+mn-lt"/>
                        </a:rPr>
                        <a:t> гг.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29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657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Исполнение районного бюджета по безвозмездным поступлениям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30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657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Структура безвозмездных поступлений в 201</a:t>
                      </a:r>
                      <a:r>
                        <a:rPr lang="en-US" sz="1800" b="0" dirty="0" smtClean="0">
                          <a:latin typeface="+mn-lt"/>
                        </a:rPr>
                        <a:t>9</a:t>
                      </a:r>
                      <a:r>
                        <a:rPr lang="ru-RU" sz="1800" b="0" dirty="0" smtClean="0">
                          <a:latin typeface="+mn-lt"/>
                        </a:rPr>
                        <a:t>-20</a:t>
                      </a:r>
                      <a:r>
                        <a:rPr lang="en-US" sz="1800" b="0" dirty="0" smtClean="0">
                          <a:latin typeface="+mn-lt"/>
                        </a:rPr>
                        <a:t>20</a:t>
                      </a:r>
                      <a:r>
                        <a:rPr lang="ru-RU" sz="1800" b="0" dirty="0" smtClean="0">
                          <a:latin typeface="+mn-lt"/>
                        </a:rPr>
                        <a:t> гг.</a:t>
                      </a:r>
                    </a:p>
                  </a:txBody>
                  <a:tcPr marL="91432" marR="91432"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31</a:t>
                      </a:r>
                    </a:p>
                  </a:txBody>
                  <a:tcPr marL="91432" marR="91432" marT="45710" marB="45710"/>
                </a:tc>
              </a:tr>
              <a:tr h="36579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 формируются и используются средства дорожного фонда</a:t>
                      </a:r>
                      <a:endParaRPr lang="ru-RU" sz="1800" dirty="0"/>
                    </a:p>
                  </a:txBody>
                  <a:tcPr marL="7620" marR="7620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32</a:t>
                      </a:r>
                      <a:endParaRPr lang="ru-RU" sz="1800" dirty="0"/>
                    </a:p>
                  </a:txBody>
                  <a:tcPr marL="91432" marR="91432" marT="45724" marB="45724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981200" y="11663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35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5944C71-73EE-45FD-B45A-FDC947DA47A0}" type="slidenum">
              <a:rPr lang="ru-RU" altLang="ru-RU" sz="1200" smtClean="0">
                <a:solidFill>
                  <a:srgbClr val="000000"/>
                </a:solidFill>
              </a:rPr>
              <a:pPr/>
              <a:t>4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341478"/>
              </p:ext>
            </p:extLst>
          </p:nvPr>
        </p:nvGraphicFramePr>
        <p:xfrm>
          <a:off x="179511" y="764706"/>
          <a:ext cx="8891463" cy="5983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8960"/>
                <a:gridCol w="792503"/>
              </a:tblGrid>
              <a:tr h="3655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 </a:t>
                      </a:r>
                    </a:p>
                  </a:txBody>
                  <a:tcPr marL="91437" marR="91437" marT="45726" marB="4572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20" marR="7620" marT="7622" marB="0" anchor="ctr">
                    <a:solidFill>
                      <a:srgbClr val="00B050"/>
                    </a:solidFill>
                  </a:tcPr>
                </a:tc>
              </a:tr>
              <a:tr h="353529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Муниципальный долг в 20</a:t>
                      </a:r>
                      <a:r>
                        <a:rPr lang="en-US" sz="1800" b="0" dirty="0" smtClean="0"/>
                        <a:t>20</a:t>
                      </a:r>
                      <a:r>
                        <a:rPr lang="ru-RU" sz="1800" b="0" dirty="0" smtClean="0"/>
                        <a:t> году</a:t>
                      </a:r>
                      <a:endParaRPr lang="ru-RU" sz="1800" b="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33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353555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Муниципальный</a:t>
                      </a:r>
                      <a:r>
                        <a:rPr lang="ru-RU" sz="1800" b="0" baseline="0" dirty="0" smtClean="0"/>
                        <a:t> долг и расходы на его обслуживание </a:t>
                      </a:r>
                      <a:endParaRPr lang="ru-RU" sz="1800" b="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34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3535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Соблюдение ограничений, установленных по муниципальному долгу</a:t>
                      </a:r>
                      <a:endParaRPr lang="ru-RU" sz="18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35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35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Исполнение</a:t>
                      </a:r>
                      <a:r>
                        <a:rPr lang="ru-RU" sz="1800" baseline="0" dirty="0" smtClean="0"/>
                        <a:t> расходов бюджета</a:t>
                      </a:r>
                      <a:endParaRPr lang="ru-RU" sz="18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36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537661"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Структура расходов бюджета</a:t>
                      </a:r>
                      <a:endParaRPr lang="ru-RU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</a:t>
                      </a:r>
                      <a:endParaRPr lang="ru-RU" dirty="0"/>
                    </a:p>
                  </a:txBody>
                  <a:tcPr marL="91437" marR="91437" marT="45726" marB="45726"/>
                </a:tc>
              </a:tr>
              <a:tr h="3535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Структура расходов на образование</a:t>
                      </a:r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38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41423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Структура расходов на</a:t>
                      </a:r>
                      <a:r>
                        <a:rPr lang="ru-RU" sz="1800" baseline="0" dirty="0" smtClean="0"/>
                        <a:t> жилищно-коммунальное хозяйство</a:t>
                      </a:r>
                      <a:endParaRPr lang="ru-RU" sz="18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39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35355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Структур расходов</a:t>
                      </a:r>
                      <a:r>
                        <a:rPr lang="ru-RU" sz="1800" baseline="0" dirty="0" smtClean="0"/>
                        <a:t> на национальную экономику</a:t>
                      </a:r>
                      <a:endParaRPr lang="ru-RU" sz="18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40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5300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Исполнение</a:t>
                      </a:r>
                      <a:r>
                        <a:rPr lang="ru-RU" sz="1800" baseline="0" dirty="0" smtClean="0"/>
                        <a:t> расходов районного бюджета по разделам и подразделам бюджетной классификации</a:t>
                      </a:r>
                      <a:endParaRPr lang="ru-RU" sz="1800" b="0" dirty="0" smtClean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41-43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3535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Программные и непрограммные расходы районного бюджета</a:t>
                      </a:r>
                      <a:endParaRPr lang="ru-RU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44</a:t>
                      </a:r>
                      <a:endParaRPr lang="ru-RU" dirty="0"/>
                    </a:p>
                  </a:txBody>
                  <a:tcPr marL="91437" marR="91437" marT="45726" marB="45726"/>
                </a:tc>
              </a:tr>
              <a:tr h="3535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Исполнение расходов районного бюджета в разрезе муниципальных программ</a:t>
                      </a:r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45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5300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Исполнение расходов районного бюджета в разрезе непрограммных направлений деятельности</a:t>
                      </a: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46</a:t>
                      </a:r>
                      <a:endParaRPr lang="ru-RU" sz="1800" dirty="0"/>
                    </a:p>
                  </a:txBody>
                  <a:tcPr marL="91424" marR="91424" marT="45708" marB="45708"/>
                </a:tc>
              </a:tr>
              <a:tr h="6266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Структура наиболее значимых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программных расходов районного бюджета в 2020 году</a:t>
                      </a:r>
                      <a:endParaRPr lang="ru-RU" sz="1800" b="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none" dirty="0" smtClean="0">
                          <a:latin typeface="+mn-lt"/>
                        </a:rPr>
                        <a:t>47</a:t>
                      </a:r>
                      <a:endParaRPr lang="ru-RU" sz="1800" u="none" dirty="0">
                        <a:latin typeface="+mn-lt"/>
                      </a:endParaRPr>
                    </a:p>
                  </a:txBody>
                  <a:tcPr marL="91424" marR="91424" marT="45708" marB="45708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051720" y="18864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59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86A54AB-ACDA-4CC1-906D-36B5D1A4A82A}" type="slidenum">
              <a:rPr lang="ru-RU" altLang="ru-RU" sz="1200" smtClean="0">
                <a:solidFill>
                  <a:srgbClr val="000000"/>
                </a:solidFill>
              </a:rPr>
              <a:pPr/>
              <a:t>5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597303"/>
              </p:ext>
            </p:extLst>
          </p:nvPr>
        </p:nvGraphicFramePr>
        <p:xfrm>
          <a:off x="179512" y="862013"/>
          <a:ext cx="8893052" cy="3260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00657"/>
                <a:gridCol w="792395"/>
              </a:tblGrid>
              <a:tr h="6399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 </a:t>
                      </a:r>
                    </a:p>
                  </a:txBody>
                  <a:tcPr marL="91424" marR="91424" marT="45708" marB="4570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19" marR="7619" marT="7618" marB="0" anchor="ctr">
                    <a:solidFill>
                      <a:srgbClr val="00B050"/>
                    </a:solidFill>
                  </a:tcPr>
                </a:tc>
              </a:tr>
              <a:tr h="6095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Муниципальная</a:t>
                      </a:r>
                      <a:r>
                        <a:rPr lang="ru-RU" sz="1700" b="0" baseline="0" dirty="0" smtClean="0"/>
                        <a:t> программа «Развитие образования Дивеевского муниципального района Нижегородской области»</a:t>
                      </a:r>
                      <a:endParaRPr lang="ru-RU" sz="1700" b="0" dirty="0" smtClean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48-51</a:t>
                      </a:r>
                    </a:p>
                  </a:txBody>
                  <a:tcPr marL="91424" marR="91424" marT="45708" marB="45708"/>
                </a:tc>
              </a:tr>
              <a:tr h="639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Муниципальная</a:t>
                      </a:r>
                      <a:r>
                        <a:rPr lang="ru-RU" sz="1800" b="0" baseline="0" dirty="0" smtClean="0"/>
                        <a:t> программа «Развитие культуры Дивеевского муниципального района Нижегородской области»</a:t>
                      </a:r>
                      <a:endParaRPr lang="ru-RU" sz="1800" b="0" dirty="0" smtClean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52-55</a:t>
                      </a:r>
                      <a:endParaRPr lang="ru-RU" sz="1800" dirty="0"/>
                    </a:p>
                  </a:txBody>
                  <a:tcPr marL="91424" marR="91424" marT="45708" marB="45708"/>
                </a:tc>
              </a:tr>
              <a:tr h="365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Общественно-значимые проекты, реализованные в 2020 году</a:t>
                      </a: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56-57</a:t>
                      </a:r>
                      <a:endParaRPr lang="ru-RU" sz="1800" dirty="0"/>
                    </a:p>
                  </a:txBody>
                  <a:tcPr marL="91424" marR="91424" marT="45708" marB="45708"/>
                </a:tc>
              </a:tr>
              <a:tr h="365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Открытые</a:t>
                      </a:r>
                      <a:r>
                        <a:rPr lang="ru-RU" sz="1800" b="0" baseline="0" dirty="0" smtClean="0"/>
                        <a:t> государственные информационные ресурсы</a:t>
                      </a:r>
                      <a:endParaRPr lang="ru-RU" sz="1800" b="0" dirty="0" smtClean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58</a:t>
                      </a:r>
                      <a:endParaRPr lang="ru-RU" sz="1800" dirty="0"/>
                    </a:p>
                  </a:txBody>
                  <a:tcPr marL="91424" marR="91424" marT="45708" marB="45708"/>
                </a:tc>
              </a:tr>
              <a:tr h="639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Контактная информация финансового управления администрации Дивеевского муниципального района</a:t>
                      </a: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59</a:t>
                      </a:r>
                      <a:endParaRPr lang="ru-RU" sz="1800" dirty="0"/>
                    </a:p>
                  </a:txBody>
                  <a:tcPr marL="91424" marR="91424" marT="45708" marB="45708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95736" y="18864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94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Текст 5"/>
          <p:cNvSpPr>
            <a:spLocks noGrp="1"/>
          </p:cNvSpPr>
          <p:nvPr>
            <p:ph type="body" idx="1"/>
          </p:nvPr>
        </p:nvSpPr>
        <p:spPr>
          <a:xfrm>
            <a:off x="307959" y="1341438"/>
            <a:ext cx="8569325" cy="4937547"/>
          </a:xfrm>
        </p:spPr>
        <p:txBody>
          <a:bodyPr/>
          <a:lstStyle/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2000" b="1" dirty="0" smtClean="0">
                <a:solidFill>
                  <a:schemeClr val="tx1"/>
                </a:solidFill>
              </a:rPr>
              <a:t>«Бюджет для граждан» - информационный сборник, который познакомит население района с основными положениями главного финансового документа Дивеевского муниципального района – районного бюджета. В сборнике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различных сфер деятельности, в том числе на социально-значимые мероприятия в сфере образования и культуры. </a:t>
            </a:r>
            <a:endParaRPr lang="en-US" altLang="ru-RU" sz="2000" b="1" dirty="0" smtClean="0">
              <a:solidFill>
                <a:schemeClr val="tx1"/>
              </a:solidFill>
            </a:endParaRP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2000" b="1" dirty="0" smtClean="0">
                <a:solidFill>
                  <a:schemeClr val="tx1"/>
                </a:solidFill>
              </a:rPr>
              <a:t>«Бюджет для граждан» нацелен на широкий круг пользователей – всех граждан Дивеевского муниципального района, интересы которых в той или иной мере затронуты районным бюджетом.</a:t>
            </a: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</a:pPr>
            <a:endParaRPr lang="ru-RU" altLang="ru-RU" sz="1800" b="1" dirty="0" smtClean="0"/>
          </a:p>
        </p:txBody>
      </p:sp>
      <p:sp>
        <p:nvSpPr>
          <p:cNvPr id="1331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675688" y="6524625"/>
            <a:ext cx="288925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8EA6BFB-9342-4489-AA4E-99563478CC01}" type="slidenum">
              <a:rPr lang="ru-RU" altLang="ru-RU" sz="1200" smtClean="0">
                <a:solidFill>
                  <a:srgbClr val="000000"/>
                </a:solidFill>
              </a:rPr>
              <a:pPr/>
              <a:t>6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7" name="Текст 5"/>
          <p:cNvSpPr txBox="1">
            <a:spLocks/>
          </p:cNvSpPr>
          <p:nvPr/>
        </p:nvSpPr>
        <p:spPr>
          <a:xfrm>
            <a:off x="323850" y="5084763"/>
            <a:ext cx="8569325" cy="1223962"/>
          </a:xfrm>
          <a:prstGeom prst="rect">
            <a:avLst/>
          </a:prstGeom>
        </p:spPr>
        <p:txBody>
          <a:bodyPr/>
          <a:lstStyle/>
          <a:p>
            <a:pPr indent="457200"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endParaRPr lang="ru-RU" sz="2000" b="1" dirty="0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6311" y="260648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«Бюджет для граждан»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46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971600" y="736827"/>
            <a:ext cx="7488237" cy="1008063"/>
          </a:xfrm>
          <a:prstGeom prst="flowChartAlternateProcess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</a:rPr>
              <a:t>Бюджет –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454394813"/>
              </p:ext>
            </p:extLst>
          </p:nvPr>
        </p:nvGraphicFramePr>
        <p:xfrm>
          <a:off x="179512" y="1844824"/>
          <a:ext cx="432048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Блок-схема: альтернативный процесс 12"/>
          <p:cNvSpPr/>
          <p:nvPr/>
        </p:nvSpPr>
        <p:spPr>
          <a:xfrm>
            <a:off x="395064" y="4172251"/>
            <a:ext cx="3889375" cy="16557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 случае превышения расходов над доходами образуется дефицит бюджета  (необходимы источниками покрытия дефицита, можно например использовать остатки средств или привлечь средства в долг</a:t>
            </a:r>
            <a:r>
              <a:rPr lang="ru-RU" b="1" dirty="0"/>
              <a:t>)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4859338" y="4233219"/>
            <a:ext cx="3673475" cy="16557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 случае превышения доходов над расходами образуется </a:t>
            </a:r>
            <a:r>
              <a:rPr lang="ru-RU" sz="1600" b="1" dirty="0" err="1"/>
              <a:t>профицит</a:t>
            </a:r>
            <a:r>
              <a:rPr lang="ru-RU" sz="1600" b="1" dirty="0"/>
              <a:t> бюджета (можно накапливать резервы, погашать имеющиеся долги)</a:t>
            </a:r>
          </a:p>
        </p:txBody>
      </p:sp>
      <p:sp>
        <p:nvSpPr>
          <p:cNvPr id="15367" name="TextBox 1"/>
          <p:cNvSpPr txBox="1">
            <a:spLocks noChangeArrowheads="1"/>
          </p:cNvSpPr>
          <p:nvPr/>
        </p:nvSpPr>
        <p:spPr bwMode="auto">
          <a:xfrm>
            <a:off x="179388" y="5949950"/>
            <a:ext cx="871378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572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Сбалансированность бюджета по доходам и расходам – основополагающее требование, предъявляемое к органам, составляющим и утверждающим бюджет.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455419230"/>
              </p:ext>
            </p:extLst>
          </p:nvPr>
        </p:nvGraphicFramePr>
        <p:xfrm>
          <a:off x="4536281" y="1812611"/>
          <a:ext cx="428396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9" name="Номер слайда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FB07E4FE-AC75-4022-8E68-E27DA79B5288}" type="slidenum">
              <a:rPr lang="ru-RU" altLang="ru-RU" sz="1200" smtClean="0">
                <a:solidFill>
                  <a:srgbClr val="000000"/>
                </a:solidFill>
              </a:rPr>
              <a:pPr/>
              <a:t>7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949" y="116543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82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5779B33-FA2C-442B-98B8-1D7E55E83657}" type="slidenum">
              <a:rPr lang="ru-RU" altLang="ru-RU" sz="1200" smtClean="0">
                <a:solidFill>
                  <a:srgbClr val="000000"/>
                </a:solidFill>
              </a:rPr>
              <a:pPr/>
              <a:t>8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6388" name="AutoShape 2" descr="https://www.drcathy-dentist.com/wp-content/uploads/family-dentist20161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89" name="AutoShape 4" descr="https://www.drcathy-dentist.com/wp-content/uploads/family-dentist20161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0" name="AutoShape 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1" name="AutoShape 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2" name="AutoShape 10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3" name="AutoShape 1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4" name="AutoShape 1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5" name="AutoShape 1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6396" name="Picture 18" descr="https://gidm.ru/data/styles/upt-o/data/up/41/41587/7d99c4b1061ab7dbc044a25aa5b454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916113"/>
            <a:ext cx="267335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7" name="TextBox 16"/>
          <p:cNvSpPr txBox="1">
            <a:spLocks noChangeArrowheads="1"/>
          </p:cNvSpPr>
          <p:nvPr/>
        </p:nvSpPr>
        <p:spPr bwMode="auto">
          <a:xfrm>
            <a:off x="6300788" y="1412875"/>
            <a:ext cx="2663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организации</a:t>
            </a:r>
          </a:p>
        </p:txBody>
      </p:sp>
      <p:sp>
        <p:nvSpPr>
          <p:cNvPr id="16398" name="AutoShape 20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6399" name="Picture 21" descr="C:\Users\Nataly\Desktop\v_statjyu(200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44675"/>
            <a:ext cx="294798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0" name="TextBox 24"/>
          <p:cNvSpPr txBox="1">
            <a:spLocks noChangeArrowheads="1"/>
          </p:cNvSpPr>
          <p:nvPr/>
        </p:nvSpPr>
        <p:spPr bwMode="auto">
          <a:xfrm>
            <a:off x="827088" y="1341438"/>
            <a:ext cx="201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семьи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48038" y="2420938"/>
            <a:ext cx="2952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latin typeface="+mn-lt"/>
                <a:cs typeface="Arial" charset="0"/>
              </a:rPr>
              <a:t>Бюджеты публично-правовых образований</a:t>
            </a:r>
          </a:p>
        </p:txBody>
      </p:sp>
      <p:pic>
        <p:nvPicPr>
          <p:cNvPr id="16402" name="Picture 23" descr="http://birge.info/upload/medialibrary/7e6/7e63aba07d30d5a8f2643de88dd0fb7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149725"/>
            <a:ext cx="2663825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0" y="5661025"/>
            <a:ext cx="3492500" cy="1031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Российской Федерации </a:t>
            </a:r>
            <a:r>
              <a:rPr lang="ru-RU" sz="1500" b="1" dirty="0">
                <a:latin typeface="+mn-lt"/>
                <a:cs typeface="Arial" charset="0"/>
              </a:rPr>
              <a:t>(федеральный бюджет, бюджеты государственных внебюджетных фондов РФ)</a:t>
            </a:r>
          </a:p>
        </p:txBody>
      </p:sp>
      <p:pic>
        <p:nvPicPr>
          <p:cNvPr id="16404" name="Picture 27" descr="https://cknow.ru/uploads/posts/2017-06/1498729062_vidy_subektov_rossii_na_politicheskoy_kar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292600"/>
            <a:ext cx="2767013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3132138" y="5661025"/>
            <a:ext cx="3743325" cy="1046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субъектов </a:t>
            </a:r>
          </a:p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Российской Федерации </a:t>
            </a:r>
          </a:p>
          <a:p>
            <a:pPr algn="ctr" eaLnBrk="1" hangingPunct="1">
              <a:defRPr/>
            </a:pPr>
            <a:r>
              <a:rPr lang="ru-RU" sz="1500" b="1" dirty="0">
                <a:latin typeface="+mn-lt"/>
                <a:cs typeface="Arial" charset="0"/>
              </a:rPr>
              <a:t>(региональные бюджеты, бюджеты территориальных фондов ОМС)</a:t>
            </a:r>
          </a:p>
        </p:txBody>
      </p:sp>
      <p:pic>
        <p:nvPicPr>
          <p:cNvPr id="16406" name="Picture 40" descr="http://www.outdoors.ru/russiaoutdoors/845/img/map-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357563"/>
            <a:ext cx="24320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6227763" y="5805488"/>
            <a:ext cx="2916237" cy="815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муниципальных образований</a:t>
            </a:r>
          </a:p>
          <a:p>
            <a:pPr algn="ctr" eaLnBrk="1" hangingPunct="1">
              <a:defRPr/>
            </a:pPr>
            <a:r>
              <a:rPr lang="ru-RU" sz="1500" b="1" dirty="0">
                <a:latin typeface="+mn-lt"/>
                <a:cs typeface="Arial" charset="0"/>
              </a:rPr>
              <a:t>(местные бюджеты)</a:t>
            </a:r>
          </a:p>
        </p:txBody>
      </p:sp>
      <p:grpSp>
        <p:nvGrpSpPr>
          <p:cNvPr id="16408" name="Группа 51"/>
          <p:cNvGrpSpPr>
            <a:grpSpLocks/>
          </p:cNvGrpSpPr>
          <p:nvPr/>
        </p:nvGrpSpPr>
        <p:grpSpPr bwMode="auto">
          <a:xfrm>
            <a:off x="2843213" y="1011238"/>
            <a:ext cx="3313112" cy="1371600"/>
            <a:chOff x="1799987" y="1120700"/>
            <a:chExt cx="3315904" cy="1372919"/>
          </a:xfrm>
        </p:grpSpPr>
        <p:cxnSp>
          <p:nvCxnSpPr>
            <p:cNvPr id="49" name="Прямая со стрелкой 48"/>
            <p:cNvCxnSpPr/>
            <p:nvPr/>
          </p:nvCxnSpPr>
          <p:spPr>
            <a:xfrm>
              <a:off x="3563597" y="1339986"/>
              <a:ext cx="0" cy="1153633"/>
            </a:xfrm>
            <a:prstGeom prst="straightConnector1">
              <a:avLst/>
            </a:prstGeom>
            <a:ln w="66675" cmpd="dbl"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 стрелкой 49"/>
            <p:cNvCxnSpPr/>
            <p:nvPr/>
          </p:nvCxnSpPr>
          <p:spPr>
            <a:xfrm>
              <a:off x="1800558" y="1120700"/>
              <a:ext cx="0" cy="1152127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>
            <a:xfrm>
              <a:off x="5116527" y="1146809"/>
              <a:ext cx="0" cy="1152127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09" name="Группа 52"/>
          <p:cNvGrpSpPr>
            <a:grpSpLocks/>
          </p:cNvGrpSpPr>
          <p:nvPr/>
        </p:nvGrpSpPr>
        <p:grpSpPr bwMode="auto">
          <a:xfrm>
            <a:off x="2771775" y="3228975"/>
            <a:ext cx="3744913" cy="1182688"/>
            <a:chOff x="1590750" y="1166983"/>
            <a:chExt cx="3746977" cy="1182005"/>
          </a:xfrm>
        </p:grpSpPr>
        <p:cxnSp>
          <p:nvCxnSpPr>
            <p:cNvPr id="54" name="Прямая со стрелкой 53"/>
            <p:cNvCxnSpPr/>
            <p:nvPr/>
          </p:nvCxnSpPr>
          <p:spPr>
            <a:xfrm>
              <a:off x="3492035" y="1197129"/>
              <a:ext cx="0" cy="1151859"/>
            </a:xfrm>
            <a:prstGeom prst="straightConnector1">
              <a:avLst/>
            </a:prstGeom>
            <a:ln w="66675" cmpd="dbl"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>
              <a:off x="1589606" y="1166983"/>
              <a:ext cx="0" cy="1152129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 стрелкой 55"/>
            <p:cNvCxnSpPr/>
            <p:nvPr/>
          </p:nvCxnSpPr>
          <p:spPr>
            <a:xfrm>
              <a:off x="5337663" y="1196860"/>
              <a:ext cx="0" cy="1152128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Прямоугольник 31"/>
          <p:cNvSpPr/>
          <p:nvPr/>
        </p:nvSpPr>
        <p:spPr>
          <a:xfrm>
            <a:off x="1898845" y="306441"/>
            <a:ext cx="54129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бывают бюджеты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72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Группа 41"/>
          <p:cNvGrpSpPr>
            <a:grpSpLocks/>
          </p:cNvGrpSpPr>
          <p:nvPr/>
        </p:nvGrpSpPr>
        <p:grpSpPr bwMode="auto">
          <a:xfrm>
            <a:off x="1187450" y="3068603"/>
            <a:ext cx="7100888" cy="2592421"/>
            <a:chOff x="1187624" y="2708920"/>
            <a:chExt cx="7100327" cy="2592288"/>
          </a:xfrm>
        </p:grpSpPr>
        <p:sp>
          <p:nvSpPr>
            <p:cNvPr id="4" name="Блок-схема: альтернативный процесс 3"/>
            <p:cNvSpPr/>
            <p:nvPr/>
          </p:nvSpPr>
          <p:spPr>
            <a:xfrm>
              <a:off x="1187624" y="3645531"/>
              <a:ext cx="2592183" cy="1295333"/>
            </a:xfrm>
            <a:prstGeom prst="flowChartAlternateProcess">
              <a:avLst/>
            </a:prstGeom>
            <a:solidFill>
              <a:srgbClr val="B2DE8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2000" b="1" dirty="0">
                  <a:solidFill>
                    <a:schemeClr val="tx1"/>
                  </a:solidFill>
                </a:rPr>
                <a:t>Районный бюджет</a:t>
              </a:r>
            </a:p>
          </p:txBody>
        </p:sp>
        <p:sp>
          <p:nvSpPr>
            <p:cNvPr id="5" name="Блок-схема: альтернативный процесс 4"/>
            <p:cNvSpPr/>
            <p:nvPr/>
          </p:nvSpPr>
          <p:spPr>
            <a:xfrm>
              <a:off x="4832236" y="3758237"/>
              <a:ext cx="3455715" cy="1542971"/>
            </a:xfrm>
            <a:prstGeom prst="flowChartAlternateProcess">
              <a:avLst/>
            </a:prstGeom>
            <a:solidFill>
              <a:srgbClr val="B2DE8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b="1" dirty="0">
                  <a:solidFill>
                    <a:schemeClr val="tx1"/>
                  </a:solidFill>
                </a:rPr>
                <a:t>Бюджеты 6 сельсоветов</a:t>
              </a:r>
              <a:r>
                <a:rPr lang="en-US" b="1" dirty="0">
                  <a:solidFill>
                    <a:schemeClr val="tx1"/>
                  </a:solidFill>
                </a:rPr>
                <a:t>:</a:t>
              </a:r>
              <a:r>
                <a:rPr lang="ru-RU" b="1" dirty="0">
                  <a:solidFill>
                    <a:schemeClr val="tx1"/>
                  </a:solidFill>
                </a:rPr>
                <a:t> </a:t>
              </a:r>
              <a:r>
                <a:rPr lang="ru-RU" b="1" dirty="0" err="1">
                  <a:solidFill>
                    <a:schemeClr val="tx1"/>
                  </a:solidFill>
                </a:rPr>
                <a:t>Дивеевский</a:t>
              </a:r>
              <a:r>
                <a:rPr lang="ru-RU" b="1" dirty="0">
                  <a:solidFill>
                    <a:schemeClr val="tx1"/>
                  </a:solidFill>
                </a:rPr>
                <a:t>, </a:t>
              </a:r>
              <a:r>
                <a:rPr lang="ru-RU" b="1" dirty="0" err="1">
                  <a:solidFill>
                    <a:schemeClr val="tx1"/>
                  </a:solidFill>
                </a:rPr>
                <a:t>Сатисский</a:t>
              </a:r>
              <a:r>
                <a:rPr lang="ru-RU" b="1" dirty="0">
                  <a:solidFill>
                    <a:schemeClr val="tx1"/>
                  </a:solidFill>
                </a:rPr>
                <a:t>, </a:t>
              </a:r>
            </a:p>
            <a:p>
              <a:pPr algn="ctr" eaLnBrk="1" hangingPunct="1">
                <a:defRPr/>
              </a:pPr>
              <a:r>
                <a:rPr lang="ru-RU" b="1" dirty="0" err="1">
                  <a:solidFill>
                    <a:schemeClr val="tx1"/>
                  </a:solidFill>
                </a:rPr>
                <a:t>Глуховский</a:t>
              </a:r>
              <a:r>
                <a:rPr lang="ru-RU" b="1" dirty="0">
                  <a:solidFill>
                    <a:schemeClr val="tx1"/>
                  </a:solidFill>
                </a:rPr>
                <a:t>, </a:t>
              </a:r>
              <a:r>
                <a:rPr lang="ru-RU" b="1" dirty="0" err="1">
                  <a:solidFill>
                    <a:schemeClr val="tx1"/>
                  </a:solidFill>
                </a:rPr>
                <a:t>Верякушский</a:t>
              </a:r>
              <a:r>
                <a:rPr lang="ru-RU" b="1" dirty="0">
                  <a:solidFill>
                    <a:schemeClr val="tx1"/>
                  </a:solidFill>
                </a:rPr>
                <a:t>, </a:t>
              </a:r>
            </a:p>
            <a:p>
              <a:pPr algn="ctr" eaLnBrk="1" hangingPunct="1">
                <a:defRPr/>
              </a:pPr>
              <a:r>
                <a:rPr lang="ru-RU" b="1" dirty="0">
                  <a:solidFill>
                    <a:schemeClr val="tx1"/>
                  </a:solidFill>
                </a:rPr>
                <a:t>Ивановский, </a:t>
              </a:r>
              <a:r>
                <a:rPr lang="ru-RU" b="1" dirty="0" err="1">
                  <a:solidFill>
                    <a:schemeClr val="tx1"/>
                  </a:solidFill>
                </a:rPr>
                <a:t>Елизарьевский</a:t>
              </a:r>
              <a:endParaRPr lang="ru-RU" b="1" dirty="0">
                <a:solidFill>
                  <a:schemeClr val="tx1"/>
                </a:solidFill>
              </a:endParaRPr>
            </a:p>
            <a:p>
              <a:pPr algn="ctr" eaLnBrk="1" hangingPunct="1">
                <a:defRPr/>
              </a:pPr>
              <a:endParaRPr lang="ru-RU" b="1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Соединительная линия уступом 9"/>
            <p:cNvCxnSpPr/>
            <p:nvPr/>
          </p:nvCxnSpPr>
          <p:spPr>
            <a:xfrm>
              <a:off x="2339752" y="2708920"/>
              <a:ext cx="914400" cy="914400"/>
            </a:xfrm>
            <a:prstGeom prst="bentConnector3">
              <a:avLst/>
            </a:prstGeom>
            <a:ln w="50800">
              <a:tailEnd type="arrow"/>
            </a:ln>
            <a:scene3d>
              <a:camera prst="orthographicFront">
                <a:rot lat="0" lon="0" rev="162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Соединительная линия уступом 17"/>
            <p:cNvCxnSpPr/>
            <p:nvPr/>
          </p:nvCxnSpPr>
          <p:spPr>
            <a:xfrm>
              <a:off x="5652120" y="2852936"/>
              <a:ext cx="1008112" cy="792088"/>
            </a:xfrm>
            <a:prstGeom prst="bentConnector3">
              <a:avLst>
                <a:gd name="adj1" fmla="val 50000"/>
              </a:avLst>
            </a:prstGeom>
            <a:ln w="50800">
              <a:tailEnd type="arrow"/>
            </a:ln>
            <a:scene3d>
              <a:camera prst="orthographicFront">
                <a:rot lat="10800000" lon="0" rev="162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12" name="Номер слайда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70EEA91F-42C8-478E-915D-1B2546EA84EA}" type="slidenum">
              <a:rPr lang="ru-RU" altLang="ru-RU" sz="1200" smtClean="0">
                <a:solidFill>
                  <a:srgbClr val="000000"/>
                </a:solidFill>
              </a:rPr>
              <a:pPr/>
              <a:t>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09936" y="324187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состоит бюджетная система Дивеевского муниципального района</a:t>
            </a:r>
          </a:p>
        </p:txBody>
      </p:sp>
      <p:sp>
        <p:nvSpPr>
          <p:cNvPr id="12" name="Блок-схема: альтернативный процесс 11"/>
          <p:cNvSpPr/>
          <p:nvPr/>
        </p:nvSpPr>
        <p:spPr bwMode="auto">
          <a:xfrm>
            <a:off x="2267743" y="1916832"/>
            <a:ext cx="4693229" cy="1155882"/>
          </a:xfrm>
          <a:prstGeom prst="flowChartAlternateProcess">
            <a:avLst/>
          </a:prstGeom>
          <a:solidFill>
            <a:srgbClr val="498A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Консолидированный бюджет Дивеевского муниципального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313239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07950" y="3573463"/>
            <a:ext cx="1727200" cy="2160587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Послании Президента РФ Федеральному Собранию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908175" y="3500438"/>
            <a:ext cx="1943100" cy="2305050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Прогнозе социально-экономического развития Дивеевского муниципального района на 3 года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924300" y="3500438"/>
            <a:ext cx="1871663" cy="2376487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Основных направлениях бюджетной и налоговой политики в </a:t>
            </a:r>
            <a:r>
              <a:rPr lang="ru-RU" sz="1600" b="1" dirty="0" err="1"/>
              <a:t>Дивеевском</a:t>
            </a:r>
            <a:r>
              <a:rPr lang="ru-RU" sz="1600" b="1" dirty="0"/>
              <a:t> муниципальном районе на 3 года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7451725" y="3727450"/>
            <a:ext cx="1582738" cy="1944688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 err="1"/>
              <a:t>Муницип</a:t>
            </a:r>
            <a:r>
              <a:rPr lang="ru-RU" sz="1600" b="1" dirty="0"/>
              <a:t>. программах Дивеевского </a:t>
            </a:r>
            <a:r>
              <a:rPr lang="ru-RU" sz="1600" b="1" dirty="0" err="1"/>
              <a:t>муницип</a:t>
            </a:r>
            <a:r>
              <a:rPr lang="ru-RU" sz="1600" b="1" dirty="0"/>
              <a:t>. района и сельских поселений</a:t>
            </a:r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1619672" y="4365104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3635896" y="4365104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442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AED65D8-785E-4EB9-AC1C-E3728D967994}" type="slidenum">
              <a:rPr lang="ru-RU" altLang="ru-RU" sz="1200" smtClean="0">
                <a:solidFill>
                  <a:srgbClr val="000000"/>
                </a:solidFill>
              </a:rPr>
              <a:pPr/>
              <a:t>10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5867400" y="3727450"/>
            <a:ext cx="1512888" cy="2016125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Итогах исполнения </a:t>
            </a:r>
            <a:r>
              <a:rPr lang="ru-RU" sz="1600" b="1" dirty="0" err="1"/>
              <a:t>консолидир</a:t>
            </a:r>
            <a:r>
              <a:rPr lang="ru-RU" sz="1600" b="1" dirty="0"/>
              <a:t>. бюджета за </a:t>
            </a:r>
            <a:r>
              <a:rPr lang="en-US" sz="1600" b="1" dirty="0"/>
              <a:t>2019 </a:t>
            </a:r>
            <a:r>
              <a:rPr lang="ru-RU" sz="1600" b="1" dirty="0"/>
              <a:t>г. </a:t>
            </a:r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7236296" y="4509120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5580112" y="4437112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09936" y="358056"/>
            <a:ext cx="77768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районный бюджет</a:t>
            </a: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926910" y="1484176"/>
            <a:ext cx="7560890" cy="1033499"/>
          </a:xfrm>
          <a:prstGeom prst="flowChartAlternateProcess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</a:rPr>
              <a:t>Районный бюджет составляется и утверждается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</a:rPr>
              <a:t>на 3 года и основывается на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5412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685751"/>
              </p:ext>
            </p:extLst>
          </p:nvPr>
        </p:nvGraphicFramePr>
        <p:xfrm>
          <a:off x="179388" y="1196975"/>
          <a:ext cx="8785225" cy="5408617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2088291"/>
                <a:gridCol w="6696934"/>
              </a:tblGrid>
              <a:tr h="36575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Срок</a:t>
                      </a:r>
                      <a:endParaRPr lang="ru-RU" sz="1800" dirty="0"/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3" marR="91443" marT="45715" marB="45715"/>
                </a:tc>
              </a:tr>
              <a:tr h="609590"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Май-июнь</a:t>
                      </a:r>
                      <a:endParaRPr lang="ru-RU" sz="17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Определение основных</a:t>
                      </a:r>
                      <a:r>
                        <a:rPr lang="ru-RU" sz="1700" baseline="0" dirty="0" smtClean="0"/>
                        <a:t> направлений бюджетной и налоговой политики на трехлетний период</a:t>
                      </a:r>
                      <a:endParaRPr lang="ru-RU" sz="1700" dirty="0"/>
                    </a:p>
                  </a:txBody>
                  <a:tcPr marL="91443" marR="91443" marT="45715" marB="45715"/>
                </a:tc>
              </a:tr>
              <a:tr h="609590"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Июнь</a:t>
                      </a:r>
                      <a:endParaRPr lang="ru-RU" sz="17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Разработка основных показателей прогноза социально-экономического развития района</a:t>
                      </a:r>
                      <a:r>
                        <a:rPr lang="ru-RU" sz="1700" baseline="0" dirty="0" smtClean="0"/>
                        <a:t> на трехлетний период</a:t>
                      </a:r>
                      <a:endParaRPr lang="ru-RU" sz="1700" dirty="0"/>
                    </a:p>
                  </a:txBody>
                  <a:tcPr marL="91443" marR="91443" marT="45715" marB="45715"/>
                </a:tc>
              </a:tr>
              <a:tr h="359207"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Июль</a:t>
                      </a:r>
                      <a:endParaRPr lang="ru-RU" sz="17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Определение основных параметров бюджета</a:t>
                      </a:r>
                      <a:r>
                        <a:rPr lang="ru-RU" sz="1700" baseline="0" dirty="0" smtClean="0"/>
                        <a:t> на трехлетний период</a:t>
                      </a:r>
                      <a:endParaRPr lang="ru-RU" sz="1700" dirty="0"/>
                    </a:p>
                  </a:txBody>
                  <a:tcPr marL="91443" marR="91443" marT="45715" marB="45715"/>
                </a:tc>
              </a:tr>
              <a:tr h="624737"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Август-сентябрь</a:t>
                      </a:r>
                      <a:endParaRPr lang="ru-RU" sz="17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Работа отраслевых органов исполнительной власти по подготовке обоснований бюджетных ассигнований и бюджетных заявок</a:t>
                      </a:r>
                      <a:endParaRPr lang="ru-RU" sz="1700" dirty="0"/>
                    </a:p>
                  </a:txBody>
                  <a:tcPr marL="91443" marR="91443" marT="45715" marB="45715"/>
                </a:tc>
              </a:tr>
              <a:tr h="386236"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Сентябрь-октябрь</a:t>
                      </a:r>
                      <a:endParaRPr lang="ru-RU" sz="17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Формирование проекта районного бюджета</a:t>
                      </a:r>
                      <a:endParaRPr lang="ru-RU" sz="1700" dirty="0"/>
                    </a:p>
                  </a:txBody>
                  <a:tcPr marL="91443" marR="91443" marT="45715" marB="45715"/>
                </a:tc>
              </a:tr>
              <a:tr h="624737"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Октябрь</a:t>
                      </a:r>
                      <a:endParaRPr lang="ru-RU" sz="17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Рассмотрение проекта районного бюджета</a:t>
                      </a:r>
                      <a:r>
                        <a:rPr lang="ru-RU" sz="1700" baseline="0" dirty="0" smtClean="0"/>
                        <a:t> Администрацией Дивеевского муниципального района</a:t>
                      </a:r>
                      <a:endParaRPr lang="ru-RU" sz="1700" dirty="0"/>
                    </a:p>
                  </a:txBody>
                  <a:tcPr marL="91443" marR="91443" marT="45715" marB="45715"/>
                </a:tc>
              </a:tr>
              <a:tr h="609590"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Ноябрь</a:t>
                      </a:r>
                      <a:endParaRPr lang="ru-RU" sz="17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Внесение проекта районного бюджета</a:t>
                      </a:r>
                      <a:r>
                        <a:rPr lang="ru-RU" sz="1700" baseline="0" dirty="0" smtClean="0"/>
                        <a:t> в Земское Собрание Дивеевского муниципального района</a:t>
                      </a:r>
                      <a:endParaRPr lang="ru-RU" sz="1700" dirty="0"/>
                    </a:p>
                  </a:txBody>
                  <a:tcPr marL="91443" marR="91443" marT="45715" marB="45715"/>
                </a:tc>
              </a:tr>
              <a:tr h="609590"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Декабрь</a:t>
                      </a:r>
                      <a:endParaRPr lang="ru-RU" sz="17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Рассмотрение проекта бюджета комитетами</a:t>
                      </a:r>
                      <a:r>
                        <a:rPr lang="ru-RU" sz="1700" baseline="0" dirty="0" smtClean="0"/>
                        <a:t> Земского Собрания Дивеевского муниципального района</a:t>
                      </a:r>
                      <a:endParaRPr lang="ru-RU" sz="1700" dirty="0"/>
                    </a:p>
                  </a:txBody>
                  <a:tcPr marL="91443" marR="91443" marT="45715" marB="45715"/>
                </a:tc>
              </a:tr>
              <a:tr h="609590"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Декабрь</a:t>
                      </a:r>
                      <a:endParaRPr lang="ru-RU" sz="17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Принятие проекта бюджета на заседание Земского</a:t>
                      </a:r>
                      <a:r>
                        <a:rPr lang="ru-RU" sz="1700" baseline="0" dirty="0" smtClean="0"/>
                        <a:t> Собрания Дивеевского муниципального района</a:t>
                      </a:r>
                      <a:endParaRPr lang="ru-RU" sz="1700" dirty="0"/>
                    </a:p>
                  </a:txBody>
                  <a:tcPr marL="91443" marR="91443" marT="45715" marB="45715"/>
                </a:tc>
              </a:tr>
            </a:tbl>
          </a:graphicData>
        </a:graphic>
      </p:graphicFrame>
      <p:sp>
        <p:nvSpPr>
          <p:cNvPr id="1949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CD6F4A95-D010-40CA-A39E-A650F65B84FA}" type="slidenum">
              <a:rPr lang="ru-RU" altLang="ru-RU" sz="1200" smtClean="0">
                <a:solidFill>
                  <a:srgbClr val="000000"/>
                </a:solidFill>
              </a:rPr>
              <a:pPr/>
              <a:t>11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65429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происходит составление районного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276654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548161" y="979811"/>
            <a:ext cx="83518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– безвозмездные и безвозвратные поступления денежных средств в бюджет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0" y="1916113"/>
            <a:ext cx="2916238" cy="4752975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24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Налоговые доходы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r>
              <a:rPr lang="ru-RU" sz="1900" b="1" dirty="0"/>
              <a:t>Поступление от уплаты налогов, установленных Налоговым кодексом РФ (налог на доходы физических лиц, налог на имущество физических лиц, земельный налог, акцизы и др.)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endParaRPr lang="ru-RU" sz="1900" b="1" dirty="0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059113" y="1916113"/>
            <a:ext cx="3072383" cy="4752975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Неналоговые доходы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r>
              <a:rPr lang="ru-RU" sz="1900" b="1" dirty="0"/>
              <a:t>Поступление от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6300788" y="1916113"/>
            <a:ext cx="2807716" cy="4752975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Безвозмездные поступления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r>
              <a:rPr lang="ru-RU" sz="1900" b="1" dirty="0"/>
              <a:t>Поступление от других бюджетов бюджетной системы, граждан и организаций (межбюджетные трансферты в виде дотаций, субвенций, субсидий)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endParaRPr lang="ru-RU" sz="1900" b="1" dirty="0"/>
          </a:p>
        </p:txBody>
      </p:sp>
      <p:sp>
        <p:nvSpPr>
          <p:cNvPr id="21511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DEE036A-F13E-4C9F-85E1-2638C973C03C}" type="slidenum">
              <a:rPr lang="ru-RU" altLang="ru-RU" sz="1200" smtClean="0">
                <a:solidFill>
                  <a:srgbClr val="000000"/>
                </a:solidFill>
              </a:rPr>
              <a:pPr/>
              <a:t>12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9350" y="260648"/>
            <a:ext cx="7200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складываются доходы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37096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альтернативный процесс 2"/>
          <p:cNvSpPr/>
          <p:nvPr/>
        </p:nvSpPr>
        <p:spPr>
          <a:xfrm>
            <a:off x="0" y="1628775"/>
            <a:ext cx="2143125" cy="2300288"/>
          </a:xfrm>
          <a:prstGeom prst="flowChartAlternateProcess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Налог на доходы физических лиц гл.23 Налогового кодекса РФ, ставка налога 13%, в отдельных случаях 9%, 30% и 35%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5072063" y="1285875"/>
            <a:ext cx="3963987" cy="5357813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Налог на имущество физических лиц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Ставка налога от кадастровой стоимости объекта недвижимости</a:t>
            </a:r>
            <a:r>
              <a:rPr lang="en-US" sz="1600" b="1" dirty="0">
                <a:solidFill>
                  <a:schemeClr val="tx1"/>
                </a:solidFill>
              </a:rPr>
              <a:t>:</a:t>
            </a:r>
            <a:r>
              <a:rPr lang="ru-RU" sz="1600" b="1" dirty="0">
                <a:solidFill>
                  <a:schemeClr val="tx1"/>
                </a:solidFill>
              </a:rPr>
              <a:t> 0,3%-в отношении жилых домов и помещений, объектов незавершенного строительства, единых недвижимых комплексов, гаражей и </a:t>
            </a:r>
            <a:r>
              <a:rPr lang="ru-RU" sz="1600" b="1" dirty="0" err="1">
                <a:solidFill>
                  <a:schemeClr val="tx1"/>
                </a:solidFill>
              </a:rPr>
              <a:t>машино-мест</a:t>
            </a:r>
            <a:r>
              <a:rPr lang="ru-RU" sz="1600" b="1" dirty="0">
                <a:solidFill>
                  <a:schemeClr val="tx1"/>
                </a:solidFill>
              </a:rPr>
              <a:t>, хозяйственных строений</a:t>
            </a:r>
            <a:r>
              <a:rPr lang="en-US" sz="1600" b="1" dirty="0">
                <a:solidFill>
                  <a:schemeClr val="tx1"/>
                </a:solidFill>
              </a:rPr>
              <a:t>;</a:t>
            </a:r>
            <a:r>
              <a:rPr lang="ru-RU" sz="1600" b="1" dirty="0">
                <a:solidFill>
                  <a:schemeClr val="tx1"/>
                </a:solidFill>
              </a:rPr>
              <a:t> 2%-в отношении объектов налогообложения, включенных в перечень в соответствии с п.7 ст.378 Налогового кодекса РФ, предусмотренных абзацем II</a:t>
            </a:r>
            <a:endParaRPr lang="ru-RU" sz="1600" dirty="0"/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п.10 ст.378 Налогового кодекса РФ, в отношении объектов налогообложения, кадастровая стоимость каждого из которых превышает  300 млн.руб.</a:t>
            </a:r>
            <a:r>
              <a:rPr lang="en-US" sz="1600" b="1" dirty="0">
                <a:solidFill>
                  <a:schemeClr val="tx1"/>
                </a:solidFill>
              </a:rPr>
              <a:t>;</a:t>
            </a:r>
            <a:r>
              <a:rPr lang="ru-RU" sz="1600" b="1" dirty="0">
                <a:solidFill>
                  <a:schemeClr val="tx1"/>
                </a:solidFill>
              </a:rPr>
              <a:t> 0,5%-в отношении прочих объектов налогообложения.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214313" y="4429125"/>
            <a:ext cx="4429125" cy="1944688"/>
          </a:xfrm>
          <a:prstGeom prst="flowChartAlternateProcess">
            <a:avLst/>
          </a:prstGeom>
          <a:solidFill>
            <a:srgbClr val="B2DE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Земельный налог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Ставка налога от кадастровой стоимости земельного участков</a:t>
            </a:r>
            <a:r>
              <a:rPr lang="en-US" sz="1600" b="1" dirty="0">
                <a:solidFill>
                  <a:schemeClr val="tx1"/>
                </a:solidFill>
              </a:rPr>
              <a:t>:</a:t>
            </a:r>
            <a:endParaRPr lang="ru-RU" sz="16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0,3% по участкам, занятым жилищным фондом, с/</a:t>
            </a:r>
            <a:r>
              <a:rPr lang="ru-RU" sz="1600" b="1" dirty="0" err="1">
                <a:solidFill>
                  <a:schemeClr val="tx1"/>
                </a:solidFill>
              </a:rPr>
              <a:t>х</a:t>
            </a:r>
            <a:r>
              <a:rPr lang="ru-RU" sz="1600" b="1" dirty="0">
                <a:solidFill>
                  <a:schemeClr val="tx1"/>
                </a:solidFill>
              </a:rPr>
              <a:t> назначения, для личного подсобного хозяйства, дачного хозяйства</a:t>
            </a:r>
            <a:r>
              <a:rPr lang="en-US" sz="1600" b="1" dirty="0">
                <a:solidFill>
                  <a:schemeClr val="tx1"/>
                </a:solidFill>
              </a:rPr>
              <a:t>;</a:t>
            </a:r>
            <a:r>
              <a:rPr lang="ru-RU" sz="1600" b="1" dirty="0">
                <a:solidFill>
                  <a:schemeClr val="tx1"/>
                </a:solidFill>
              </a:rPr>
              <a:t> 1,5%-в отношении других участков 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195513" y="1628775"/>
            <a:ext cx="2808287" cy="2376488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Транспортный налог гл.28 Налогового кодекса РФ 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Основные ставки</a:t>
            </a:r>
            <a:r>
              <a:rPr lang="en-US" sz="1500" b="1" dirty="0">
                <a:solidFill>
                  <a:schemeClr val="tx1"/>
                </a:solidFill>
              </a:rPr>
              <a:t>:</a:t>
            </a:r>
            <a:endParaRPr lang="ru-RU" sz="15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до 45 л.с. – 13,5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45 до 100 л.с. – 22,5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100 до 150 л.с. – 31,5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150 до 200 л.с. – 45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200 до 250 л.с. – 75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250 л.с. – 150 руб.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2535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6CC9557-22F5-4086-84AA-CCFF66DA9C67}" type="slidenum">
              <a:rPr lang="ru-RU" altLang="ru-RU" sz="1200" smtClean="0">
                <a:solidFill>
                  <a:srgbClr val="000000"/>
                </a:solidFill>
              </a:rPr>
              <a:pPr/>
              <a:t>13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23120" y="174606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уплачивают жители Дивеевского муниципального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173842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063" y="1412875"/>
          <a:ext cx="7929562" cy="5132386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4575960"/>
                <a:gridCol w="1887749"/>
                <a:gridCol w="1465853"/>
              </a:tblGrid>
              <a:tr h="7624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Налоги и сборы, установленные законодательством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 Уровни бюджета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84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/>
                        <a:t>Бюджет </a:t>
                      </a:r>
                      <a:r>
                        <a:rPr lang="ru-RU" sz="2000" u="none" strike="noStrike" dirty="0"/>
                        <a:t>муниципального  района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Бюджеты сельских поселений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3814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/>
                        <a:t>1. Акцизы  в т.ч.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-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10%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</a:tr>
              <a:tr h="67629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/>
                        <a:t>доходы от уплаты акцизов на нефтепродукты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-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10%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</a:tr>
              <a:tr h="67629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/>
                        <a:t>2. Налог на доходы физических лиц ( по единым нормативам)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8%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10%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</a:tr>
              <a:tr h="33814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/>
                        <a:t>3.Единый налог на </a:t>
                      </a:r>
                      <a:r>
                        <a:rPr lang="ru-RU" sz="2000" u="none" strike="noStrike" dirty="0" smtClean="0"/>
                        <a:t>вмененный </a:t>
                      </a:r>
                      <a:r>
                        <a:rPr lang="ru-RU" sz="2000" u="none" strike="noStrike" dirty="0"/>
                        <a:t>доход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100%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 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</a:tr>
              <a:tr h="33814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/>
                        <a:t>4. Единый сельскохозяйственный налог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50%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50%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</a:tr>
              <a:tr h="33814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/>
                        <a:t>5. Государственная пошлина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100%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100%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</a:tr>
              <a:tr h="33814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/>
                        <a:t>6. Налог на имущество физических лиц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-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100%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</a:tr>
              <a:tr h="33814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/>
                        <a:t>7.  Земельный налог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-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/>
                        <a:t>100%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</a:tr>
            </a:tbl>
          </a:graphicData>
        </a:graphic>
      </p:graphicFrame>
      <p:sp>
        <p:nvSpPr>
          <p:cNvPr id="23599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96271F9-D268-405C-82CA-2C4BB6AAA03F}" type="slidenum">
              <a:rPr lang="ru-RU" altLang="ru-RU" sz="1200" smtClean="0">
                <a:solidFill>
                  <a:srgbClr val="000000"/>
                </a:solidFill>
              </a:rPr>
              <a:pPr/>
              <a:t>14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16632"/>
            <a:ext cx="68683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 зачисляются налоги на территории района</a:t>
            </a:r>
          </a:p>
        </p:txBody>
      </p:sp>
    </p:spTree>
    <p:extLst>
      <p:ext uri="{BB962C8B-B14F-4D97-AF65-F5344CB8AC3E}">
        <p14:creationId xmlns:p14="http://schemas.microsoft.com/office/powerpoint/2010/main" val="30804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539750" y="1341438"/>
            <a:ext cx="8064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–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468313" y="2349500"/>
            <a:ext cx="8064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расходов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соответствии с расходными обязательствами, законодательно закрепленными за соответствующими уровнями бюджетов.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1" name="TextBox 1"/>
          <p:cNvSpPr txBox="1">
            <a:spLocks noChangeArrowheads="1"/>
          </p:cNvSpPr>
          <p:nvPr/>
        </p:nvSpPr>
        <p:spPr bwMode="auto">
          <a:xfrm>
            <a:off x="468313" y="3357563"/>
            <a:ext cx="80645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формирования расходов бюджета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разделам, по ведомствам, по государственным и муниципальным программ.</a:t>
            </a:r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2" name="TextBox 1"/>
          <p:cNvSpPr txBox="1">
            <a:spLocks noChangeArrowheads="1"/>
          </p:cNvSpPr>
          <p:nvPr/>
        </p:nvSpPr>
        <p:spPr bwMode="auto">
          <a:xfrm>
            <a:off x="539750" y="4076700"/>
            <a:ext cx="80645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классификации расходов.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51519" y="4509120"/>
          <a:ext cx="8712966" cy="2160240"/>
        </p:xfrm>
        <a:graphic>
          <a:graphicData uri="http://schemas.openxmlformats.org/drawingml/2006/table">
            <a:tbl>
              <a:tblPr/>
              <a:tblGrid>
                <a:gridCol w="565271"/>
                <a:gridCol w="604255"/>
                <a:gridCol w="1134731"/>
                <a:gridCol w="648072"/>
                <a:gridCol w="720080"/>
                <a:gridCol w="720080"/>
                <a:gridCol w="504056"/>
                <a:gridCol w="504056"/>
                <a:gridCol w="432048"/>
                <a:gridCol w="360040"/>
                <a:gridCol w="576064"/>
                <a:gridCol w="720080"/>
                <a:gridCol w="576064"/>
                <a:gridCol w="648069"/>
              </a:tblGrid>
              <a:tr h="2160240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</a:t>
                      </a: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вопросы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оборона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безопасность и правоохранительная деятельность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 и искусство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Здравоохранение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Обслуживание госдолга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Межбюджетные </a:t>
                      </a: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трансферты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584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0E433FCD-0AA2-47FA-91BF-C13EE1EC3204}" type="slidenum">
              <a:rPr lang="ru-RU" altLang="ru-RU" sz="1200" smtClean="0">
                <a:solidFill>
                  <a:srgbClr val="000000"/>
                </a:solidFill>
              </a:rPr>
              <a:pPr/>
              <a:t>15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8313" y="216684"/>
            <a:ext cx="87129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распределяются расходы по основным </a:t>
            </a:r>
          </a:p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функциям государства</a:t>
            </a:r>
          </a:p>
        </p:txBody>
      </p:sp>
    </p:spTree>
    <p:extLst>
      <p:ext uri="{BB962C8B-B14F-4D97-AF65-F5344CB8AC3E}">
        <p14:creationId xmlns:p14="http://schemas.microsoft.com/office/powerpoint/2010/main" val="105351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179388" y="908050"/>
            <a:ext cx="8713787" cy="5834063"/>
          </a:xfrm>
        </p:spPr>
        <p:txBody>
          <a:bodyPr/>
          <a:lstStyle/>
          <a:p>
            <a:pPr marL="0" indent="358775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 smtClean="0"/>
              <a:t>      </a:t>
            </a:r>
            <a:r>
              <a:rPr lang="ru-RU" altLang="ru-RU" sz="2000" b="1" dirty="0" smtClean="0"/>
              <a:t>Программный бюджет </a:t>
            </a:r>
            <a:r>
              <a:rPr lang="ru-RU" altLang="ru-RU" sz="2000" dirty="0" smtClean="0"/>
              <a:t>отличается от традиционного тем,  что все или почти все расходы включены в </a:t>
            </a:r>
            <a:r>
              <a:rPr lang="ru-RU" altLang="ru-RU" sz="2000" b="1" dirty="0" smtClean="0"/>
              <a:t>программы</a:t>
            </a:r>
            <a:r>
              <a:rPr lang="ru-RU" altLang="ru-RU" sz="2000" dirty="0" smtClean="0"/>
              <a:t> и каждая </a:t>
            </a:r>
            <a:r>
              <a:rPr lang="ru-RU" altLang="ru-RU" sz="2000" b="1" dirty="0" smtClean="0"/>
              <a:t>программа</a:t>
            </a:r>
            <a:r>
              <a:rPr lang="ru-RU" altLang="ru-RU" sz="2000" dirty="0" smtClean="0"/>
              <a:t> своей целью прямо увязана с тем или иным стратегическим итогом деятельности ведомства.</a:t>
            </a:r>
          </a:p>
          <a:p>
            <a:pPr marL="0" indent="358775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 smtClean="0"/>
              <a:t>      </a:t>
            </a:r>
            <a:r>
              <a:rPr lang="ru-RU" altLang="ru-RU" sz="2000" b="1" dirty="0" smtClean="0"/>
              <a:t>Программное бюджетирование </a:t>
            </a:r>
            <a:r>
              <a:rPr lang="ru-RU" altLang="ru-RU" sz="2000" dirty="0" smtClean="0"/>
              <a:t>представляет собой  методологию планирования, исполнения и контроля за исполнением бюджета, обеспечивающую взаимосвязь процесса распределения муниципальных расходов с результатами от реализации программ, разрабатываемых на основе стратегических целей, с учетом приоритетов бюджетной политики, общественной значимости ожидаемых и конечных результатов использования бюджетных средств.</a:t>
            </a:r>
          </a:p>
          <a:p>
            <a:pPr marL="0" indent="358775" eaLnBrk="1" hangingPunct="1"/>
            <a:endParaRPr lang="ru-RU" altLang="ru-RU" sz="2000" dirty="0" smtClean="0"/>
          </a:p>
          <a:p>
            <a:pPr marL="0" indent="358775" eaLnBrk="1" hangingPunct="1"/>
            <a:endParaRPr lang="ru-RU" altLang="ru-RU" sz="2000" dirty="0" smtClean="0"/>
          </a:p>
          <a:p>
            <a:pPr marL="0" indent="358775" eaLnBrk="1" hangingPunct="1"/>
            <a:endParaRPr lang="ru-RU" altLang="ru-RU" sz="2000" dirty="0" smtClean="0"/>
          </a:p>
          <a:p>
            <a:pPr marL="0" indent="358775" eaLnBrk="1" hangingPunct="1"/>
            <a:endParaRPr lang="ru-RU" altLang="ru-RU" sz="2000" dirty="0" smtClean="0"/>
          </a:p>
          <a:p>
            <a:pPr marL="0" indent="358775" algn="just" eaLnBrk="1" hangingPunct="1">
              <a:spcBef>
                <a:spcPts val="1200"/>
              </a:spcBef>
              <a:buFont typeface="Wingdings 2" panose="05020102010507070707" pitchFamily="18" charset="2"/>
              <a:buNone/>
            </a:pPr>
            <a:r>
              <a:rPr lang="ru-RU" altLang="ru-RU" sz="2000" b="1" dirty="0" smtClean="0"/>
              <a:t>       Консолидированный бюджет района на 2020 год сформирован в программном формате на основе 2</a:t>
            </a:r>
            <a:r>
              <a:rPr lang="en-US" altLang="ru-RU" sz="2000" b="1" dirty="0" smtClean="0"/>
              <a:t>3</a:t>
            </a:r>
            <a:r>
              <a:rPr lang="ru-RU" altLang="ru-RU" sz="2000" b="1" dirty="0" smtClean="0"/>
              <a:t> муниципальных программ.</a:t>
            </a:r>
          </a:p>
        </p:txBody>
      </p:sp>
      <p:sp>
        <p:nvSpPr>
          <p:cNvPr id="25603" name="Номер слайда 1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FF00622D-DE06-4C79-A5F3-1560FF245D88}" type="slidenum">
              <a:rPr lang="ru-RU" altLang="ru-RU" sz="1200" smtClean="0">
                <a:solidFill>
                  <a:srgbClr val="000000"/>
                </a:solidFill>
              </a:rPr>
              <a:pPr/>
              <a:t>16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250825" y="4365625"/>
            <a:ext cx="2520950" cy="1584325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3276600" y="4365625"/>
            <a:ext cx="2592388" cy="1584325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6300788" y="4365626"/>
            <a:ext cx="2557462" cy="1582738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Повышение качества бюджетного планирования и исполнения бюджета</a:t>
            </a: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700338" y="4941888"/>
            <a:ext cx="719137" cy="57626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5795963" y="4941888"/>
            <a:ext cx="649287" cy="57626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07704" y="180837"/>
            <a:ext cx="65871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программный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188148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73FE5D1-583C-4267-A7F2-C694A0C545D7}" type="slidenum">
              <a:rPr lang="ru-RU" altLang="ru-RU" sz="1200" smtClean="0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200" smtClean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20483" name="TextBox 6"/>
          <p:cNvSpPr txBox="1">
            <a:spLocks noChangeArrowheads="1"/>
          </p:cNvSpPr>
          <p:nvPr/>
        </p:nvSpPr>
        <p:spPr bwMode="auto">
          <a:xfrm>
            <a:off x="611188" y="692150"/>
            <a:ext cx="82089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cs typeface="Times New Roman" panose="02020603050405020304" pitchFamily="18" charset="0"/>
              </a:rPr>
              <a:t>Это средства, предоставляемые одним бюджетом бюджетной системы РФ другому бюджету бюджетной системы.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388" y="2205038"/>
            <a:ext cx="2016125" cy="1223962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Дотации (от лат. «</a:t>
            </a:r>
            <a:r>
              <a:rPr lang="en-US" sz="1600" b="1" dirty="0" err="1"/>
              <a:t>Dotatio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дар, пожертвование)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11413" y="2205038"/>
            <a:ext cx="2376487" cy="1223962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без определения конкретной цели их использования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388" y="3644900"/>
            <a:ext cx="2089150" cy="136842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Субвенции (от лат. – «</a:t>
            </a:r>
            <a:r>
              <a:rPr lang="en-US" sz="1600" b="1" dirty="0" err="1"/>
              <a:t>Subvenire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приходить на помощь)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11413" y="3573463"/>
            <a:ext cx="2376487" cy="143986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на финансирование «переданных» другим публично-правовым образованиям полномочий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39975" y="5229225"/>
            <a:ext cx="2519363" cy="1295400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на условиях </a:t>
            </a:r>
            <a:r>
              <a:rPr lang="ru-RU" sz="1600" b="1" dirty="0" err="1"/>
              <a:t>софинансирования</a:t>
            </a:r>
            <a:r>
              <a:rPr lang="ru-RU" sz="1600" b="1" dirty="0"/>
              <a:t> расходов других бюджетов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9388" y="5229225"/>
            <a:ext cx="2016125" cy="1295400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Субсидии ( от лат. «</a:t>
            </a:r>
            <a:r>
              <a:rPr lang="en-US" sz="1600" b="1" dirty="0" err="1"/>
              <a:t>Subsidium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поддержка)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9388" y="1341438"/>
            <a:ext cx="2016125" cy="719137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Виды межбюджетных трансфертов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339975" y="1341438"/>
            <a:ext cx="2519363" cy="719137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Определение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076825" y="1341438"/>
            <a:ext cx="3743325" cy="647700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Аналогия в  семейном бюджете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76825" y="2133600"/>
            <a:ext cx="3743325" cy="1223963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sz="1700" b="1" dirty="0"/>
          </a:p>
        </p:txBody>
      </p:sp>
      <p:sp>
        <p:nvSpPr>
          <p:cNvPr id="20494" name="TextBox 43"/>
          <p:cNvSpPr txBox="1">
            <a:spLocks noChangeArrowheads="1"/>
          </p:cNvSpPr>
          <p:nvPr/>
        </p:nvSpPr>
        <p:spPr bwMode="auto">
          <a:xfrm>
            <a:off x="5219700" y="2205038"/>
            <a:ext cx="1981200" cy="10779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solidFill>
                  <a:schemeClr val="bg1"/>
                </a:solidFill>
                <a:cs typeface="Times New Roman" panose="02020603050405020304" pitchFamily="18" charset="0"/>
              </a:rPr>
              <a:t>Вы даете своему ребенку «карманные деньги»</a:t>
            </a:r>
            <a:endParaRPr lang="ru-RU" altLang="ru-RU" sz="1800">
              <a:latin typeface="Gill Sans MT" pitchFamily="34" charset="0"/>
            </a:endParaRPr>
          </a:p>
        </p:txBody>
      </p:sp>
      <p:pic>
        <p:nvPicPr>
          <p:cNvPr id="20495" name="Picture 15" descr="http://polza.com/wp-content/uploads/2016/09/kak-nauchit-rebenka-cenit-den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205038"/>
            <a:ext cx="11969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5003800" y="5157788"/>
            <a:ext cx="4032250" cy="1439862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700" b="1" dirty="0"/>
          </a:p>
        </p:txBody>
      </p:sp>
      <p:grpSp>
        <p:nvGrpSpPr>
          <p:cNvPr id="20497" name="Группа 55"/>
          <p:cNvGrpSpPr>
            <a:grpSpLocks/>
          </p:cNvGrpSpPr>
          <p:nvPr/>
        </p:nvGrpSpPr>
        <p:grpSpPr bwMode="auto">
          <a:xfrm>
            <a:off x="5076825" y="3500438"/>
            <a:ext cx="3743325" cy="1847850"/>
            <a:chOff x="5076056" y="3501008"/>
            <a:chExt cx="3744416" cy="1846659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076056" y="3501008"/>
              <a:ext cx="3744416" cy="158489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700" b="1" dirty="0"/>
            </a:p>
          </p:txBody>
        </p:sp>
        <p:sp>
          <p:nvSpPr>
            <p:cNvPr id="20503" name="TextBox 47"/>
            <p:cNvSpPr txBox="1">
              <a:spLocks noChangeArrowheads="1"/>
            </p:cNvSpPr>
            <p:nvPr/>
          </p:nvSpPr>
          <p:spPr bwMode="auto">
            <a:xfrm>
              <a:off x="5148064" y="3501008"/>
              <a:ext cx="2160240" cy="1846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chemeClr val="bg1"/>
                  </a:solidFill>
                  <a:cs typeface="Times New Roman" panose="02020603050405020304" pitchFamily="18" charset="0"/>
                </a:rPr>
                <a:t>Вы даете своему ребенку деньги и посылаете его в магазин купить продукты (по списку)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>
                <a:latin typeface="Gill Sans MT" pitchFamily="34" charset="0"/>
              </a:endParaRPr>
            </a:p>
          </p:txBody>
        </p:sp>
        <p:pic>
          <p:nvPicPr>
            <p:cNvPr id="20504" name="Picture 17" descr="http://pokamamadoma.ru/wp-content/uploads/2017/03/%D1%80%D0%B5%D0%B1%D0%B5%D0%BD%D0%BE%D0%BA-%D0%B2-%D0%BC%D0%B0%D0%B3%D0%B0%D0%B7%D0%B8%D0%BD%D0%B5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3573016"/>
              <a:ext cx="1512168" cy="1352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98" name="Группа 54"/>
          <p:cNvGrpSpPr>
            <a:grpSpLocks/>
          </p:cNvGrpSpPr>
          <p:nvPr/>
        </p:nvGrpSpPr>
        <p:grpSpPr bwMode="auto">
          <a:xfrm>
            <a:off x="5003800" y="5229225"/>
            <a:ext cx="3922713" cy="1323975"/>
            <a:chOff x="5004048" y="5229200"/>
            <a:chExt cx="3922166" cy="1323439"/>
          </a:xfrm>
        </p:grpSpPr>
        <p:pic>
          <p:nvPicPr>
            <p:cNvPr id="20500" name="Picture 19" descr="https://changeonelife.ru/content/uploads/2016/10/rebenok_i_dengi_139288267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320" y="5301208"/>
              <a:ext cx="1473894" cy="115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1" name="TextBox 48"/>
            <p:cNvSpPr txBox="1">
              <a:spLocks noChangeArrowheads="1"/>
            </p:cNvSpPr>
            <p:nvPr/>
          </p:nvSpPr>
          <p:spPr bwMode="auto">
            <a:xfrm>
              <a:off x="5004048" y="5229200"/>
              <a:ext cx="2664296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chemeClr val="bg1"/>
                  </a:solidFill>
                  <a:cs typeface="Times New Roman" panose="02020603050405020304" pitchFamily="18" charset="0"/>
                </a:rPr>
                <a:t>Вы «добавляете» денег для того, чтобы ваш ребенок купил себе новый телефон (а остальные он накопил сам)</a:t>
              </a: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1907704" y="180837"/>
            <a:ext cx="7128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трансферты?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8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42875" y="1174750"/>
            <a:ext cx="3311525" cy="647700"/>
          </a:xfrm>
          <a:prstGeom prst="flowChartAlternateProcess">
            <a:avLst/>
          </a:prstGeom>
          <a:solidFill>
            <a:srgbClr val="00B0F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Площадь – 845  кв. км.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688013" y="1196975"/>
            <a:ext cx="3168650" cy="647700"/>
          </a:xfrm>
          <a:prstGeom prst="flowChartAlternateProcess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Численность населения района  -  15,</a:t>
            </a:r>
            <a:r>
              <a:rPr lang="en-US" sz="2000" b="1" dirty="0">
                <a:solidFill>
                  <a:schemeClr val="bg1"/>
                </a:solidFill>
              </a:rPr>
              <a:t>0</a:t>
            </a:r>
            <a:r>
              <a:rPr lang="ru-RU" sz="2000" b="1" dirty="0">
                <a:solidFill>
                  <a:schemeClr val="bg1"/>
                </a:solidFill>
              </a:rPr>
              <a:t>  тыс. чел.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00338" y="1981200"/>
            <a:ext cx="3527425" cy="647700"/>
          </a:xfrm>
          <a:prstGeom prst="flowChartAlternateProcess">
            <a:avLst/>
          </a:prstGeom>
          <a:solidFill>
            <a:srgbClr val="FF99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Объем  валового продукта – 2 832,2 млн. руб</a:t>
            </a:r>
            <a:r>
              <a:rPr lang="ru-RU" b="1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04813" y="2765425"/>
            <a:ext cx="8281987" cy="3976688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   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Муниципальные образования 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 7</a:t>
            </a:r>
            <a:endParaRPr lang="en-US" sz="2000" b="1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Учреждения органов власти 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 13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Автономные учреждения – 3, в т.ч.: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централизованная библиотечная система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endParaRPr lang="ru-RU" sz="2000" dirty="0">
              <a:solidFill>
                <a:schemeClr val="bg1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культурно-досуговое объединение;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детская музыкальная школа.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Казенные учреждения – 2, в т.ч.: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- </a:t>
            </a:r>
            <a:r>
              <a:rPr lang="ru-RU" sz="2000" dirty="0">
                <a:solidFill>
                  <a:schemeClr val="bg1"/>
                </a:solidFill>
              </a:rPr>
              <a:t>центр хозяйственного обслуживания учреждений культуры;</a:t>
            </a:r>
          </a:p>
          <a:p>
            <a:pPr eaLnBrk="1" hangingPunct="1">
              <a:defRPr/>
            </a:pPr>
            <a:r>
              <a:rPr lang="ru-RU" sz="2000" dirty="0">
                <a:solidFill>
                  <a:schemeClr val="bg1"/>
                </a:solidFill>
              </a:rPr>
              <a:t>- центр хозяйственного обслуживания.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Бюджетные учреждения  - 18, в т. ч.</a:t>
            </a:r>
            <a:r>
              <a:rPr lang="en-US" sz="2000" b="1" dirty="0">
                <a:solidFill>
                  <a:schemeClr val="bg1"/>
                </a:solidFill>
              </a:rPr>
              <a:t>:</a:t>
            </a:r>
            <a:endParaRPr lang="ru-RU" sz="2000" b="1" dirty="0">
              <a:solidFill>
                <a:schemeClr val="bg1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школы - 9 и филиалы школ -2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учреждения доп.образов.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- 1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          -детские сады </a:t>
            </a:r>
            <a:r>
              <a:rPr lang="en-US" sz="2000" dirty="0">
                <a:solidFill>
                  <a:schemeClr val="bg1"/>
                </a:solidFill>
              </a:rPr>
              <a:t>–</a:t>
            </a:r>
            <a:r>
              <a:rPr lang="ru-RU" sz="2000" dirty="0">
                <a:solidFill>
                  <a:schemeClr val="bg1"/>
                </a:solidFill>
              </a:rPr>
              <a:t> 7.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редакция газеты «Ударник» </a:t>
            </a:r>
            <a:r>
              <a:rPr lang="en-US" sz="2000" dirty="0">
                <a:solidFill>
                  <a:schemeClr val="bg1"/>
                </a:solidFill>
              </a:rPr>
              <a:t>-</a:t>
            </a:r>
            <a:r>
              <a:rPr lang="ru-RU" sz="2000" dirty="0">
                <a:solidFill>
                  <a:schemeClr val="bg1"/>
                </a:solidFill>
              </a:rPr>
              <a:t> 1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Char char="-"/>
              <a:defRPr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1510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A04EA12-E59C-4880-BB67-B076AEAA2B98}" type="slidenum">
              <a:rPr lang="ru-RU" altLang="ru-RU" sz="1200" smtClean="0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ru-RU" altLang="ru-RU" sz="1200" smtClean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33029" y="31244"/>
            <a:ext cx="71283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показатели характеризовали наш район в 2020 году</a:t>
            </a:r>
          </a:p>
        </p:txBody>
      </p:sp>
    </p:spTree>
    <p:extLst>
      <p:ext uri="{BB962C8B-B14F-4D97-AF65-F5344CB8AC3E}">
        <p14:creationId xmlns:p14="http://schemas.microsoft.com/office/powerpoint/2010/main" val="269094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79388" y="1204913"/>
            <a:ext cx="8785225" cy="692150"/>
          </a:xfrm>
          <a:prstGeom prst="flowChartAlternateProcess">
            <a:avLst/>
          </a:prstGeom>
          <a:solidFill>
            <a:srgbClr val="FF33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Обеспечение поступления доходов в консолидированный бюджет округа, запланированные в бюджете 202</a:t>
            </a:r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ru-RU" b="1" dirty="0">
                <a:solidFill>
                  <a:schemeClr val="bg1"/>
                </a:solidFill>
              </a:rPr>
              <a:t> год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79388" y="1897063"/>
            <a:ext cx="8802687" cy="69850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Обеспечение сбалансированности и устойчивости бюджетной системы округа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79388" y="2608263"/>
            <a:ext cx="8802687" cy="760412"/>
          </a:xfrm>
          <a:prstGeom prst="flowChartAlternateProcess">
            <a:avLst/>
          </a:prstGeom>
          <a:solidFill>
            <a:srgbClr val="FF99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Повышение эффективности расходования бюджетных средств, выявление и использование резервов для достижения планируемых результатов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79388" y="3387725"/>
            <a:ext cx="8785225" cy="788988"/>
          </a:xfrm>
          <a:prstGeom prst="flowChartAlternateProcess">
            <a:avLst/>
          </a:prstGeom>
          <a:solidFill>
            <a:srgbClr val="33993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Повышение качества финансового контроля в управлении бюджетным процессом</a:t>
            </a:r>
          </a:p>
        </p:txBody>
      </p:sp>
      <p:sp>
        <p:nvSpPr>
          <p:cNvPr id="22534" name="Номер слайда 1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BBAE90-113C-4BE9-972D-61BA9B35868D}" type="slidenum">
              <a:rPr lang="ru-RU" altLang="ru-RU" sz="1200" smtClean="0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ru-RU" altLang="ru-RU" sz="1200" smtClean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79388" y="4210050"/>
            <a:ext cx="8785225" cy="779463"/>
          </a:xfrm>
          <a:prstGeom prst="flowChartAlternateProcess">
            <a:avLst/>
          </a:prstGeom>
          <a:solidFill>
            <a:srgbClr val="33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Финансирование в полном объеме всех социально-значимых расходов, предусмотренных бюджетом 2021 года</a:t>
            </a: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92088" y="5022850"/>
            <a:ext cx="8785225" cy="839788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Создание условий для исполнения органов местного самоуправления закрепленных за ними полномочий</a:t>
            </a: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179388" y="5876925"/>
            <a:ext cx="8785225" cy="720725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Повышение прозрачности и открытости бюджетного процесса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34480" y="242888"/>
            <a:ext cx="83273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основные направления бюджетной и налоговой политики Дивеевского муниципального района на 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2020-2022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</a:p>
        </p:txBody>
      </p:sp>
    </p:spTree>
    <p:extLst>
      <p:ext uri="{BB962C8B-B14F-4D97-AF65-F5344CB8AC3E}">
        <p14:creationId xmlns:p14="http://schemas.microsoft.com/office/powerpoint/2010/main" val="274172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88266FBA-6BDB-47A0-A29E-B2A34A206200}" type="slidenum">
              <a:rPr lang="ru-RU" altLang="ru-RU" sz="1200" smtClean="0">
                <a:solidFill>
                  <a:srgbClr val="000000"/>
                </a:solidFill>
              </a:rPr>
              <a:pPr/>
              <a:t>20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925" y="1052513"/>
          <a:ext cx="9001123" cy="5718174"/>
        </p:xfrm>
        <a:graphic>
          <a:graphicData uri="http://schemas.openxmlformats.org/drawingml/2006/table">
            <a:tbl>
              <a:tblPr/>
              <a:tblGrid>
                <a:gridCol w="287500"/>
                <a:gridCol w="2880685"/>
                <a:gridCol w="648154"/>
                <a:gridCol w="720171"/>
                <a:gridCol w="792188"/>
                <a:gridCol w="792188"/>
                <a:gridCol w="576137"/>
                <a:gridCol w="792188"/>
                <a:gridCol w="720171"/>
                <a:gridCol w="791741"/>
              </a:tblGrid>
              <a:tr h="603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Ед. изм.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2019 год отчет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2020 год прогноз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2020 год отчет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вып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2020 г.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2021 год прогноз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2022 год прогноз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2023 год прогноз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</a:tr>
              <a:tr h="9802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(по полному кругу предприятий) (млн. руб.)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</a:t>
                      </a: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2 962,4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3 131,3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3 241,2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103,51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3 559,5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3 756,4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3 998,8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(по крупным и средним предприятиям) (млн. руб.)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млн. руб.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2 204,9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2 289,2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2 094,2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91,48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2 313,1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2 443,3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2 599,0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157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Валовая продукция сельского хозяйства (хозяйства всех категорий: сельскохозяйственные предприятия, хозяйства населения, КФХ) (млн. руб.)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 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1 551,4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1 529,3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1 987,7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129,97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2 045,7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2 153,4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2 282,1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 по территории, формирующих ФОТ 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чел.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3,481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3,457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3,333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96,41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3,375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3,375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057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Фонд заработной платы, всего 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1 188,2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1 267,5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1 284,4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101,33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1 417,8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1 513,3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1 613,1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57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Реальная заработная плата (всего по району)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100,2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101,7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102,2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100,49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100,1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102,6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8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прибыльных организаций по кругу крупных и средних организаций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356,9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372,3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186,15  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238,8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278,0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48558" y="93443"/>
            <a:ext cx="75969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социально-экономического развития района</a:t>
            </a:r>
          </a:p>
        </p:txBody>
      </p:sp>
    </p:spTree>
    <p:extLst>
      <p:ext uri="{BB962C8B-B14F-4D97-AF65-F5344CB8AC3E}">
        <p14:creationId xmlns:p14="http://schemas.microsoft.com/office/powerpoint/2010/main" val="148063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E23A05FA-FFDD-42D4-80B3-16629EDC0EA8}" type="slidenum">
              <a:rPr lang="ru-RU" altLang="ru-RU" sz="1200" smtClean="0">
                <a:solidFill>
                  <a:srgbClr val="000000"/>
                </a:solidFill>
              </a:rPr>
              <a:pPr/>
              <a:t>21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31748" name="Диаграмма 8"/>
          <p:cNvGraphicFramePr>
            <a:graphicFrameLocks/>
          </p:cNvGraphicFramePr>
          <p:nvPr/>
        </p:nvGraphicFramePr>
        <p:xfrm>
          <a:off x="61913" y="950913"/>
          <a:ext cx="4384675" cy="278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" name="Chart" r:id="rId5" imgW="4389500" imgH="2792210" progId="Excel.Chart.8">
                  <p:embed/>
                </p:oleObj>
              </mc:Choice>
              <mc:Fallback>
                <p:oleObj name="Chart" r:id="rId5" imgW="4389500" imgH="279221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3" y="950913"/>
                        <a:ext cx="4384675" cy="278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Диаграмма 9"/>
          <p:cNvGraphicFramePr>
            <a:graphicFrameLocks/>
          </p:cNvGraphicFramePr>
          <p:nvPr/>
        </p:nvGraphicFramePr>
        <p:xfrm>
          <a:off x="4430713" y="950913"/>
          <a:ext cx="4719637" cy="278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" name="Chart" r:id="rId8" imgW="4730906" imgH="2792210" progId="Excel.Chart.8">
                  <p:embed/>
                </p:oleObj>
              </mc:Choice>
              <mc:Fallback>
                <p:oleObj name="Chart" r:id="rId8" imgW="4730906" imgH="279221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0713" y="950913"/>
                        <a:ext cx="4719637" cy="278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0" name="Диаграмма 10"/>
          <p:cNvGraphicFramePr>
            <a:graphicFrameLocks/>
          </p:cNvGraphicFramePr>
          <p:nvPr/>
        </p:nvGraphicFramePr>
        <p:xfrm>
          <a:off x="61913" y="3738563"/>
          <a:ext cx="4384675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" name="Chart" r:id="rId11" imgW="4389500" imgH="2975106" progId="Excel.Chart.8">
                  <p:embed/>
                </p:oleObj>
              </mc:Choice>
              <mc:Fallback>
                <p:oleObj name="Chart" r:id="rId11" imgW="4389500" imgH="2975106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3" y="3738563"/>
                        <a:ext cx="4384675" cy="297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1" name="Диаграмма 11"/>
          <p:cNvGraphicFramePr>
            <a:graphicFrameLocks/>
          </p:cNvGraphicFramePr>
          <p:nvPr/>
        </p:nvGraphicFramePr>
        <p:xfrm>
          <a:off x="4430713" y="3738563"/>
          <a:ext cx="4719637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1" name="Chart" r:id="rId14" imgW="4730906" imgH="2975106" progId="Excel.Chart.8">
                  <p:embed/>
                </p:oleObj>
              </mc:Choice>
              <mc:Fallback>
                <p:oleObj name="Chart" r:id="rId14" imgW="4730906" imgH="2975106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0713" y="3738563"/>
                        <a:ext cx="4719637" cy="297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548558" y="93443"/>
            <a:ext cx="75969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социально-экономического развития района</a:t>
            </a:r>
          </a:p>
        </p:txBody>
      </p:sp>
    </p:spTree>
    <p:extLst>
      <p:ext uri="{BB962C8B-B14F-4D97-AF65-F5344CB8AC3E}">
        <p14:creationId xmlns:p14="http://schemas.microsoft.com/office/powerpoint/2010/main" val="301644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F5AB29C-0BC9-4447-B974-E9CA918F2814}" type="slidenum">
              <a:rPr lang="ru-RU" altLang="ru-RU" sz="1200" smtClean="0">
                <a:solidFill>
                  <a:srgbClr val="000000"/>
                </a:solidFill>
              </a:rPr>
              <a:pPr/>
              <a:t>22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825" y="1125538"/>
            <a:ext cx="1368425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200" b="1" dirty="0">
                <a:latin typeface="+mn-lt"/>
                <a:cs typeface="Arial" charset="0"/>
              </a:rPr>
              <a:t>млн.руб.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3232912"/>
              </p:ext>
            </p:extLst>
          </p:nvPr>
        </p:nvGraphicFramePr>
        <p:xfrm>
          <a:off x="250825" y="981075"/>
          <a:ext cx="8642350" cy="5595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547096" y="112406"/>
            <a:ext cx="759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основные параметры районного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34795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DA6AB5E-B6CE-4FBC-8678-5F2C5124543D}" type="slidenum">
              <a:rPr lang="ru-RU" altLang="ru-RU" sz="1200" smtClean="0">
                <a:solidFill>
                  <a:srgbClr val="000000"/>
                </a:solidFill>
              </a:rPr>
              <a:pPr/>
              <a:t>23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35844" name="TextBox 1"/>
          <p:cNvSpPr txBox="1">
            <a:spLocks noChangeArrowheads="1"/>
          </p:cNvSpPr>
          <p:nvPr/>
        </p:nvSpPr>
        <p:spPr bwMode="auto">
          <a:xfrm>
            <a:off x="107950" y="1052513"/>
            <a:ext cx="13684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млн.руб.</a:t>
            </a:r>
          </a:p>
        </p:txBody>
      </p:sp>
      <p:graphicFrame>
        <p:nvGraphicFramePr>
          <p:cNvPr id="2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7041163"/>
              </p:ext>
            </p:extLst>
          </p:nvPr>
        </p:nvGraphicFramePr>
        <p:xfrm>
          <a:off x="0" y="1000125"/>
          <a:ext cx="9144000" cy="5813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12318" y="30599"/>
            <a:ext cx="84249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доходов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поступало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консолидированный и районный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94978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677150" y="6327775"/>
            <a:ext cx="1096963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12E55C4-1AEC-4F61-978D-32CCBF1754C5}" type="slidenum">
              <a:rPr lang="ru-RU" altLang="ru-RU" smtClean="0">
                <a:solidFill>
                  <a:srgbClr val="000000"/>
                </a:solidFill>
              </a:rPr>
              <a:pPr/>
              <a:t>24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7950" y="1255713"/>
          <a:ext cx="8928100" cy="1441450"/>
        </p:xfrm>
        <a:graphic>
          <a:graphicData uri="http://schemas.openxmlformats.org/drawingml/2006/table">
            <a:tbl>
              <a:tblPr/>
              <a:tblGrid>
                <a:gridCol w="4567865"/>
                <a:gridCol w="1373554"/>
                <a:gridCol w="1490080"/>
                <a:gridCol w="1496601"/>
              </a:tblGrid>
              <a:tr h="2381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2019 год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2020 год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2021 год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</a:tr>
              <a:tr h="265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Доходы, всего</a:t>
                      </a: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1 317 436,9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1 006 144,7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908 901,4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238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доходы, в т. ч.: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174 686,0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197 569,4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248 662,9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</a:tr>
              <a:tr h="238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Налоговые доходы</a:t>
                      </a:r>
                    </a:p>
                  </a:txBody>
                  <a:tcPr marL="228589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155 631,0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181 248,3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239 340,6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238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 marL="228589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19 055,0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16 321,1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9 322,3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</a:tr>
              <a:tr h="222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1 142 750,9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699 731,9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660 238,5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27988" y="968375"/>
            <a:ext cx="10080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latin typeface="+mn-lt"/>
              </a:rPr>
              <a:t>(тыс. руб.)</a:t>
            </a:r>
          </a:p>
        </p:txBody>
      </p:sp>
      <p:graphicFrame>
        <p:nvGraphicFramePr>
          <p:cNvPr id="15" name="Схема 14"/>
          <p:cNvGraphicFramePr/>
          <p:nvPr/>
        </p:nvGraphicFramePr>
        <p:xfrm>
          <a:off x="1403648" y="5508652"/>
          <a:ext cx="6096000" cy="109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6895" name="Диаграмма 10"/>
          <p:cNvGraphicFramePr>
            <a:graphicFrameLocks/>
          </p:cNvGraphicFramePr>
          <p:nvPr/>
        </p:nvGraphicFramePr>
        <p:xfrm>
          <a:off x="274638" y="2855913"/>
          <a:ext cx="3052762" cy="206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3" name="Chart" r:id="rId9" imgW="3054361" imgH="2072820" progId="Excel.Chart.8">
                  <p:embed/>
                </p:oleObj>
              </mc:Choice>
              <mc:Fallback>
                <p:oleObj name="Chart" r:id="rId9" imgW="3054361" imgH="207282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8" y="2855913"/>
                        <a:ext cx="3052762" cy="206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6" name="Диаграмма 11"/>
          <p:cNvGraphicFramePr>
            <a:graphicFrameLocks/>
          </p:cNvGraphicFramePr>
          <p:nvPr/>
        </p:nvGraphicFramePr>
        <p:xfrm>
          <a:off x="2792413" y="2814638"/>
          <a:ext cx="3559175" cy="224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4" name="Chart" r:id="rId12" imgW="3560373" imgH="2255715" progId="Excel.Chart.8">
                  <p:embed/>
                </p:oleObj>
              </mc:Choice>
              <mc:Fallback>
                <p:oleObj name="Chart" r:id="rId12" imgW="3560373" imgH="225571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2413" y="2814638"/>
                        <a:ext cx="3559175" cy="2249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7" name="Диаграмма 12"/>
          <p:cNvGraphicFramePr>
            <a:graphicFrameLocks/>
          </p:cNvGraphicFramePr>
          <p:nvPr/>
        </p:nvGraphicFramePr>
        <p:xfrm>
          <a:off x="5792788" y="2868613"/>
          <a:ext cx="3159125" cy="219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5" name="Chart" r:id="rId15" imgW="3164098" imgH="2200847" progId="Excel.Chart.8">
                  <p:embed/>
                </p:oleObj>
              </mc:Choice>
              <mc:Fallback>
                <p:oleObj name="Chart" r:id="rId15" imgW="3164098" imgH="220084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2788" y="2868613"/>
                        <a:ext cx="3159125" cy="219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619673" y="200492"/>
            <a:ext cx="7332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поступлений сформированы доходы районного бюджета в 2019-2021 гг.</a:t>
            </a:r>
          </a:p>
        </p:txBody>
      </p:sp>
    </p:spTree>
    <p:extLst>
      <p:ext uri="{BB962C8B-B14F-4D97-AF65-F5344CB8AC3E}">
        <p14:creationId xmlns:p14="http://schemas.microsoft.com/office/powerpoint/2010/main" val="198927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79D2D09-5569-4BF2-BABA-20D8F3204206}" type="slidenum">
              <a:rPr lang="ru-RU" altLang="ru-RU" sz="1200" smtClean="0">
                <a:solidFill>
                  <a:srgbClr val="000000"/>
                </a:solidFill>
              </a:rPr>
              <a:pPr/>
              <a:t>25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37892" name="TextBox 1"/>
          <p:cNvSpPr txBox="1">
            <a:spLocks noChangeArrowheads="1"/>
          </p:cNvSpPr>
          <p:nvPr/>
        </p:nvSpPr>
        <p:spPr bwMode="auto">
          <a:xfrm>
            <a:off x="179388" y="1125538"/>
            <a:ext cx="1512887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graphicFrame>
        <p:nvGraphicFramePr>
          <p:cNvPr id="37893" name="Диаграмма 5"/>
          <p:cNvGraphicFramePr>
            <a:graphicFrameLocks/>
          </p:cNvGraphicFramePr>
          <p:nvPr/>
        </p:nvGraphicFramePr>
        <p:xfrm>
          <a:off x="200025" y="1074738"/>
          <a:ext cx="8701088" cy="555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Chart" r:id="rId4" imgW="8711939" imgH="5560034" progId="Excel.Chart.8">
                  <p:embed/>
                </p:oleObj>
              </mc:Choice>
              <mc:Fallback>
                <p:oleObj name="Chart" r:id="rId4" imgW="8711939" imgH="5560034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" y="1074738"/>
                        <a:ext cx="8701088" cy="555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45764" y="188640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налоговых и неналоговых доходов поступает в консолидированный и районный бюджет</a:t>
            </a:r>
          </a:p>
          <a:p>
            <a:pPr algn="ctr">
              <a:defRPr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95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Box 3"/>
          <p:cNvSpPr txBox="1">
            <a:spLocks noChangeArrowheads="1"/>
          </p:cNvSpPr>
          <p:nvPr/>
        </p:nvSpPr>
        <p:spPr bwMode="auto">
          <a:xfrm>
            <a:off x="7885113" y="1268413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тыс.руб.</a:t>
            </a:r>
          </a:p>
        </p:txBody>
      </p:sp>
      <p:sp>
        <p:nvSpPr>
          <p:cNvPr id="38916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23F6293-AD81-465E-81FC-CD73EA90F79A}" type="slidenum">
              <a:rPr lang="ru-RU" altLang="ru-RU" sz="1200" smtClean="0">
                <a:solidFill>
                  <a:srgbClr val="000000"/>
                </a:solidFill>
              </a:rPr>
              <a:pPr/>
              <a:t>26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04788" y="1608138"/>
          <a:ext cx="8831262" cy="5224462"/>
        </p:xfrm>
        <a:graphic>
          <a:graphicData uri="http://schemas.openxmlformats.org/drawingml/2006/table">
            <a:tbl>
              <a:tblPr/>
              <a:tblGrid>
                <a:gridCol w="1990850"/>
                <a:gridCol w="1080065"/>
                <a:gridCol w="1224074"/>
                <a:gridCol w="936057"/>
                <a:gridCol w="1080065"/>
                <a:gridCol w="864052"/>
                <a:gridCol w="864052"/>
                <a:gridCol w="792047"/>
              </a:tblGrid>
              <a:tr h="8592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2019 год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Первонач. план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года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2020 г.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2020 г.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исполн. к первонач. плану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исполн. к уточн. плану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исполн. к 2019 году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5124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69397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010,1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001,0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001,0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757,8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686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Упрощенная система налогобложения</a:t>
                      </a:r>
                    </a:p>
                  </a:txBody>
                  <a:tcPr marL="69397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862,2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862,2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172,6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6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</a:t>
                      </a:r>
                    </a:p>
                  </a:txBody>
                  <a:tcPr marL="69397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130,9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327,1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327,1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687,0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657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</a:t>
                      </a:r>
                    </a:p>
                  </a:txBody>
                  <a:tcPr marL="69397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657,2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754,8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754,8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542,5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6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69397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974,1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229,2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124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69397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858,7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343,4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343,4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859,2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6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налоговые доходы</a:t>
                      </a:r>
                    </a:p>
                  </a:txBody>
                  <a:tcPr marL="69397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631,0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788,5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388,5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248,3 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  </a:t>
                      </a:r>
                    </a:p>
                  </a:txBody>
                  <a:tcPr marL="5783" marR="5783" marT="57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39888" y="353448"/>
            <a:ext cx="77152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районного бюджета по налоговым доходам</a:t>
            </a:r>
          </a:p>
        </p:txBody>
      </p:sp>
    </p:spTree>
    <p:extLst>
      <p:ext uri="{BB962C8B-B14F-4D97-AF65-F5344CB8AC3E}">
        <p14:creationId xmlns:p14="http://schemas.microsoft.com/office/powerpoint/2010/main" val="213766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5C43197C-3094-4E15-821D-9A49D5E1B387}" type="slidenum">
              <a:rPr lang="ru-RU" altLang="ru-RU" smtClean="0">
                <a:solidFill>
                  <a:srgbClr val="000000"/>
                </a:solidFill>
              </a:rPr>
              <a:pPr/>
              <a:t>27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40964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2009999"/>
              </p:ext>
            </p:extLst>
          </p:nvPr>
        </p:nvGraphicFramePr>
        <p:xfrm>
          <a:off x="417726" y="1252537"/>
          <a:ext cx="4703762" cy="546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4" name="Chart" r:id="rId5" imgW="4712616" imgH="5474682" progId="Excel.Chart.8">
                  <p:embed/>
                </p:oleObj>
              </mc:Choice>
              <mc:Fallback>
                <p:oleObj name="Chart" r:id="rId5" imgW="4712616" imgH="547468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726" y="1252537"/>
                        <a:ext cx="4703762" cy="546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5" name="Диаграмма 6"/>
          <p:cNvGraphicFramePr>
            <a:graphicFrameLocks/>
          </p:cNvGraphicFramePr>
          <p:nvPr/>
        </p:nvGraphicFramePr>
        <p:xfrm>
          <a:off x="3873500" y="2370138"/>
          <a:ext cx="4852988" cy="319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5" name="Chart" r:id="rId8" imgW="4858933" imgH="3206774" progId="Excel.Chart.8">
                  <p:embed/>
                </p:oleObj>
              </mc:Choice>
              <mc:Fallback>
                <p:oleObj name="Chart" r:id="rId8" imgW="4858933" imgH="3206774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3500" y="2370138"/>
                        <a:ext cx="4852988" cy="319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6" name="TextBox 2"/>
          <p:cNvSpPr txBox="1">
            <a:spLocks noChangeArrowheads="1"/>
          </p:cNvSpPr>
          <p:nvPr/>
        </p:nvSpPr>
        <p:spPr bwMode="auto">
          <a:xfrm>
            <a:off x="450850" y="1412875"/>
            <a:ext cx="12176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r>
              <a:rPr lang="ru-RU" altLang="ru-RU" sz="1600" b="1">
                <a:latin typeface="Garamond" panose="02020404030301010803" pitchFamily="18" charset="0"/>
              </a:rPr>
              <a:t>2019 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25010" y="330855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доходов в 20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9-2020 гг.</a:t>
            </a:r>
          </a:p>
        </p:txBody>
      </p:sp>
    </p:spTree>
    <p:extLst>
      <p:ext uri="{BB962C8B-B14F-4D97-AF65-F5344CB8AC3E}">
        <p14:creationId xmlns:p14="http://schemas.microsoft.com/office/powerpoint/2010/main" val="290665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3EC2312A-96F0-4D43-91F1-38747EA7C2CA}" type="slidenum">
              <a:rPr lang="ru-RU" altLang="ru-RU" sz="1200" smtClean="0">
                <a:solidFill>
                  <a:srgbClr val="000000"/>
                </a:solidFill>
              </a:rPr>
              <a:pPr/>
              <a:t>28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8074025" y="1017588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1341438"/>
          <a:ext cx="9144001" cy="5422918"/>
        </p:xfrm>
        <a:graphic>
          <a:graphicData uri="http://schemas.openxmlformats.org/drawingml/2006/table">
            <a:tbl>
              <a:tblPr/>
              <a:tblGrid>
                <a:gridCol w="1907704"/>
                <a:gridCol w="936104"/>
                <a:gridCol w="1008112"/>
                <a:gridCol w="1080120"/>
                <a:gridCol w="1152128"/>
                <a:gridCol w="1080120"/>
                <a:gridCol w="1008112"/>
                <a:gridCol w="971601"/>
              </a:tblGrid>
              <a:tr h="6037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2019 год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Первонач. 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2020 года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2020 г.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2020 г.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3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к 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первонач. 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плану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3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к </a:t>
                      </a:r>
                      <a:r>
                        <a:rPr lang="ru-RU" sz="13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плану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3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к 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2019 г.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599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57363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168,0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369,4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369,4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83,1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010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 marL="57363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723,9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076,7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076,7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513,7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10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получаемые в виде арендной платы за земельные участки</a:t>
                      </a:r>
                    </a:p>
                  </a:txBody>
                  <a:tcPr marL="57363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030,4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436,2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436,2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532,9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028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</a:t>
                      </a:r>
                    </a:p>
                  </a:txBody>
                  <a:tcPr marL="57363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981,4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682,0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682,0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373,5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7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 </a:t>
                      </a:r>
                    </a:p>
                  </a:txBody>
                  <a:tcPr marL="57363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160,9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000,0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000,0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884,1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222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028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МУП</a:t>
                      </a:r>
                    </a:p>
                  </a:txBody>
                  <a:tcPr marL="57363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52,1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2,1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7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реализации имущества</a:t>
                      </a:r>
                    </a:p>
                  </a:txBody>
                  <a:tcPr marL="57363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 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200,0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 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919,9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460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010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компенсации затрат государства</a:t>
                      </a:r>
                    </a:p>
                  </a:txBody>
                  <a:tcPr marL="57363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711,7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794,8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7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использования имущества</a:t>
                      </a:r>
                    </a:p>
                  </a:txBody>
                  <a:tcPr marL="57363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226,6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166,2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166,2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217,0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557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неналоговые доходы</a:t>
                      </a:r>
                    </a:p>
                  </a:txBody>
                  <a:tcPr marL="57363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</a:t>
                      </a: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055,0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</a:t>
                      </a: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170,5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</a:t>
                      </a: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</a:t>
                      </a: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970,5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</a:t>
                      </a: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321,1 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  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</a:t>
                      </a: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 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80" marR="4780" marT="4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03648" y="188640"/>
            <a:ext cx="76328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районного бюджета по неналоговым доходам</a:t>
            </a:r>
          </a:p>
        </p:txBody>
      </p:sp>
    </p:spTree>
    <p:extLst>
      <p:ext uri="{BB962C8B-B14F-4D97-AF65-F5344CB8AC3E}">
        <p14:creationId xmlns:p14="http://schemas.microsoft.com/office/powerpoint/2010/main" val="35994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936B47D-F6E6-4E6B-BD9B-D9FDAD903F7F}" type="slidenum">
              <a:rPr lang="ru-RU" altLang="ru-RU" smtClean="0">
                <a:solidFill>
                  <a:srgbClr val="000000"/>
                </a:solidFill>
              </a:rPr>
              <a:pPr/>
              <a:t>29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44036" name="Диаграмма 5"/>
          <p:cNvGraphicFramePr>
            <a:graphicFrameLocks/>
          </p:cNvGraphicFramePr>
          <p:nvPr/>
        </p:nvGraphicFramePr>
        <p:xfrm>
          <a:off x="200025" y="1250950"/>
          <a:ext cx="4194175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8" name="Chart" r:id="rId4" imgW="4200508" imgH="5413717" progId="Excel.Chart.8">
                  <p:embed/>
                </p:oleObj>
              </mc:Choice>
              <mc:Fallback>
                <p:oleObj name="Chart" r:id="rId4" imgW="4200508" imgH="541371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" y="1250950"/>
                        <a:ext cx="4194175" cy="541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Диаграмма 6"/>
          <p:cNvGraphicFramePr>
            <a:graphicFrameLocks/>
          </p:cNvGraphicFramePr>
          <p:nvPr/>
        </p:nvGraphicFramePr>
        <p:xfrm>
          <a:off x="4292600" y="1362075"/>
          <a:ext cx="4508500" cy="499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9" name="Chart" r:id="rId7" imgW="4511431" imgH="4999153" progId="Excel.Chart.8">
                  <p:embed/>
                </p:oleObj>
              </mc:Choice>
              <mc:Fallback>
                <p:oleObj name="Chart" r:id="rId7" imgW="4511431" imgH="4999153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2600" y="1362075"/>
                        <a:ext cx="4508500" cy="499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87624" y="188640"/>
            <a:ext cx="784887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неналоговых доходов в 2019-2020 гг.</a:t>
            </a:r>
          </a:p>
        </p:txBody>
      </p:sp>
    </p:spTree>
    <p:extLst>
      <p:ext uri="{BB962C8B-B14F-4D97-AF65-F5344CB8AC3E}">
        <p14:creationId xmlns:p14="http://schemas.microsoft.com/office/powerpoint/2010/main" val="322376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DC42559-90BA-4519-9143-6EE69E0D9174}" type="slidenum">
              <a:rPr lang="ru-RU" altLang="ru-RU" sz="1200" smtClean="0">
                <a:solidFill>
                  <a:srgbClr val="000000"/>
                </a:solidFill>
              </a:rPr>
              <a:pPr/>
              <a:t>30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7812088" y="1412875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781175"/>
          <a:ext cx="9144002" cy="4651374"/>
        </p:xfrm>
        <a:graphic>
          <a:graphicData uri="http://schemas.openxmlformats.org/drawingml/2006/table">
            <a:tbl>
              <a:tblPr/>
              <a:tblGrid>
                <a:gridCol w="1763689"/>
                <a:gridCol w="1224136"/>
                <a:gridCol w="1080120"/>
                <a:gridCol w="1152128"/>
                <a:gridCol w="1224136"/>
                <a:gridCol w="864096"/>
                <a:gridCol w="936104"/>
                <a:gridCol w="899593"/>
              </a:tblGrid>
              <a:tr h="11439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Безвозмездные поступления</a:t>
                      </a:r>
                    </a:p>
                  </a:txBody>
                  <a:tcPr marL="6881" marR="6881" marT="68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Исполнено за 2019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Первонач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 план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Уточн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 план 2020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Исполнено за 2020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выполн. к первонач.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выполн. в уточн.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выполн. к 2019 году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Дотации</a:t>
                      </a:r>
                    </a:p>
                  </a:txBody>
                  <a:tcPr marL="6881" marR="6881" marT="68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65 018,6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88 604,0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88 604,0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88 604,0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Субсидии</a:t>
                      </a:r>
                    </a:p>
                  </a:txBody>
                  <a:tcPr marL="6881" marR="6881" marT="68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220 097,2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366 207,5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813 273,0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785 433,8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Субвенции</a:t>
                      </a:r>
                    </a:p>
                  </a:txBody>
                  <a:tcPr marL="6881" marR="6881" marT="68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254 619,5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243 526,2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255 411,3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255 410,6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768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Иные межбюджетные </a:t>
                      </a: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трансферты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81" marR="6881" marT="68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156 192,7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1 394,2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13 850,0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13 832,4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Возврат субвенций</a:t>
                      </a:r>
                    </a:p>
                  </a:txBody>
                  <a:tcPr marL="6881" marR="6881" marT="68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      4 506,6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        550,0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          550,0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768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безвозмездные поступления</a:t>
                      </a:r>
                    </a:p>
                  </a:txBody>
                  <a:tcPr marL="6881" marR="6881" marT="68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691 421,4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699 731,9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1 170 588,3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1 142 730,8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59632" y="350530"/>
            <a:ext cx="78384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районного бюджета по безвозмездным поступлениям</a:t>
            </a:r>
          </a:p>
        </p:txBody>
      </p:sp>
    </p:spTree>
    <p:extLst>
      <p:ext uri="{BB962C8B-B14F-4D97-AF65-F5344CB8AC3E}">
        <p14:creationId xmlns:p14="http://schemas.microsoft.com/office/powerpoint/2010/main" val="178690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9120B677-F00C-4B43-88C2-1ACCFAED7D2B}" type="slidenum">
              <a:rPr lang="ru-RU" altLang="ru-RU" smtClean="0">
                <a:solidFill>
                  <a:srgbClr val="000000"/>
                </a:solidFill>
              </a:rPr>
              <a:pPr/>
              <a:t>31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46084" name="Диаграмма 5"/>
          <p:cNvGraphicFramePr>
            <a:graphicFrameLocks/>
          </p:cNvGraphicFramePr>
          <p:nvPr/>
        </p:nvGraphicFramePr>
        <p:xfrm>
          <a:off x="344488" y="1217613"/>
          <a:ext cx="4016375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" name="Chart" r:id="rId4" imgW="4023709" imgH="5419814" progId="Excel.Chart.8">
                  <p:embed/>
                </p:oleObj>
              </mc:Choice>
              <mc:Fallback>
                <p:oleObj name="Chart" r:id="rId4" imgW="4023709" imgH="5419814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8" y="1217613"/>
                        <a:ext cx="4016375" cy="541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5" name="Диаграмма 6"/>
          <p:cNvGraphicFramePr>
            <a:graphicFrameLocks/>
          </p:cNvGraphicFramePr>
          <p:nvPr/>
        </p:nvGraphicFramePr>
        <p:xfrm>
          <a:off x="4449763" y="1336675"/>
          <a:ext cx="4451350" cy="501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" name="Chart" r:id="rId7" imgW="4462659" imgH="5023539" progId="Excel.Chart.8">
                  <p:embed/>
                </p:oleObj>
              </mc:Choice>
              <mc:Fallback>
                <p:oleObj name="Chart" r:id="rId7" imgW="4462659" imgH="5023539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9763" y="1336675"/>
                        <a:ext cx="4451350" cy="501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619672" y="260648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 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2019-2020 гг.</a:t>
            </a:r>
          </a:p>
        </p:txBody>
      </p:sp>
    </p:spTree>
    <p:extLst>
      <p:ext uri="{BB962C8B-B14F-4D97-AF65-F5344CB8AC3E}">
        <p14:creationId xmlns:p14="http://schemas.microsoft.com/office/powerpoint/2010/main" val="99407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250825" y="2276475"/>
            <a:ext cx="2592388" cy="1439863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200" dirty="0">
                <a:solidFill>
                  <a:schemeClr val="tx1"/>
                </a:solidFill>
              </a:rPr>
              <a:t>Акцизы на нефтепродукты  за 2020 год - </a:t>
            </a:r>
          </a:p>
          <a:p>
            <a:pPr algn="ctr" eaLnBrk="1" hangingPunct="1">
              <a:defRPr/>
            </a:pPr>
            <a:r>
              <a:rPr lang="ru-RU" sz="2200" dirty="0">
                <a:solidFill>
                  <a:schemeClr val="tx1"/>
                </a:solidFill>
              </a:rPr>
              <a:t>9 778,8 тыс. руб.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6084888" y="2205038"/>
            <a:ext cx="2857500" cy="180022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200" dirty="0">
                <a:solidFill>
                  <a:schemeClr val="tx1"/>
                </a:solidFill>
              </a:rPr>
              <a:t>Содержание и ремонт дорог местного значения за 2020 год – </a:t>
            </a:r>
          </a:p>
          <a:p>
            <a:pPr algn="ctr" eaLnBrk="1" hangingPunct="1">
              <a:defRPr/>
            </a:pPr>
            <a:r>
              <a:rPr lang="ru-RU" sz="2200" dirty="0">
                <a:solidFill>
                  <a:schemeClr val="tx1"/>
                </a:solidFill>
              </a:rPr>
              <a:t>11 193,8 тыс. руб.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403350" y="4724400"/>
            <a:ext cx="5786438" cy="571500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dirty="0">
                <a:solidFill>
                  <a:schemeClr val="tx1"/>
                </a:solidFill>
              </a:rPr>
              <a:t>Объем расходов дорожного фонда</a:t>
            </a:r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279400" y="5327650"/>
            <a:ext cx="2447925" cy="936625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10 688,4 тыс. руб.</a:t>
            </a:r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3141663" y="5367338"/>
            <a:ext cx="2447925" cy="936625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11 193,8 тыс. 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7112" name="TextBox 3"/>
          <p:cNvSpPr txBox="1">
            <a:spLocks noChangeArrowheads="1"/>
          </p:cNvSpPr>
          <p:nvPr/>
        </p:nvSpPr>
        <p:spPr bwMode="auto">
          <a:xfrm>
            <a:off x="620713" y="6156325"/>
            <a:ext cx="1214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2019 год</a:t>
            </a:r>
          </a:p>
        </p:txBody>
      </p:sp>
      <p:sp>
        <p:nvSpPr>
          <p:cNvPr id="47113" name="TextBox 3"/>
          <p:cNvSpPr txBox="1">
            <a:spLocks noChangeArrowheads="1"/>
          </p:cNvSpPr>
          <p:nvPr/>
        </p:nvSpPr>
        <p:spPr bwMode="auto">
          <a:xfrm>
            <a:off x="3575050" y="6156325"/>
            <a:ext cx="1212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</a:p>
        </p:txBody>
      </p:sp>
      <p:pic>
        <p:nvPicPr>
          <p:cNvPr id="47114" name="Рисунок 12" descr="Ремонт дорог в Самаре, ямочный ремонт в Самар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412875"/>
            <a:ext cx="26638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5" name="Рисунок 13" descr="2560x1600 view, roads, дорога, дорожная разметка, путь, wallpapers, деревья, пейзаж картинки на рабочий стол обои фото скач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284538"/>
            <a:ext cx="2663825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трелка вправо 6"/>
          <p:cNvSpPr/>
          <p:nvPr/>
        </p:nvSpPr>
        <p:spPr>
          <a:xfrm>
            <a:off x="3779838" y="2708275"/>
            <a:ext cx="1643062" cy="71437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47117" name="Номер слайда 1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DAB0FD1-5F25-44BD-AF17-D3B478257508}" type="slidenum">
              <a:rPr lang="ru-RU" altLang="ru-RU" sz="1200" smtClean="0">
                <a:solidFill>
                  <a:srgbClr val="000000"/>
                </a:solidFill>
              </a:rPr>
              <a:pPr/>
              <a:t>32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47118" name="TextBox 3"/>
          <p:cNvSpPr txBox="1">
            <a:spLocks noChangeArrowheads="1"/>
          </p:cNvSpPr>
          <p:nvPr/>
        </p:nvSpPr>
        <p:spPr bwMode="auto">
          <a:xfrm>
            <a:off x="6227763" y="6156325"/>
            <a:ext cx="1924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2021 год (план)</a:t>
            </a:r>
          </a:p>
        </p:txBody>
      </p:sp>
      <p:sp>
        <p:nvSpPr>
          <p:cNvPr id="18" name="Стрелка вправо с вырезом 17"/>
          <p:cNvSpPr/>
          <p:nvPr/>
        </p:nvSpPr>
        <p:spPr>
          <a:xfrm>
            <a:off x="6002338" y="5327650"/>
            <a:ext cx="2447925" cy="936625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11 776,3 тыс. 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95947"/>
            <a:ext cx="7200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формируются и используются средства дорожного фонда</a:t>
            </a:r>
          </a:p>
        </p:txBody>
      </p:sp>
    </p:spTree>
    <p:extLst>
      <p:ext uri="{BB962C8B-B14F-4D97-AF65-F5344CB8AC3E}">
        <p14:creationId xmlns:p14="http://schemas.microsoft.com/office/powerpoint/2010/main" val="25149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885113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F4D1B32-0BE7-4677-BA8E-1F9CBBB84E70}" type="slidenum">
              <a:rPr lang="ru-RU" altLang="ru-RU" sz="1200" smtClean="0">
                <a:solidFill>
                  <a:srgbClr val="000000"/>
                </a:solidFill>
              </a:rPr>
              <a:pPr/>
              <a:t>33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47000" y="1249363"/>
            <a:ext cx="10382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latin typeface="+mn-lt"/>
              </a:rPr>
              <a:t>тыс.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39750" y="1581150"/>
          <a:ext cx="7993063" cy="1049338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707920"/>
                <a:gridCol w="1489304"/>
                <a:gridCol w="1598613"/>
                <a:gridCol w="1598613"/>
                <a:gridCol w="1598613"/>
              </a:tblGrid>
              <a:tr h="489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Наименование</a:t>
                      </a:r>
                      <a:endParaRPr lang="ru-RU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Объем долга на </a:t>
                      </a:r>
                      <a:r>
                        <a:rPr lang="ru-RU" sz="1400" u="none" strike="noStrike" dirty="0" smtClean="0">
                          <a:effectLst/>
                        </a:rPr>
                        <a:t>01.01.2020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Привлечение заемных средств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Погашение долга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Объем долга на </a:t>
                      </a:r>
                      <a:r>
                        <a:rPr lang="ru-RU" sz="1400" u="none" strike="noStrike" dirty="0" smtClean="0">
                          <a:effectLst/>
                        </a:rPr>
                        <a:t>31.12.2020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</a:tr>
              <a:tr h="5597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Бюджетный кредит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10 400,00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 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4 000,00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6 400,00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</a:tr>
            </a:tbl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5473700" y="3657600"/>
            <a:ext cx="3311525" cy="2187575"/>
          </a:xfrm>
          <a:prstGeom prst="roundRect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 структуре муниципального долга в 2020 году 100% составляют бюджетные кредиты, полученные из областного бюджета</a:t>
            </a:r>
          </a:p>
        </p:txBody>
      </p:sp>
      <p:graphicFrame>
        <p:nvGraphicFramePr>
          <p:cNvPr id="48148" name="Диаграмма 12"/>
          <p:cNvGraphicFramePr>
            <a:graphicFrameLocks/>
          </p:cNvGraphicFramePr>
          <p:nvPr/>
        </p:nvGraphicFramePr>
        <p:xfrm>
          <a:off x="417513" y="3143250"/>
          <a:ext cx="4835525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8" name="Chart" r:id="rId5" imgW="4840644" imgH="3078747" progId="Excel.Chart.8">
                  <p:embed/>
                </p:oleObj>
              </mc:Choice>
              <mc:Fallback>
                <p:oleObj name="Chart" r:id="rId5" imgW="4840644" imgH="307874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3143250"/>
                        <a:ext cx="4835525" cy="307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hape 8"/>
          <p:cNvSpPr/>
          <p:nvPr/>
        </p:nvSpPr>
        <p:spPr>
          <a:xfrm rot="4674962">
            <a:off x="2732087" y="4076701"/>
            <a:ext cx="995363" cy="766762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B793F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extBox 1"/>
          <p:cNvSpPr txBox="1"/>
          <p:nvPr/>
        </p:nvSpPr>
        <p:spPr>
          <a:xfrm>
            <a:off x="2773363" y="4459288"/>
            <a:ext cx="827087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latin typeface="+mn-lt"/>
              </a:rPr>
              <a:t>- 4 000,0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29552" y="410230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в 2020 году</a:t>
            </a:r>
          </a:p>
        </p:txBody>
      </p:sp>
    </p:spTree>
    <p:extLst>
      <p:ext uri="{BB962C8B-B14F-4D97-AF65-F5344CB8AC3E}">
        <p14:creationId xmlns:p14="http://schemas.microsoft.com/office/powerpoint/2010/main" val="64402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885113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1FB52FC-0334-4019-B632-2D81AE0DE459}" type="slidenum">
              <a:rPr lang="ru-RU" altLang="ru-RU" sz="1200" smtClean="0">
                <a:solidFill>
                  <a:srgbClr val="000000"/>
                </a:solidFill>
              </a:rPr>
              <a:pPr/>
              <a:t>34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pic>
        <p:nvPicPr>
          <p:cNvPr id="50180" name="Picture 28" descr="ÐÐ°ÑÑÐ¸Ð½ÐºÐ¸ Ð¿Ð¾ Ð·Ð°Ð¿ÑÐ¾ÑÑ Ð¼ÑÐ½Ð¸ÑÐ¸Ð¿Ð°Ð»ÑÐ½ÑÐ¹ Ð´Ð¾Ð»Ð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196975"/>
            <a:ext cx="3455987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11" descr="ÐÐ°ÑÑÐ¸Ð½ÐºÐ¸ Ð¿Ð¾ Ð·Ð°Ð¿ÑÐ¾ÑÑ Ð¼ÑÐ½Ð¸ÑÐ¸Ð¿Ð°Ð»ÑÐ½ÑÐ¹ Ð´Ð¾Ð»Ð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221163"/>
            <a:ext cx="3527425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0182" name="Диаграмма 7"/>
          <p:cNvGraphicFramePr>
            <a:graphicFrameLocks/>
          </p:cNvGraphicFramePr>
          <p:nvPr/>
        </p:nvGraphicFramePr>
        <p:xfrm>
          <a:off x="4305300" y="3665538"/>
          <a:ext cx="4781550" cy="316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2" name="Chart" r:id="rId6" imgW="4785775" imgH="3170195" progId="Excel.Chart.8">
                  <p:embed/>
                </p:oleObj>
              </mc:Choice>
              <mc:Fallback>
                <p:oleObj name="Chart" r:id="rId6" imgW="4785775" imgH="317019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5300" y="3665538"/>
                        <a:ext cx="4781550" cy="3163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3" name="Диаграмма 7"/>
          <p:cNvGraphicFramePr>
            <a:graphicFrameLocks/>
          </p:cNvGraphicFramePr>
          <p:nvPr/>
        </p:nvGraphicFramePr>
        <p:xfrm>
          <a:off x="-23813" y="981075"/>
          <a:ext cx="4673601" cy="305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3" name="Chart" r:id="rId9" imgW="4682134" imgH="3060457" progId="Excel.Chart.8">
                  <p:embed/>
                </p:oleObj>
              </mc:Choice>
              <mc:Fallback>
                <p:oleObj name="Chart" r:id="rId9" imgW="4682134" imgH="306045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3813" y="981075"/>
                        <a:ext cx="4673601" cy="305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122128" y="116632"/>
            <a:ext cx="805226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и расходы на его обслуживание</a:t>
            </a:r>
          </a:p>
        </p:txBody>
      </p:sp>
    </p:spTree>
    <p:extLst>
      <p:ext uri="{BB962C8B-B14F-4D97-AF65-F5344CB8AC3E}">
        <p14:creationId xmlns:p14="http://schemas.microsoft.com/office/powerpoint/2010/main" val="208601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54951730-CAA0-43EC-A72A-4F09B7050C7E}" type="slidenum">
              <a:rPr lang="ru-RU" altLang="ru-RU" smtClean="0">
                <a:solidFill>
                  <a:srgbClr val="000000"/>
                </a:solidFill>
              </a:rPr>
              <a:pPr/>
              <a:t>35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341438"/>
          <a:ext cx="9144000" cy="5440362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438204"/>
                <a:gridCol w="2133429"/>
                <a:gridCol w="1600064"/>
                <a:gridCol w="1447852"/>
                <a:gridCol w="1524451"/>
              </a:tblGrid>
              <a:tr h="120315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Требование нормативного документа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Нормативный документ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Установленное условие  </a:t>
                      </a:r>
                    </a:p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(тыс. руб.)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Фактическое значение (тыс. руб.)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Соответствие требованиям решения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45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Предельный объем муниципального долга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Решение Земского собрания Дивеевского муниципального района Нижегородской области от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13.12.2019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№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93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«О бюджете Дивеевского муниципального района Нижегородской области на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2020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год и плановый период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2021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и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2022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годов» (с учетом внесенных изменений)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10 400,0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на 01.01.2020 -</a:t>
                      </a:r>
                    </a:p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10 400,00;</a:t>
                      </a: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31.12.2020 - </a:t>
                      </a: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Соответствует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26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Верхний предел муниципального долга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6 400,0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u="none" strike="noStrike" dirty="0" smtClean="0">
                        <a:effectLst/>
                        <a:latin typeface="+mn-lt"/>
                      </a:endParaRP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6 400,0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Соответствует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403648" y="188640"/>
            <a:ext cx="748883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ограничений, установленных по муниципальному долгу</a:t>
            </a:r>
          </a:p>
        </p:txBody>
      </p:sp>
    </p:spTree>
    <p:extLst>
      <p:ext uri="{BB962C8B-B14F-4D97-AF65-F5344CB8AC3E}">
        <p14:creationId xmlns:p14="http://schemas.microsoft.com/office/powerpoint/2010/main" val="342802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216" y="462663"/>
            <a:ext cx="8462876" cy="649882"/>
          </a:xfrm>
        </p:spPr>
        <p:txBody>
          <a:bodyPr>
            <a:noAutofit/>
          </a:bodyPr>
          <a:lstStyle/>
          <a:p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Дивеевского </a:t>
            </a:r>
            <a:b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за 2020 год</a:t>
            </a:r>
            <a:b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i="1" dirty="0"/>
          </a:p>
        </p:txBody>
      </p:sp>
      <p:sp>
        <p:nvSpPr>
          <p:cNvPr id="5" name="Прямоугольник 11"/>
          <p:cNvSpPr>
            <a:spLocks noChangeArrowheads="1"/>
          </p:cNvSpPr>
          <p:nvPr/>
        </p:nvSpPr>
        <p:spPr bwMode="auto">
          <a:xfrm>
            <a:off x="198685" y="1180854"/>
            <a:ext cx="50213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за 2020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произведены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974 992 271,35 тыс.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90,4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к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уточненному годовому плану.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6833"/>
            <a:ext cx="5819899" cy="4078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8241370"/>
              </p:ext>
            </p:extLst>
          </p:nvPr>
        </p:nvGraphicFramePr>
        <p:xfrm>
          <a:off x="5436096" y="1628800"/>
          <a:ext cx="4733925" cy="4871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289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-22156"/>
            <a:ext cx="7643192" cy="1362924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Дивеевского муниципального округа за 2020 год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661164"/>
              </p:ext>
            </p:extLst>
          </p:nvPr>
        </p:nvGraphicFramePr>
        <p:xfrm>
          <a:off x="107504" y="1052736"/>
          <a:ext cx="8856984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337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3223" y="260648"/>
            <a:ext cx="67842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на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537350"/>
              </p:ext>
            </p:extLst>
          </p:nvPr>
        </p:nvGraphicFramePr>
        <p:xfrm>
          <a:off x="4648991" y="1152033"/>
          <a:ext cx="4673601" cy="3429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Chart" r:id="rId4" imgW="4682134" imgH="3304318" progId="Excel.Chart.8">
                  <p:embed/>
                </p:oleObj>
              </mc:Choice>
              <mc:Fallback>
                <p:oleObj name="Chart" r:id="rId4" imgW="4682134" imgH="3304318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991" y="1152033"/>
                        <a:ext cx="4673601" cy="34294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5949949" y="782145"/>
            <a:ext cx="2071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154339" y="4721194"/>
            <a:ext cx="3643312" cy="357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321 390,0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5750" y="5715000"/>
            <a:ext cx="857250" cy="28575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357313" y="5786438"/>
            <a:ext cx="2428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5750" y="6215063"/>
            <a:ext cx="857250" cy="28575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357688" y="5429250"/>
            <a:ext cx="857250" cy="285750"/>
          </a:xfrm>
          <a:prstGeom prst="rect">
            <a:avLst/>
          </a:prstGeom>
          <a:solidFill>
            <a:srgbClr val="66FF66"/>
          </a:solidFill>
          <a:ln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1357313" y="6143625"/>
            <a:ext cx="2428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</p:txBody>
      </p:sp>
      <p:sp>
        <p:nvSpPr>
          <p:cNvPr id="15" name="TextBox 15"/>
          <p:cNvSpPr txBox="1">
            <a:spLocks noChangeArrowheads="1"/>
          </p:cNvSpPr>
          <p:nvPr/>
        </p:nvSpPr>
        <p:spPr bwMode="auto">
          <a:xfrm>
            <a:off x="5429250" y="5357813"/>
            <a:ext cx="2428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образование</a:t>
            </a:r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5592761" y="6072188"/>
            <a:ext cx="2428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357688" y="6072188"/>
            <a:ext cx="857250" cy="28575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1357313" y="5286375"/>
            <a:ext cx="2428876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85750" y="5286375"/>
            <a:ext cx="857250" cy="28575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9077397"/>
              </p:ext>
            </p:extLst>
          </p:nvPr>
        </p:nvGraphicFramePr>
        <p:xfrm>
          <a:off x="195486" y="919207"/>
          <a:ext cx="4752528" cy="3947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1381497" y="740613"/>
            <a:ext cx="2071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4687822"/>
            <a:ext cx="3643312" cy="357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311 240,5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245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116632"/>
            <a:ext cx="7272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на жилищно-коммунальное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хозяйство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258530"/>
              </p:ext>
            </p:extLst>
          </p:nvPr>
        </p:nvGraphicFramePr>
        <p:xfrm>
          <a:off x="4644008" y="1340768"/>
          <a:ext cx="467360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Chart" r:id="rId4" imgW="4682134" imgH="3279932" progId="Excel.Chart.8">
                  <p:embed/>
                </p:oleObj>
              </mc:Choice>
              <mc:Fallback>
                <p:oleObj name="Chart" r:id="rId4" imgW="4682134" imgH="327993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1340768"/>
                        <a:ext cx="4673600" cy="32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6300192" y="1268760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68044" y="4617368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301 281,7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1259632" y="5972175"/>
            <a:ext cx="2447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хозяйство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5588" y="5972175"/>
            <a:ext cx="857250" cy="2857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49238" y="5327234"/>
            <a:ext cx="857250" cy="2857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1240631" y="5288138"/>
            <a:ext cx="3173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6588125" y="5370513"/>
            <a:ext cx="2447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494338" y="5392738"/>
            <a:ext cx="857250" cy="2857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494338" y="5989638"/>
            <a:ext cx="857250" cy="2857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6553200" y="5888037"/>
            <a:ext cx="244792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жилищно-коммунального хозяйства</a:t>
            </a: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9173764"/>
              </p:ext>
            </p:extLst>
          </p:nvPr>
        </p:nvGraphicFramePr>
        <p:xfrm>
          <a:off x="0" y="1556792"/>
          <a:ext cx="4968044" cy="3060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1447750" y="1323716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0238" y="4617367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249 662,6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76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88640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на национальную экономику</a:t>
            </a:r>
            <a:endParaRPr lang="ru-RU" sz="2800" i="1" dirty="0"/>
          </a:p>
        </p:txBody>
      </p:sp>
      <p:graphicFrame>
        <p:nvGraphicFramePr>
          <p:cNvPr id="21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0500802"/>
              </p:ext>
            </p:extLst>
          </p:nvPr>
        </p:nvGraphicFramePr>
        <p:xfrm>
          <a:off x="4521199" y="1823616"/>
          <a:ext cx="4572001" cy="3513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5184068" y="1457781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519 156,6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56176" y="1087894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 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1403648" y="5583026"/>
            <a:ext cx="3287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и рыболовство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0541" y="5605251"/>
            <a:ext cx="857250" cy="2857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1466850" y="6086475"/>
            <a:ext cx="328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Дорожное хозяйство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5595" y="6041547"/>
            <a:ext cx="857250" cy="2857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6372200" y="5583026"/>
            <a:ext cx="3287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и информатика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34441" y="5585324"/>
            <a:ext cx="857250" cy="2857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6372199" y="5963444"/>
            <a:ext cx="32877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национальной экономики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334441" y="6097587"/>
            <a:ext cx="857250" cy="2857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1466849" y="6485731"/>
            <a:ext cx="32861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70541" y="6467392"/>
            <a:ext cx="857250" cy="2857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2236873"/>
              </p:ext>
            </p:extLst>
          </p:nvPr>
        </p:nvGraphicFramePr>
        <p:xfrm>
          <a:off x="107504" y="2000443"/>
          <a:ext cx="4824536" cy="3177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368077" y="1421272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195 777,3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207646" y="1070224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</p:spTree>
    <p:extLst>
      <p:ext uri="{BB962C8B-B14F-4D97-AF65-F5344CB8AC3E}">
        <p14:creationId xmlns:p14="http://schemas.microsoft.com/office/powerpoint/2010/main" val="364550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368152"/>
          </a:xfrm>
        </p:spPr>
        <p:txBody>
          <a:bodyPr>
            <a:no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районного бюджета по разделам и подразделам  бюджетной классификации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819657"/>
              </p:ext>
            </p:extLst>
          </p:nvPr>
        </p:nvGraphicFramePr>
        <p:xfrm>
          <a:off x="0" y="1412776"/>
          <a:ext cx="9036497" cy="5240750"/>
        </p:xfrm>
        <a:graphic>
          <a:graphicData uri="http://schemas.openxmlformats.org/drawingml/2006/table">
            <a:tbl>
              <a:tblPr/>
              <a:tblGrid>
                <a:gridCol w="436090"/>
                <a:gridCol w="3591944"/>
                <a:gridCol w="1016210"/>
                <a:gridCol w="871037"/>
                <a:gridCol w="943623"/>
                <a:gridCol w="1097472"/>
                <a:gridCol w="1080121"/>
              </a:tblGrid>
              <a:tr h="515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з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.,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г.,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первоначальному плану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уточненному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91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71 397,3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70 105,3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65 932,7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73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2 305,6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2 294,7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4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699,5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815,9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815,9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4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31 531,5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29 643,4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29 620,0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19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73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12 481,0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13 906,0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13 858,3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19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1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24 119,5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23 237,9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19 328,0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19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809,6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902,7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902,7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6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0203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Мобилизационная и вневойсковая подготовка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809,6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902,7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902,7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4 359,2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6 396,7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6 322,6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73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3 957,2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6 024,7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6 024,7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57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районного бюджета по разделам и подразделам  бюджетной классификации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352509"/>
              </p:ext>
            </p:extLst>
          </p:nvPr>
        </p:nvGraphicFramePr>
        <p:xfrm>
          <a:off x="35495" y="1332818"/>
          <a:ext cx="9108505" cy="5264533"/>
        </p:xfrm>
        <a:graphic>
          <a:graphicData uri="http://schemas.openxmlformats.org/drawingml/2006/table">
            <a:tbl>
              <a:tblPr/>
              <a:tblGrid>
                <a:gridCol w="405782"/>
                <a:gridCol w="3652009"/>
                <a:gridCol w="1153737"/>
                <a:gridCol w="1040684"/>
                <a:gridCol w="950916"/>
                <a:gridCol w="1088948"/>
                <a:gridCol w="816429"/>
              </a:tblGrid>
              <a:tr h="8584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 к первоначальному плану г.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уточн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0314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372,0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297,9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9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0400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195 108,5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286 425,3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195 777,6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0402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Топливно-энергетический комплекс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0405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18 643,4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20 580,7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20 580,6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9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0408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110 000,0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163 277,6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80 712,1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0409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55 779,6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73 994,5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66 447,1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9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0410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4 831,5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4 863,7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4 404,6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9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0412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5 854,0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23 625,2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23 549,6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6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0500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432 207,6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250 882,7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249 662,6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9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0501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10 271,0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10 206,7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9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0502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18 924,6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44 914,5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44 445,2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9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0503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412 779,6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195 693,8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195 007,3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0505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151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районного бюджета по разделам и подразделам  бюджетной классификации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541521"/>
              </p:ext>
            </p:extLst>
          </p:nvPr>
        </p:nvGraphicFramePr>
        <p:xfrm>
          <a:off x="5547" y="1052736"/>
          <a:ext cx="9036497" cy="5642387"/>
        </p:xfrm>
        <a:graphic>
          <a:graphicData uri="http://schemas.openxmlformats.org/drawingml/2006/table">
            <a:tbl>
              <a:tblPr/>
              <a:tblGrid>
                <a:gridCol w="479816"/>
                <a:gridCol w="3495032"/>
                <a:gridCol w="861643"/>
                <a:gridCol w="1005251"/>
                <a:gridCol w="1148858"/>
                <a:gridCol w="1005251"/>
                <a:gridCol w="1040646"/>
              </a:tblGrid>
              <a:tr h="4975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з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 к первоначальному плану г.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уточн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287 041,7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312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433,1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311 240,6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66 267,0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73 914,3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73 829,4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187 594,9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206 991,3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205 940,4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17 561,1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19 458,2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19 412,4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Молодежная политика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4 033,8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11 584,9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12 048,4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12 037,4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69 409,2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75 273,3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72 576,2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52 994,7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58 405,6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55 770,9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16 414,5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16 867,7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16 805,3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16 502,6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24 076,9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23 198,7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3 736,1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3 736,1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384,0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460,5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340,2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11 918,6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19 880,3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19 122,4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538,30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299,30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538,3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299,3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массовой информации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1 787,3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2 767,4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2 767,4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1 787,3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2 767,4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2 767,4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6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государственного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и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муниципального долга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6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48 315,7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48 681,3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46 301,8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27 661,6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27 661,6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27 661,6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20 654,1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21 019,7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18 640,2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68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расходов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1 127 528,7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1 078 493,4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974 992,5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872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60648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и непрограммные расходы  районного бюджета</a:t>
            </a:r>
          </a:p>
        </p:txBody>
      </p:sp>
      <p:sp>
        <p:nvSpPr>
          <p:cNvPr id="5" name="Прямоугольник с двумя вырезанными противолежащими углами 20"/>
          <p:cNvSpPr/>
          <p:nvPr/>
        </p:nvSpPr>
        <p:spPr>
          <a:xfrm>
            <a:off x="285750" y="1428750"/>
            <a:ext cx="4286250" cy="2286000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</a:t>
            </a:r>
          </a:p>
          <a:p>
            <a:pPr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распределены исходя из необходимости достижения запланированных индикаторов и</a:t>
            </a:r>
          </a:p>
          <a:p>
            <a:pPr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конечных результатов по муниципальным программам Дивеевского муниципального района</a:t>
            </a:r>
          </a:p>
          <a:p>
            <a:pPr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по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программам)</a:t>
            </a:r>
          </a:p>
        </p:txBody>
      </p:sp>
      <p:sp>
        <p:nvSpPr>
          <p:cNvPr id="6" name="Прямоугольник с двумя вырезанными противолежащими углами 19"/>
          <p:cNvSpPr/>
          <p:nvPr/>
        </p:nvSpPr>
        <p:spPr>
          <a:xfrm>
            <a:off x="5000625" y="1428750"/>
            <a:ext cx="3643313" cy="2286000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не вошедшие в мероприятия муниципальных программ</a:t>
            </a:r>
          </a:p>
        </p:txBody>
      </p:sp>
      <p:sp>
        <p:nvSpPr>
          <p:cNvPr id="7" name="Прямоугольник с двумя вырезанными противолежащими углами 24"/>
          <p:cNvSpPr/>
          <p:nvPr/>
        </p:nvSpPr>
        <p:spPr>
          <a:xfrm>
            <a:off x="5072063" y="4214813"/>
            <a:ext cx="3571875" cy="2071687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на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974 992 ,3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 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553 172,4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 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421 819,8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0742136"/>
              </p:ext>
            </p:extLst>
          </p:nvPr>
        </p:nvGraphicFramePr>
        <p:xfrm>
          <a:off x="179512" y="3879056"/>
          <a:ext cx="47148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729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0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районного бюджета в разрезе муниципальных программ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31234"/>
              </p:ext>
            </p:extLst>
          </p:nvPr>
        </p:nvGraphicFramePr>
        <p:xfrm>
          <a:off x="0" y="646331"/>
          <a:ext cx="9144000" cy="6211668"/>
        </p:xfrm>
        <a:graphic>
          <a:graphicData uri="http://schemas.openxmlformats.org/drawingml/2006/table">
            <a:tbl>
              <a:tblPr/>
              <a:tblGrid>
                <a:gridCol w="3462179"/>
                <a:gridCol w="1200220"/>
                <a:gridCol w="1169448"/>
                <a:gridCol w="1169448"/>
                <a:gridCol w="1277159"/>
                <a:gridCol w="865546"/>
              </a:tblGrid>
              <a:tr h="55759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Первонач. план 2020 г.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Уточн. план 2020 г.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2020 год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к первонач. плану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испол. к уточн. плану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13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Дивеевского муниципального района Нижегородской области качественными услугами в сфере жилищно-коммунального хозяйства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4 153,6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39 619,2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39 424,9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949,2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63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окружающей среды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1 284,3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893,0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223,3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69,5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02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транспортной системы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2 646,1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2 646,1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1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образования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278 970,2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301 954,3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300 531,4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107,7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2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физической культуры, спорта и молодежной политики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1 196,7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1 151,2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899,1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75,1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78,1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8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муниципальными финансами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62 858,8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74 888,2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70 635,9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112,4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94,3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0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культуры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79 920,4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87 453,9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84 724,3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96,9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44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предпринимательства и туризма в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255,0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15 116,8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15 116,8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5928,2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8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Информационное общество и внедрение современных информационных технологий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4 820,9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5 774,8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5 285,3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109,6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91,5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02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муниципальным имуществом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1 845,2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1 223,0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1 166,2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63,2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95,4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1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жильем молодых семей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1 950,6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1 692,9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86,8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8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поддержка граждан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440,0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328,3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93,8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74,6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10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агропромышленного комплекса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18 643,4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20 580,7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20 580,6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110,4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680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территорий от чрезвычайных ситуаций и обеспечение пожарной безопасности и безопасности людей на водных объектах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7 957,2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9 151,3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8 945,8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112,4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97,8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32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общественного порядка и противодействия преступности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362,0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362,0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288,7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79,8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79,8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2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муниципальной службы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13,1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43,7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43,7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0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программные расходы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461 763,40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563 626,40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553 172,40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119,8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413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88640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районного бюджета в разрезе непрограммных направлений деятельности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25511"/>
              </p:ext>
            </p:extLst>
          </p:nvPr>
        </p:nvGraphicFramePr>
        <p:xfrm>
          <a:off x="107504" y="905644"/>
          <a:ext cx="8928992" cy="5899893"/>
        </p:xfrm>
        <a:graphic>
          <a:graphicData uri="http://schemas.openxmlformats.org/drawingml/2006/table">
            <a:tbl>
              <a:tblPr/>
              <a:tblGrid>
                <a:gridCol w="3058967"/>
                <a:gridCol w="1159720"/>
                <a:gridCol w="1277371"/>
                <a:gridCol w="1210141"/>
                <a:gridCol w="1147113"/>
                <a:gridCol w="1075680"/>
              </a:tblGrid>
              <a:tr h="9103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непрограммных направлений</a:t>
                      </a: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Первонач. план 2020 г.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Уточн. план 2020 г.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2020 год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вып. к первонач. плану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вып. к уточн. плану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1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Строительство, реконструкция, проектно-изыскательские работы и разработку проектно-сметной документации объектов капитального строительства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517 707,8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350 514,3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266 266,1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51,4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76,0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1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Обеспечение детей-сирот и детей , оставшихся без попечения родителей, лиц из числа детей сирот и детей , оставшихся без попечения родителей, жилыми помещениями 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8 155,8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16 533,4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16 311,4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27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Капитальный ремонт и ремонт автомобильных дорог общего пользования местного значения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54 263,0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63 460,4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58 643,9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108,1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92,4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5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Капитальные вложения в обьекты газоснабжения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10 798,7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20 166,3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20 161,9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186,7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27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Ежемесячная доплата к пенсиям лицамзамещавшим муниципальные должности муниципальной службы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4 200,0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3 736,1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3 736,1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89,0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01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на обеспечение функций муниципальных органов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33 811,9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30 799,9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30 755,9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91,0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47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на обеспечение деятельности муниципальных учреждений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22 317,4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20 551,5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16 896,3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75,7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82,2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62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непрограммные расходы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14 510,6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9 105,1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9 048,2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62,4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62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непрограммные расходы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665 765,20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514 867,00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421 819,80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63,4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81,9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28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584" y="116632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наиболее значимых программных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районного бюджета 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7482610"/>
              </p:ext>
            </p:extLst>
          </p:nvPr>
        </p:nvGraphicFramePr>
        <p:xfrm>
          <a:off x="179512" y="1196752"/>
          <a:ext cx="8964487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410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2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Дивеевского муниципального района Нижегородской области»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37914" y="828702"/>
            <a:ext cx="8612187" cy="36671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муниципальной программе осуществляют: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179265" y="1204819"/>
            <a:ext cx="2058987" cy="9255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общеобразовательных организаций</a:t>
            </a: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2461745" y="1195415"/>
            <a:ext cx="2057400" cy="9255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детских садов</a:t>
            </a: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4704210" y="1185790"/>
            <a:ext cx="2058988" cy="925513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учреждение дополнительного образования</a:t>
            </a: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6948264" y="1185791"/>
            <a:ext cx="2058987" cy="9255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Центральная бухгалтерия</a:t>
            </a:r>
          </a:p>
        </p:txBody>
      </p:sp>
      <p:pic>
        <p:nvPicPr>
          <p:cNvPr id="11" name="Picture 14" descr="https://sun9-49.userapi.com/impf/c834100/v834100571/52c5e/XEZFdTHSpQM.jpg?size=800x424&amp;quality=96&amp;sign=5b16f9db34a025b6aa6214ddbe2887c1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9" y="1922865"/>
            <a:ext cx="4891107" cy="25922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4888822" y="4437112"/>
            <a:ext cx="403244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на территории Дивеевского муниципального района образовательной системы, обеспечивающей доступность качественного образования, отвечающего потребностям инновационного развития экономики района, ожиданиям  общества и каждого гражданина. </a:t>
            </a: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389960" y="4148980"/>
            <a:ext cx="4144963" cy="576263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муниципальной программе (тыс.руб.)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4788024" y="2277681"/>
            <a:ext cx="421922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Дивеевского района от 17 ноября 2014 года   № 1402 «Об утверждении муниципальной программы Развитие образования Дивеевского муниципального района Нижегородской области.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199177"/>
              </p:ext>
            </p:extLst>
          </p:nvPr>
        </p:nvGraphicFramePr>
        <p:xfrm>
          <a:off x="214443" y="4761993"/>
          <a:ext cx="4320480" cy="2074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075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16632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Дивеевского муниципального района Нижегородской области»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72548" y="908720"/>
            <a:ext cx="5742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 мероприятий муниципальной программы: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1948080" y="1277733"/>
            <a:ext cx="5391854" cy="783116"/>
          </a:xfrm>
          <a:prstGeom prst="down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</a:t>
            </a: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ремонты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2137474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Энергоснабжения  и кровли МБДОУ детский сад №1 « Светлячок» - 5 778,9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8209201"/>
              </p:ext>
            </p:extLst>
          </p:nvPr>
        </p:nvGraphicFramePr>
        <p:xfrm>
          <a:off x="4499992" y="1889784"/>
          <a:ext cx="4283968" cy="2403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7544" y="4653136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отопления МБДОУ детский сад №3 « Колокольчик» -1 449,7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923568"/>
              </p:ext>
            </p:extLst>
          </p:nvPr>
        </p:nvGraphicFramePr>
        <p:xfrm>
          <a:off x="4139952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2432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88640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Дивеевского муниципального района Нижегородской области»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2548" y="908720"/>
            <a:ext cx="5742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 мероприятий муниципальной программы: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1948080" y="1277733"/>
            <a:ext cx="5391854" cy="783116"/>
          </a:xfrm>
          <a:prstGeom prst="down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</a:t>
            </a: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ремонты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2132856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ровли МБОУ Суворовская общеобразовательная школа» - 3 938,9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1922845"/>
              </p:ext>
            </p:extLst>
          </p:nvPr>
        </p:nvGraphicFramePr>
        <p:xfrm>
          <a:off x="4572000" y="1762936"/>
          <a:ext cx="3726160" cy="2595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9551" y="4763873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Фасада МБОУ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Кременковская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общеобразовательная школа» - 2 644,9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7696966"/>
              </p:ext>
            </p:extLst>
          </p:nvPr>
        </p:nvGraphicFramePr>
        <p:xfrm>
          <a:off x="4572000" y="412769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513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35596" y="764704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endParaRPr lang="ru-RU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71700" y="44624"/>
            <a:ext cx="63727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Дивеевского муниципального района Нижегородской области»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410312"/>
              </p:ext>
            </p:extLst>
          </p:nvPr>
        </p:nvGraphicFramePr>
        <p:xfrm>
          <a:off x="179512" y="1349477"/>
          <a:ext cx="8856985" cy="53918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37568"/>
                <a:gridCol w="670678"/>
                <a:gridCol w="1489228"/>
                <a:gridCol w="1959511"/>
              </a:tblGrid>
              <a:tr h="317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план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факт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3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002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государственных (муниципальных) ОБОО, которым предоставлена возможность обучаться в соответствии с основными современными требованиями, в общей численности обучающихся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002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численности, обучающихся по программам общего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002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5-18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3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3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аттестованных руководящих и педагогических работников в общей численности руководящих и педагогических работников, подлежащих аттестации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дошкольным образованием от 1 года до 7 лет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694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учеников в муниципальных ОБОО, приходящихся на одного учителя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728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обучающихся по программам общего образования, участвующих в олимпиадах и конкурсах различного уровня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728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мероприятий в системе дополнительного образования детей и воспитания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694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детей, отдохнувших в организациях отдыха и оздоровления детей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728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уровней общего образования, на которых реализуются механизмы внешней оценки качества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187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116632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культуры Дивеевского муниципального района Нижегородской области»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762963"/>
            <a:ext cx="8347075" cy="36671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муниципальной программе осуществляют: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312688" y="1129676"/>
            <a:ext cx="1893887" cy="1601787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МАУДО «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Дивеевская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музыкальная школа»</a:t>
            </a: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2378030" y="1129676"/>
            <a:ext cx="1968500" cy="1565275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МАУК «Культурно-досуговое объединение»</a:t>
            </a: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4517985" y="1151901"/>
            <a:ext cx="2060575" cy="1520825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МАУК «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Межпоселенческая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централизованная библиотечная система»</a:t>
            </a: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6838622" y="1119358"/>
            <a:ext cx="1868487" cy="15859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МКУ «Центр Хозяйственного Обслуживания учреждений культуры»</a:t>
            </a:r>
          </a:p>
        </p:txBody>
      </p:sp>
      <p:pic>
        <p:nvPicPr>
          <p:cNvPr id="10" name="Picture 13" descr="https://sun9-27.userapi.com/impg/Tq7280xAqE_lR2fLUdEAIDkTsR509fxJlMdDlA/TdrvT0uA4os.jpg?size=2560x1707&amp;quality=96&amp;sign=e7a4e925a462fae1a5b187c2ec7c7c61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2878138"/>
            <a:ext cx="273050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940050" y="2773363"/>
            <a:ext cx="4857750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Дивеевского района от 13 октября  2014 года №1264 «Об утверждении муниципальной программы Развитие культуры Дивеевского муниципального района Нижегородской области».</a:t>
            </a: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2967038" y="3902075"/>
            <a:ext cx="46815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культурных потребностей граждан Дивеевского муниципального района. 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3082925" y="4749800"/>
            <a:ext cx="5287963" cy="277813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муниципальной программе (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224228"/>
              </p:ext>
            </p:extLst>
          </p:nvPr>
        </p:nvGraphicFramePr>
        <p:xfrm>
          <a:off x="3491880" y="5013485"/>
          <a:ext cx="3874897" cy="1867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1" descr="https://pp.userapi.com/c849232/v849232466/b28f9/9F7gnucNIG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000" y="4824422"/>
            <a:ext cx="2706697" cy="19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>
            <a:bevelB prst="relaxedInset"/>
          </a:sp3d>
        </p:spPr>
      </p:pic>
    </p:spTree>
    <p:extLst>
      <p:ext uri="{BB962C8B-B14F-4D97-AF65-F5344CB8AC3E}">
        <p14:creationId xmlns:p14="http://schemas.microsoft.com/office/powerpoint/2010/main" val="226805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16632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культуры Дивеевского муниципального района Нижегородской области»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4596" y="692696"/>
            <a:ext cx="5742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 мероприятий муниципальной программы: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/>
          <p:cNvSpPr/>
          <p:nvPr/>
        </p:nvSpPr>
        <p:spPr>
          <a:xfrm>
            <a:off x="339297" y="1948530"/>
            <a:ext cx="432048" cy="36004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101538" y="1656077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Приобретены театральные кресла для муниципальных домов культуры – 525,8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6402310"/>
              </p:ext>
            </p:extLst>
          </p:nvPr>
        </p:nvGraphicFramePr>
        <p:xfrm>
          <a:off x="4833401" y="1433411"/>
          <a:ext cx="3510136" cy="2163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ятно 1 9"/>
          <p:cNvSpPr/>
          <p:nvPr/>
        </p:nvSpPr>
        <p:spPr>
          <a:xfrm>
            <a:off x="411305" y="4576937"/>
            <a:ext cx="360040" cy="43204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121258" y="4467444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Приобретена музыкальная аппаратура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муниципальных домов культуры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235,4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2541739"/>
              </p:ext>
            </p:extLst>
          </p:nvPr>
        </p:nvGraphicFramePr>
        <p:xfrm>
          <a:off x="4858301" y="3861048"/>
          <a:ext cx="3890163" cy="2232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809871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116632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культуры Дивеевского муниципального района Нижегородской области»</a:t>
            </a:r>
          </a:p>
        </p:txBody>
      </p:sp>
      <p:sp>
        <p:nvSpPr>
          <p:cNvPr id="5" name="Пятно 1 4"/>
          <p:cNvSpPr/>
          <p:nvPr/>
        </p:nvSpPr>
        <p:spPr>
          <a:xfrm>
            <a:off x="611560" y="1772816"/>
            <a:ext cx="432048" cy="43204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03269" y="1630541"/>
            <a:ext cx="3080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здания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Сатисского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СДК – 6 076,3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/>
          <p:cNvSpPr/>
          <p:nvPr/>
        </p:nvSpPr>
        <p:spPr>
          <a:xfrm>
            <a:off x="611560" y="4437112"/>
            <a:ext cx="432048" cy="43204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331639" y="4437112"/>
            <a:ext cx="3168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кровли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Сатисского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СДК – 846 049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443413"/>
              </p:ext>
            </p:extLst>
          </p:nvPr>
        </p:nvGraphicFramePr>
        <p:xfrm>
          <a:off x="4716016" y="4005064"/>
          <a:ext cx="3888432" cy="2599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8476011"/>
              </p:ext>
            </p:extLst>
          </p:nvPr>
        </p:nvGraphicFramePr>
        <p:xfrm>
          <a:off x="4499992" y="1123023"/>
          <a:ext cx="3918275" cy="2377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41902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762963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116632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культуры Дивеевского муниципального района Нижегородской области»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998881"/>
              </p:ext>
            </p:extLst>
          </p:nvPr>
        </p:nvGraphicFramePr>
        <p:xfrm>
          <a:off x="251517" y="1431237"/>
          <a:ext cx="8712970" cy="5022100"/>
        </p:xfrm>
        <a:graphic>
          <a:graphicData uri="http://schemas.openxmlformats.org/drawingml/2006/table">
            <a:tbl>
              <a:tblPr/>
              <a:tblGrid>
                <a:gridCol w="4459858"/>
                <a:gridCol w="1417704"/>
                <a:gridCol w="1417704"/>
                <a:gridCol w="1417704"/>
              </a:tblGrid>
              <a:tr h="1125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 /непосредственного результата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 непосредственного результата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72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план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факт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31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уровня удовлетворенности граждан Дивеевского района качеством предоставления муниципальных услуг культуры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1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населения библиотечным обслуживанием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67,2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66,8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76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населения Дивеевского муниципального района культурно-массовыми мероприятиями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 тыс.чел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5607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7116,8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31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детей, участников клубных формирований, в общем числе детей, % к общему количеству детей возраста 5 – 14 лет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53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получающих дополнительное образование в сфере культуры, от общего числа детей в возрасте от 5 до 18 лет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</a:t>
                      </a:r>
                    </a:p>
                  </a:txBody>
                  <a:tcPr marL="5553" marR="5553" marT="55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85690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188640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Общественно-значимые проекты, реализованные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3599335" cy="26369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4139952" y="1533435"/>
            <a:ext cx="45226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2020 году был реализован проект: </a:t>
            </a:r>
            <a:r>
              <a:rPr lang="ru-RU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КОМПЛЕКСА ПЛОСКОСТНЫХ СПОРТИВНЫХ СООРУЖЕНИЙ (СТАДИОН) В С.ДИВЕЕВО НИЖЕГОРОДСКОЙ ОБЛАСТИ</a:t>
            </a: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5162944"/>
            <a:ext cx="4480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проекта – 12 274,1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://mf.nnov.ru:8025/images/model-budget/Diveevsky/1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487" y="3564760"/>
            <a:ext cx="4104456" cy="2721034"/>
          </a:xfrm>
          <a:prstGeom prst="rect">
            <a:avLst/>
          </a:prstGeom>
          <a:noFill/>
          <a:scene3d>
            <a:camera prst="perspectiveHeroicExtremeLeftFacing">
              <a:rot lat="487347" lon="1200000" rev="21425485"/>
            </a:camera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97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67944" y="16288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2020 году был реализован проект: </a:t>
            </a:r>
            <a:r>
              <a:rPr lang="ru-RU" cap="all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</a:t>
            </a:r>
            <a:r>
              <a:rPr lang="ru-RU" cap="all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ОКОННЫХ БЛОКОВ В САТИССКОМ СЕЛЬСКОМ ДОМЕ КУЛЬТУРЫ</a:t>
            </a:r>
            <a:endParaRPr lang="ru-RU" b="0" i="0" cap="all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3599335" cy="26369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Прямоугольник 5"/>
          <p:cNvSpPr/>
          <p:nvPr/>
        </p:nvSpPr>
        <p:spPr>
          <a:xfrm>
            <a:off x="1475656" y="188640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Общественно-значимые проекты, реализованные в 2020 году</a:t>
            </a:r>
          </a:p>
        </p:txBody>
      </p:sp>
      <p:pic>
        <p:nvPicPr>
          <p:cNvPr id="4098" name="Picture 2" descr="http://photos.wikimapia.org/p/00/02/90/20/24_b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708" y="3356992"/>
            <a:ext cx="4248472" cy="2949654"/>
          </a:xfrm>
          <a:prstGeom prst="rect">
            <a:avLst/>
          </a:prstGeom>
          <a:noFill/>
          <a:scene3d>
            <a:camera prst="perspectiveHeroicExtremeLeftFacing">
              <a:rot lat="0" lon="0" rev="21594000"/>
            </a:camera>
            <a:lightRig rig="threePt" dir="t"/>
          </a:scene3d>
          <a:sp3d prstMaterial="dkEdge">
            <a:bevelB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7504" y="5162944"/>
            <a:ext cx="3953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проекта – 455,0 тыс.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287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395288" y="1916113"/>
            <a:ext cx="8229600" cy="4608512"/>
          </a:xfrm>
        </p:spPr>
        <p:txBody>
          <a:bodyPr rtlCol="0">
            <a:normAutofit lnSpcReduction="10000"/>
          </a:bodyPr>
          <a:lstStyle/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Правительство Нижегородской области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dirty="0" smtClean="0">
                <a:hlinkClick r:id="rId2"/>
              </a:rPr>
              <a:t>http://www.government-nnov.ru/</a:t>
            </a:r>
            <a:endParaRPr lang="en-US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Официальный сайт для размещения информации о государственных и муниципальных учреждениях</a:t>
            </a:r>
            <a:endParaRPr lang="en-US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u="sng" dirty="0" smtClean="0">
                <a:solidFill>
                  <a:schemeClr val="accent5">
                    <a:lumMod val="50000"/>
                  </a:schemeClr>
                </a:solidFill>
                <a:hlinkClick r:id="rId3"/>
              </a:rPr>
              <a:t>http://bus.gov.ru/public/home.html</a:t>
            </a:r>
            <a:endParaRPr lang="ru-RU" u="sng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Официальный сайт Администрации Дивеевского муниципального района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u="sng" dirty="0" smtClean="0">
                <a:solidFill>
                  <a:srgbClr val="312462"/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  <a:hlinkClick r:id="rId4" invalidUrl="http:///"/>
              </a:rPr>
              <a:t>http://</a:t>
            </a:r>
            <a:r>
              <a:rPr lang="en-US" u="sng" dirty="0" smtClean="0">
                <a:solidFill>
                  <a:srgbClr val="312462"/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</a:rPr>
              <a:t>www.diveevo-adm.ru/</a:t>
            </a:r>
            <a:endParaRPr lang="ru-RU" u="sng" dirty="0" smtClean="0">
              <a:solidFill>
                <a:srgbClr val="312462"/>
              </a:solidFill>
              <a:uFill>
                <a:solidFill>
                  <a:schemeClr val="accent5">
                    <a:lumMod val="50000"/>
                  </a:schemeClr>
                </a:solidFill>
              </a:u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endParaRPr lang="en-US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charset="0"/>
              <a:buChar char="•"/>
              <a:defRPr/>
            </a:pPr>
            <a:endParaRPr lang="ru-RU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endParaRPr lang="ru-RU" dirty="0" smtClean="0"/>
          </a:p>
        </p:txBody>
      </p:sp>
      <p:sp>
        <p:nvSpPr>
          <p:cNvPr id="8806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FF81C77F-F011-4F8F-8685-6E1CBC68A21F}" type="slidenum">
              <a:rPr lang="ru-RU" altLang="ru-RU" sz="1200" smtClean="0">
                <a:solidFill>
                  <a:srgbClr val="000000"/>
                </a:solidFill>
              </a:rPr>
              <a:pPr/>
              <a:t>58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4516" y="260648"/>
            <a:ext cx="72111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 государственные информационные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359942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7" descr="https://sun9-62.userapi.com/impg/Ft6fDcqNnbV8nfF2jOohKuWW5EytcRle99r24Q/CWalCF20BqU.jpg?size=2560x1702&amp;quality=96&amp;sign=b23afa87321a955936a9d113d3022b0d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6" y="-10727"/>
            <a:ext cx="9151946" cy="686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6995120" cy="179559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Адрес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 607320 Нижегородская область, с. Дивеево, ул. Октябрьская, 10.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Телефон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 (83134) 4-23-81, </a:t>
            </a: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факс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 (83134) 4-38-25.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Адрес электронной почты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</a:rPr>
              <a:t>  div_finotdel@sinn.ru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charset="0"/>
              <a:buChar char="•"/>
              <a:defRPr/>
            </a:pPr>
            <a:endParaRPr lang="ru-RU" b="1" dirty="0" smtClean="0">
              <a:solidFill>
                <a:schemeClr val="bg1"/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8909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73D311D-6C71-4723-9BB6-1E0EE1E72853}" type="slidenum">
              <a:rPr lang="ru-RU" altLang="ru-RU" sz="1200" smtClean="0">
                <a:solidFill>
                  <a:srgbClr val="000000"/>
                </a:solidFill>
              </a:rPr>
              <a:pPr/>
              <a:t>59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332656"/>
            <a:ext cx="7859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финансового управления администрации Дивеевского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84143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theme/theme1.xml><?xml version="1.0" encoding="utf-8"?>
<a:theme xmlns:a="http://schemas.openxmlformats.org/drawingml/2006/main" name="Специальное оформление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ppt/theme/themeOverride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ppt/theme/themeOverride3.xml><?xml version="1.0" encoding="utf-8"?>
<a:themeOverride xmlns:a="http://schemas.openxmlformats.org/drawingml/2006/main">
  <a:clrScheme name="Savon">
    <a:dk1>
      <a:sysClr val="windowText" lastClr="000000"/>
    </a:dk1>
    <a:lt1>
      <a:sysClr val="window" lastClr="FFFFFF"/>
    </a:lt1>
    <a:dk2>
      <a:srgbClr val="736059"/>
    </a:dk2>
    <a:lt2>
      <a:srgbClr val="E7E0C7"/>
    </a:lt2>
    <a:accent1>
      <a:srgbClr val="92B0C8"/>
    </a:accent1>
    <a:accent2>
      <a:srgbClr val="E37C3D"/>
    </a:accent2>
    <a:accent3>
      <a:srgbClr val="A5AB81"/>
    </a:accent3>
    <a:accent4>
      <a:srgbClr val="E9B635"/>
    </a:accent4>
    <a:accent5>
      <a:srgbClr val="7BA79D"/>
    </a:accent5>
    <a:accent6>
      <a:srgbClr val="968C8C"/>
    </a:accent6>
    <a:hlink>
      <a:srgbClr val="F7A115"/>
    </a:hlink>
    <a:folHlink>
      <a:srgbClr val="969696"/>
    </a:folHlink>
  </a:clrScheme>
  <a:fontScheme name="Savon">
    <a:majorFont>
      <a:latin typeface="Garamond" panose="02020404030301010803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aramond" panose="02020404030301010803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Savon">
    <a:fillStyleLst>
      <a:solidFill>
        <a:schemeClr val="phClr"/>
      </a:solidFill>
      <a:gradFill rotWithShape="1">
        <a:gsLst>
          <a:gs pos="0">
            <a:schemeClr val="phClr">
              <a:tint val="60000"/>
              <a:satMod val="105000"/>
              <a:lumMod val="105000"/>
            </a:schemeClr>
          </a:gs>
          <a:gs pos="100000">
            <a:schemeClr val="phClr">
              <a:tint val="65000"/>
              <a:satMod val="100000"/>
              <a:lumMod val="100000"/>
            </a:schemeClr>
          </a:gs>
          <a:gs pos="100000">
            <a:schemeClr val="phClr">
              <a:tint val="70000"/>
              <a:satMod val="100000"/>
              <a:lumMod val="100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0000"/>
              <a:lumMod val="100000"/>
            </a:schemeClr>
          </a:gs>
          <a:gs pos="50000">
            <a:schemeClr val="phClr">
              <a:shade val="99000"/>
              <a:satMod val="105000"/>
              <a:lumMod val="100000"/>
            </a:schemeClr>
          </a:gs>
          <a:gs pos="100000">
            <a:schemeClr val="phClr">
              <a:shade val="98000"/>
              <a:satMod val="105000"/>
              <a:lumMod val="100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</a:ln>
      <a:ln w="12700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12700" dir="5400000" algn="ctr" rotWithShape="0">
            <a:srgbClr val="000000">
              <a:alpha val="63000"/>
            </a:srgbClr>
          </a:outerShdw>
        </a:effectLst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0000"/>
              <a:shade val="100000"/>
              <a:satMod val="300000"/>
            </a:schemeClr>
          </a:gs>
          <a:gs pos="100000">
            <a:schemeClr val="phClr">
              <a:tint val="100000"/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2000"/>
              <a:satMod val="115000"/>
            </a:schemeClr>
          </a:duotone>
        </a:blip>
        <a:tile tx="0" ty="0" sx="60000" sy="6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2735</TotalTime>
  <Words>5318</Words>
  <Application>Microsoft Office PowerPoint</Application>
  <PresentationFormat>Экран (4:3)</PresentationFormat>
  <Paragraphs>1465</Paragraphs>
  <Slides>59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8" baseType="lpstr">
      <vt:lpstr>Arial</vt:lpstr>
      <vt:lpstr>Calibri</vt:lpstr>
      <vt:lpstr>Garamond</vt:lpstr>
      <vt:lpstr>Gill Sans MT</vt:lpstr>
      <vt:lpstr>Times New Roman</vt:lpstr>
      <vt:lpstr>Wingdings</vt:lpstr>
      <vt:lpstr>Wingdings 2</vt:lpstr>
      <vt:lpstr>Специальное оформление</vt:lpstr>
      <vt:lpstr>Chart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Исполнение расходов бюджета Дивеевского  муниципального района за 2020 год </vt:lpstr>
      <vt:lpstr>Структура расходов бюджета Дивеевского муниципального округа за 2020 год</vt:lpstr>
      <vt:lpstr>Презентация PowerPoint</vt:lpstr>
      <vt:lpstr>Презентация PowerPoint</vt:lpstr>
      <vt:lpstr>Презентация PowerPoint</vt:lpstr>
      <vt:lpstr>Исполнение расходов районного бюджета по разделам и подразделам  бюджетной классификации </vt:lpstr>
      <vt:lpstr>Исполнение расходов районного бюджета по разделам и подразделам  бюджетной классификации </vt:lpstr>
      <vt:lpstr>Исполнение расходов районного бюджета по разделам и подразделам  бюджетной классификации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Учетная запись Майкрософт</cp:lastModifiedBy>
  <cp:revision>134</cp:revision>
  <cp:lastPrinted>2021-10-08T08:35:48Z</cp:lastPrinted>
  <dcterms:created xsi:type="dcterms:W3CDTF">2009-01-08T12:15:48Z</dcterms:created>
  <dcterms:modified xsi:type="dcterms:W3CDTF">2022-03-14T11:42:39Z</dcterms:modified>
</cp:coreProperties>
</file>