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charts/chart15.xml" ContentType="application/vnd.openxmlformats-officedocument.drawingml.chart+xml"/>
  <Override PartName="/ppt/theme/themeOverride7.xml" ContentType="application/vnd.openxmlformats-officedocument.themeOverride+xml"/>
  <Override PartName="/ppt/charts/chart16.xml" ContentType="application/vnd.openxmlformats-officedocument.drawingml.chart+xml"/>
  <Override PartName="/ppt/theme/themeOverride8.xml" ContentType="application/vnd.openxmlformats-officedocument.themeOverride+xml"/>
  <Override PartName="/ppt/charts/chart17.xml" ContentType="application/vnd.openxmlformats-officedocument.drawingml.chart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theme/themeOverride10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9.xml" ContentType="application/vnd.openxmlformats-officedocument.drawingml.chart+xml"/>
  <Override PartName="/ppt/theme/themeOverride11.xml" ContentType="application/vnd.openxmlformats-officedocument.themeOverride+xml"/>
  <Override PartName="/ppt/charts/chart20.xml" ContentType="application/vnd.openxmlformats-officedocument.drawingml.chart+xml"/>
  <Override PartName="/ppt/theme/themeOverride12.xml" ContentType="application/vnd.openxmlformats-officedocument.themeOverr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drawings/drawing1.xml" ContentType="application/vnd.openxmlformats-officedocument.drawingml.chartshapes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82" r:id="rId2"/>
    <p:sldId id="283" r:id="rId3"/>
    <p:sldId id="284" r:id="rId4"/>
    <p:sldId id="285" r:id="rId5"/>
    <p:sldId id="287" r:id="rId6"/>
    <p:sldId id="288" r:id="rId7"/>
    <p:sldId id="289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19" r:id="rId16"/>
    <p:sldId id="320" r:id="rId17"/>
    <p:sldId id="321" r:id="rId18"/>
    <p:sldId id="301" r:id="rId19"/>
    <p:sldId id="302" r:id="rId20"/>
    <p:sldId id="303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52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49" r:id="rId61"/>
    <p:sldId id="350" r:id="rId62"/>
    <p:sldId id="351" r:id="rId63"/>
    <p:sldId id="317" r:id="rId64"/>
    <p:sldId id="318" r:id="rId65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75"/>
    <a:srgbClr val="CC0066"/>
    <a:srgbClr val="CCFF66"/>
    <a:srgbClr val="FFFF66"/>
    <a:srgbClr val="009999"/>
    <a:srgbClr val="FFCC00"/>
    <a:srgbClr val="FF9999"/>
    <a:srgbClr val="66FF33"/>
    <a:srgbClr val="8A3CD8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61" autoAdjust="0"/>
    <p:restoredTop sz="94660"/>
  </p:normalViewPr>
  <p:slideViewPr>
    <p:cSldViewPr>
      <p:cViewPr varScale="1">
        <p:scale>
          <a:sx n="108" d="100"/>
          <a:sy n="108" d="100"/>
        </p:scale>
        <p:origin x="132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7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8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9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0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2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8.bin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BB1C9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99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5000000000000216E-2"/>
                  <c:y val="-6.481481481481804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92E-2"/>
                  <c:y val="-6.94444444444449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Лист1!$G$1:$H$1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Лист1!$G$2:$H$2</c:f>
              <c:numCache>
                <c:formatCode>General</c:formatCode>
                <c:ptCount val="2"/>
                <c:pt idx="0">
                  <c:v>100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9805008"/>
        <c:axId val="479804224"/>
        <c:axId val="0"/>
      </c:bar3DChart>
      <c:catAx>
        <c:axId val="4798050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479804224"/>
        <c:crosses val="autoZero"/>
        <c:auto val="1"/>
        <c:lblAlgn val="ctr"/>
        <c:lblOffset val="100"/>
        <c:noMultiLvlLbl val="0"/>
      </c:catAx>
      <c:valAx>
        <c:axId val="4798042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4798050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99CC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ACCBF9"/>
              </a:solidFill>
            </c:spPr>
          </c:dPt>
          <c:dLbls>
            <c:dLbl>
              <c:idx val="0"/>
              <c:layout>
                <c:manualLayout>
                  <c:x val="2.2222222222222251E-2"/>
                  <c:y val="-4.629629629629652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Лист1!$A$1:$B$1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Лист1!$A$2:$B$2</c:f>
              <c:numCache>
                <c:formatCode>General</c:formatCode>
                <c:ptCount val="2"/>
                <c:pt idx="0">
                  <c:v>150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9802264"/>
        <c:axId val="479802656"/>
        <c:axId val="0"/>
      </c:bar3DChart>
      <c:catAx>
        <c:axId val="4798022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479802656"/>
        <c:crosses val="autoZero"/>
        <c:auto val="1"/>
        <c:lblAlgn val="ctr"/>
        <c:lblOffset val="100"/>
        <c:noMultiLvlLbl val="0"/>
      </c:catAx>
      <c:valAx>
        <c:axId val="4798026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4798022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</a:rPr>
              <a:t>Отгружено товаров собственного производства, выполнено работ и услуг собственными силами (млн руб.)</a:t>
            </a:r>
          </a:p>
        </c:rich>
      </c:tx>
      <c:layout>
        <c:manualLayout>
          <c:xMode val="edge"/>
          <c:yMode val="edge"/>
          <c:x val="0.13723585276478123"/>
          <c:y val="3.240755993366938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5784172129022641E-4"/>
          <c:y val="0.25299377359756409"/>
          <c:w val="0.99048925119431175"/>
          <c:h val="0.5715518962519531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'Динамика соц.-экон.развития'!$D$1:$J$1</c:f>
              <c:strCache>
                <c:ptCount val="6"/>
                <c:pt idx="0">
                  <c:v>2021 год отчет</c:v>
                </c:pt>
                <c:pt idx="1">
                  <c:v>2022 год прогноз</c:v>
                </c:pt>
                <c:pt idx="2">
                  <c:v>2022 год отчет</c:v>
                </c:pt>
                <c:pt idx="3">
                  <c:v>2023 год прогноз</c:v>
                </c:pt>
                <c:pt idx="4">
                  <c:v>2024 год прогноз</c:v>
                </c:pt>
                <c:pt idx="5">
                  <c:v>2025 год прогноз</c:v>
                </c:pt>
              </c:strCache>
            </c:strRef>
          </c:cat>
          <c:val>
            <c:numRef>
              <c:f>'Динамика соц.-экон.развития'!$D$2:$J$2</c:f>
              <c:numCache>
                <c:formatCode>#\ ##0.0\ _₽</c:formatCode>
                <c:ptCount val="6"/>
                <c:pt idx="0">
                  <c:v>4325.2</c:v>
                </c:pt>
                <c:pt idx="1">
                  <c:v>3756.4</c:v>
                </c:pt>
                <c:pt idx="2">
                  <c:v>3451.35</c:v>
                </c:pt>
                <c:pt idx="3">
                  <c:v>3429.2</c:v>
                </c:pt>
                <c:pt idx="4">
                  <c:v>3722.2</c:v>
                </c:pt>
                <c:pt idx="5">
                  <c:v>3985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9803440"/>
        <c:axId val="584937584"/>
        <c:axId val="0"/>
      </c:bar3DChart>
      <c:catAx>
        <c:axId val="47980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4937584"/>
        <c:crosses val="autoZero"/>
        <c:auto val="1"/>
        <c:lblAlgn val="ctr"/>
        <c:lblOffset val="100"/>
        <c:noMultiLvlLbl val="0"/>
      </c:catAx>
      <c:valAx>
        <c:axId val="584937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out"/>
        <c:minorTickMark val="none"/>
        <c:tickLblPos val="nextTo"/>
        <c:crossAx val="479803440"/>
        <c:crosses val="autoZero"/>
        <c:crossBetween val="between"/>
        <c:majorUnit val="2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chemeClr val="accent6">
          <a:lumMod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b="1">
                <a:solidFill>
                  <a:schemeClr val="tx1"/>
                </a:solidFill>
              </a:rPr>
              <a:t>Валовая продукция сельского хозяйства (млн руб.)</a:t>
            </a:r>
          </a:p>
        </c:rich>
      </c:tx>
      <c:layout>
        <c:manualLayout>
          <c:xMode val="edge"/>
          <c:yMode val="edge"/>
          <c:x val="0.12354692071251343"/>
          <c:y val="6.5749440074423113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8789764100285156E-3"/>
          <c:y val="0.27402343563324955"/>
          <c:w val="0.99412102358997145"/>
          <c:h val="0.55308978561939082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'Динамика соц.-экон.развития'!$D$1:$J$1</c:f>
              <c:strCache>
                <c:ptCount val="6"/>
                <c:pt idx="0">
                  <c:v>2021 год отчет</c:v>
                </c:pt>
                <c:pt idx="1">
                  <c:v>2022 год прогноз</c:v>
                </c:pt>
                <c:pt idx="2">
                  <c:v>2022 год отчет</c:v>
                </c:pt>
                <c:pt idx="3">
                  <c:v>2023 год прогноз</c:v>
                </c:pt>
                <c:pt idx="4">
                  <c:v>2024 год прогноз</c:v>
                </c:pt>
                <c:pt idx="5">
                  <c:v>2025 год прогноз</c:v>
                </c:pt>
              </c:strCache>
            </c:strRef>
          </c:cat>
          <c:val>
            <c:numRef>
              <c:f>'Динамика соц.-экон.развития'!$D$4:$J$4</c:f>
              <c:numCache>
                <c:formatCode>#\ ##0.0\ _₽</c:formatCode>
                <c:ptCount val="6"/>
                <c:pt idx="0">
                  <c:v>2461.6999999999998</c:v>
                </c:pt>
                <c:pt idx="1">
                  <c:v>2153.4</c:v>
                </c:pt>
                <c:pt idx="2">
                  <c:v>2934.5</c:v>
                </c:pt>
                <c:pt idx="3">
                  <c:v>3170.2</c:v>
                </c:pt>
                <c:pt idx="4">
                  <c:v>3440.9</c:v>
                </c:pt>
                <c:pt idx="5">
                  <c:v>3680.2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84937976"/>
        <c:axId val="584938368"/>
        <c:axId val="0"/>
      </c:bar3DChart>
      <c:catAx>
        <c:axId val="58493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4938368"/>
        <c:crosses val="autoZero"/>
        <c:auto val="1"/>
        <c:lblAlgn val="ctr"/>
        <c:lblOffset val="100"/>
        <c:noMultiLvlLbl val="0"/>
      </c:catAx>
      <c:valAx>
        <c:axId val="584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crossAx val="584937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chemeClr val="accent6">
          <a:lumMod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b="1">
                <a:solidFill>
                  <a:schemeClr val="tx1"/>
                </a:solidFill>
              </a:rPr>
              <a:t>Численность работников</a:t>
            </a:r>
            <a:r>
              <a:rPr lang="ru-RU" sz="1200" b="1" baseline="0">
                <a:solidFill>
                  <a:schemeClr val="tx1"/>
                </a:solidFill>
              </a:rPr>
              <a:t> на территории, формирующих ФОТ (тыс.чел.)</a:t>
            </a:r>
            <a:endParaRPr lang="ru-RU" sz="1200" b="1">
              <a:solidFill>
                <a:schemeClr val="tx1"/>
              </a:solidFill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"/>
          <c:y val="0.23889220642150871"/>
          <c:w val="1"/>
          <c:h val="0.54395206088212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2021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соц.-экон.развития'!$D$5</c:f>
              <c:numCache>
                <c:formatCode>0.000</c:formatCode>
                <c:ptCount val="1"/>
                <c:pt idx="0">
                  <c:v>3.2250000000000001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2022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соц.-экон.развития'!$E$5</c:f>
              <c:numCache>
                <c:formatCode>0.000</c:formatCode>
                <c:ptCount val="1"/>
                <c:pt idx="0">
                  <c:v>3.073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2022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соц.-экон.развития'!$F$5</c:f>
              <c:numCache>
                <c:formatCode>0.000</c:formatCode>
                <c:ptCount val="1"/>
                <c:pt idx="0">
                  <c:v>2.8359999999999999</c:v>
                </c:pt>
              </c:numCache>
            </c:numRef>
          </c:val>
        </c:ser>
        <c:ser>
          <c:idx val="3"/>
          <c:order val="3"/>
          <c:tx>
            <c:strRef>
              <c:f>'Динамика соц.-экон.развития'!$G$1</c:f>
              <c:strCache>
                <c:ptCount val="1"/>
                <c:pt idx="0">
                  <c:v>% вып. 2022 г.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val>
            <c:numRef>
              <c:f>'Динамика соц.-экон.развития'!$G$5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2023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соц.-экон.развития'!$H$5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соц.-экон.развития'!$I$5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'Динамика соц.-экон.развития'!$J$5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939152"/>
        <c:axId val="584939544"/>
      </c:barChart>
      <c:catAx>
        <c:axId val="584939152"/>
        <c:scaling>
          <c:orientation val="minMax"/>
        </c:scaling>
        <c:delete val="1"/>
        <c:axPos val="b"/>
        <c:majorTickMark val="out"/>
        <c:minorTickMark val="none"/>
        <c:tickLblPos val="nextTo"/>
        <c:crossAx val="584939544"/>
        <c:crosses val="autoZero"/>
        <c:auto val="1"/>
        <c:lblAlgn val="ctr"/>
        <c:lblOffset val="100"/>
        <c:noMultiLvlLbl val="0"/>
      </c:catAx>
      <c:valAx>
        <c:axId val="584939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out"/>
        <c:minorTickMark val="none"/>
        <c:tickLblPos val="nextTo"/>
        <c:crossAx val="5849391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</a:rPr>
              <a:t>Фонд заработной платы (млн руб.)</a:t>
            </a:r>
          </a:p>
        </c:rich>
      </c:tx>
      <c:layout>
        <c:manualLayout>
          <c:xMode val="edge"/>
          <c:yMode val="edge"/>
          <c:x val="0.26565865276602385"/>
          <c:y val="4.35913537037728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1.7740547978054803E-2"/>
          <c:y val="0.1644184811841797"/>
          <c:w val="0.9822594520219452"/>
          <c:h val="0.61725719858578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'Динамика соц.-экон.развития'!$D$1</c:f>
              <c:strCache>
                <c:ptCount val="1"/>
                <c:pt idx="0">
                  <c:v>2021 год отчет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соц.-экон.развития'!$D$5</c:f>
              <c:numCache>
                <c:formatCode>0.000</c:formatCode>
                <c:ptCount val="1"/>
                <c:pt idx="0">
                  <c:v>3.2250000000000001</c:v>
                </c:pt>
              </c:numCache>
            </c:numRef>
          </c:val>
        </c:ser>
        <c:ser>
          <c:idx val="1"/>
          <c:order val="1"/>
          <c:tx>
            <c:strRef>
              <c:f>'Динамика соц.-экон.развития'!$E$1</c:f>
              <c:strCache>
                <c:ptCount val="1"/>
                <c:pt idx="0">
                  <c:v>2022 год прогноз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соц.-экон.развития'!$E$5</c:f>
              <c:numCache>
                <c:formatCode>0.000</c:formatCode>
                <c:ptCount val="1"/>
                <c:pt idx="0">
                  <c:v>3.073</c:v>
                </c:pt>
              </c:numCache>
            </c:numRef>
          </c:val>
        </c:ser>
        <c:ser>
          <c:idx val="2"/>
          <c:order val="2"/>
          <c:tx>
            <c:strRef>
              <c:f>'Динамика соц.-экон.развития'!$F$1</c:f>
              <c:strCache>
                <c:ptCount val="1"/>
                <c:pt idx="0">
                  <c:v>2022 год отчет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соц.-экон.развития'!$F$5</c:f>
              <c:numCache>
                <c:formatCode>0.000</c:formatCode>
                <c:ptCount val="1"/>
                <c:pt idx="0">
                  <c:v>2.8359999999999999</c:v>
                </c:pt>
              </c:numCache>
            </c:numRef>
          </c:val>
        </c:ser>
        <c:ser>
          <c:idx val="3"/>
          <c:order val="3"/>
          <c:tx>
            <c:strRef>
              <c:f>'Динамика соц.-экон.развития'!$G$1</c:f>
              <c:strCache>
                <c:ptCount val="1"/>
                <c:pt idx="0">
                  <c:v>% вып. 2022 г.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соц.-экон.развития'!$G$5</c:f>
            </c:numRef>
          </c:val>
        </c:ser>
        <c:ser>
          <c:idx val="4"/>
          <c:order val="4"/>
          <c:tx>
            <c:strRef>
              <c:f>'Динамика соц.-экон.развития'!$H$1</c:f>
              <c:strCache>
                <c:ptCount val="1"/>
                <c:pt idx="0">
                  <c:v>2023 год прогноз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соц.-экон.развития'!$H$5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ser>
          <c:idx val="5"/>
          <c:order val="5"/>
          <c:tx>
            <c:strRef>
              <c:f>'Динамика соц.-экон.развития'!$I$1</c:f>
              <c:strCache>
                <c:ptCount val="1"/>
                <c:pt idx="0">
                  <c:v>2024 год прогноз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соц.-экон.развития'!$I$5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ser>
          <c:idx val="6"/>
          <c:order val="6"/>
          <c:tx>
            <c:strRef>
              <c:f>'Динамика соц.-экон.развития'!$J$1</c:f>
              <c:strCache>
                <c:ptCount val="1"/>
                <c:pt idx="0">
                  <c:v>2025 год прогноз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соц.-экон.развития'!$J$6</c:f>
              <c:numCache>
                <c:formatCode>#\ ##0.0\ _₽</c:formatCode>
                <c:ptCount val="1"/>
                <c:pt idx="0">
                  <c:v>1327.2</c:v>
                </c:pt>
              </c:numCache>
            </c:numRef>
          </c:cat>
          <c:val>
            <c:numRef>
              <c:f>'Динамика соц.-экон.развития'!$J$5</c:f>
              <c:numCache>
                <c:formatCode>0.000</c:formatCode>
                <c:ptCount val="1"/>
                <c:pt idx="0">
                  <c:v>2.7050000000000001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940328"/>
        <c:axId val="584940720"/>
      </c:barChart>
      <c:catAx>
        <c:axId val="584940328"/>
        <c:scaling>
          <c:orientation val="minMax"/>
        </c:scaling>
        <c:delete val="1"/>
        <c:axPos val="b"/>
        <c:numFmt formatCode="#\ ##0.0\ _₽" sourceLinked="1"/>
        <c:majorTickMark val="out"/>
        <c:minorTickMark val="none"/>
        <c:tickLblPos val="nextTo"/>
        <c:crossAx val="584940720"/>
        <c:crosses val="autoZero"/>
        <c:auto val="1"/>
        <c:lblAlgn val="ctr"/>
        <c:lblOffset val="100"/>
        <c:noMultiLvlLbl val="0"/>
      </c:catAx>
      <c:valAx>
        <c:axId val="584940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out"/>
        <c:minorTickMark val="none"/>
        <c:tickLblPos val="nextTo"/>
        <c:crossAx val="5849403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Осн.параметры!$A$3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CCFF66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7.6250729675337433E-3"/>
                  <c:y val="-1.4137189426956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492715872191073E-3"/>
                  <c:y val="-1.626921699692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270950341675142E-2"/>
                  <c:y val="-1.9188248129733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686711087431163E-3"/>
                  <c:y val="-2.3900700564114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Первонач.план 2022 г.</c:v>
                </c:pt>
                <c:pt idx="2">
                  <c:v>Уточн.план 2022 г.</c:v>
                </c:pt>
                <c:pt idx="3">
                  <c:v>Факт 2022 г.</c:v>
                </c:pt>
              </c:strCache>
            </c:strRef>
          </c:cat>
          <c:val>
            <c:numRef>
              <c:f>Осн.параметры!$B$3:$E$3</c:f>
              <c:numCache>
                <c:formatCode>_-* #\ ##0.0\ _₽_-;\-* #\ ##0.0\ _₽_-;_-* "-"?\ _₽_-;_-@_-</c:formatCode>
                <c:ptCount val="4"/>
                <c:pt idx="0">
                  <c:v>1597.9</c:v>
                </c:pt>
                <c:pt idx="1">
                  <c:v>1005.1</c:v>
                </c:pt>
                <c:pt idx="2">
                  <c:v>1375.2</c:v>
                </c:pt>
                <c:pt idx="3">
                  <c:v>1396.1</c:v>
                </c:pt>
              </c:numCache>
            </c:numRef>
          </c:val>
        </c:ser>
        <c:ser>
          <c:idx val="1"/>
          <c:order val="1"/>
          <c:tx>
            <c:strRef>
              <c:f>Осн.параметры!$A$4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3.3376066297612215E-2"/>
                  <c:y val="-2.053327213686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855999498490532E-2"/>
                  <c:y val="-1.368879213251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636759739772723E-2"/>
                  <c:y val="-1.6717614291366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513408515098478E-2"/>
                  <c:y val="-1.0321531581455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Первонач.план 2022 г.</c:v>
                </c:pt>
                <c:pt idx="2">
                  <c:v>Уточн.план 2022 г.</c:v>
                </c:pt>
                <c:pt idx="3">
                  <c:v>Факт 2022 г.</c:v>
                </c:pt>
              </c:strCache>
            </c:strRef>
          </c:cat>
          <c:val>
            <c:numRef>
              <c:f>Осн.параметры!$B$4:$E$4</c:f>
              <c:numCache>
                <c:formatCode>_-* #\ ##0.0\ _₽_-;\-* #\ ##0.0\ _₽_-;_-* "-"?\ _₽_-;_-@_-</c:formatCode>
                <c:ptCount val="4"/>
                <c:pt idx="0">
                  <c:v>1606.5</c:v>
                </c:pt>
                <c:pt idx="1">
                  <c:v>1009.6</c:v>
                </c:pt>
                <c:pt idx="2">
                  <c:v>1415.6</c:v>
                </c:pt>
                <c:pt idx="3">
                  <c:v>1404.9</c:v>
                </c:pt>
              </c:numCache>
            </c:numRef>
          </c:val>
        </c:ser>
        <c:ser>
          <c:idx val="2"/>
          <c:order val="2"/>
          <c:tx>
            <c:strRef>
              <c:f>Осн.параметры!$A$5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rgbClr val="FFCC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031061306122372E-2"/>
                  <c:y val="9.7386654615394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97428194292792E-2"/>
                  <c:y val="9.5941240648666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068936026040724E-2"/>
                  <c:y val="0.100205295788607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097428194292636E-2"/>
                  <c:y val="8.3149075228844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Осн.параметры!$B$2:$E$2</c:f>
              <c:strCache>
                <c:ptCount val="4"/>
                <c:pt idx="0">
                  <c:v>Факт 2021 г.</c:v>
                </c:pt>
                <c:pt idx="1">
                  <c:v>Первонач.план 2022 г.</c:v>
                </c:pt>
                <c:pt idx="2">
                  <c:v>Уточн.план 2022 г.</c:v>
                </c:pt>
                <c:pt idx="3">
                  <c:v>Факт 2022 г.</c:v>
                </c:pt>
              </c:strCache>
            </c:strRef>
          </c:cat>
          <c:val>
            <c:numRef>
              <c:f>Осн.параметры!$B$5:$E$5</c:f>
              <c:numCache>
                <c:formatCode>_-* #\ ##0.0\ _₽_-;\-* #\ ##0.0\ _₽_-;_-* "-"?\ _₽_-;_-@_-</c:formatCode>
                <c:ptCount val="4"/>
                <c:pt idx="0">
                  <c:v>-8.6</c:v>
                </c:pt>
                <c:pt idx="1">
                  <c:v>-4.5</c:v>
                </c:pt>
                <c:pt idx="2">
                  <c:v>-40.4</c:v>
                </c:pt>
                <c:pt idx="3">
                  <c:v>-8.8000000000000007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gapDepth val="45"/>
        <c:shape val="box"/>
        <c:axId val="586140144"/>
        <c:axId val="586140536"/>
        <c:axId val="0"/>
      </c:bar3DChart>
      <c:catAx>
        <c:axId val="5861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6140536"/>
        <c:crosses val="autoZero"/>
        <c:auto val="1"/>
        <c:lblAlgn val="ctr"/>
        <c:lblOffset val="100"/>
        <c:noMultiLvlLbl val="0"/>
      </c:catAx>
      <c:valAx>
        <c:axId val="586140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crossAx val="5861401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1961259715235312"/>
          <c:y val="0.92927896674221666"/>
          <c:w val="0.61375826521657839"/>
          <c:h val="6.4324950547872323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u="sng">
                <a:solidFill>
                  <a:schemeClr val="tx1"/>
                </a:solidFill>
              </a:rPr>
              <a:t>2021 год</a:t>
            </a:r>
          </a:p>
        </c:rich>
      </c:tx>
      <c:layout>
        <c:manualLayout>
          <c:xMode val="edge"/>
          <c:yMode val="edge"/>
          <c:x val="0.41799999999999993"/>
          <c:y val="6.9444444444444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588E-2"/>
                  <c:y val="9.183435403907844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Лист2!$B$4:$B$6</c:f>
              <c:numCache>
                <c:formatCode>_-* #\ ##0.0\ _₽_-;\-* #\ ##0.0\ _₽_-;_-* "-"?\ _₽_-;_-@_-</c:formatCode>
                <c:ptCount val="3"/>
                <c:pt idx="0">
                  <c:v>271096.2</c:v>
                </c:pt>
                <c:pt idx="1">
                  <c:v>18379.400000000001</c:v>
                </c:pt>
                <c:pt idx="2">
                  <c:v>1308459.3999999999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u="sng">
                <a:solidFill>
                  <a:schemeClr val="tx1"/>
                </a:solidFill>
              </a:rPr>
              <a:t>2022 год</a:t>
            </a:r>
          </a:p>
        </c:rich>
      </c:tx>
      <c:layout>
        <c:manualLayout>
          <c:xMode val="edge"/>
          <c:yMode val="edge"/>
          <c:x val="0.36781859962869157"/>
          <c:y val="6.94442989408502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8229877515310588E-2"/>
                  <c:y val="9.183435403907844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Лист2!$C$4:$C$6</c:f>
              <c:numCache>
                <c:formatCode>_-* #\ ##0.0\ _₽_-;\-* #\ ##0.0\ _₽_-;_-* "-"?\ _₽_-;_-@_-</c:formatCode>
                <c:ptCount val="3"/>
                <c:pt idx="0">
                  <c:v>294830.3</c:v>
                </c:pt>
                <c:pt idx="1">
                  <c:v>24060.2</c:v>
                </c:pt>
                <c:pt idx="2">
                  <c:v>1077170.5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u="sng">
                <a:solidFill>
                  <a:schemeClr val="tx1"/>
                </a:solidFill>
              </a:rPr>
              <a:t>2023 год</a:t>
            </a:r>
          </a:p>
        </c:rich>
      </c:tx>
      <c:layout>
        <c:manualLayout>
          <c:xMode val="edge"/>
          <c:yMode val="edge"/>
          <c:x val="0.41799999999999993"/>
          <c:y val="6.9444444444444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030A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2.3548581195237454E-2"/>
                  <c:y val="9.183411486591226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Лист2!$A$4:$A$6</c:f>
              <c:strCache>
                <c:ptCount val="3"/>
                <c:pt idx="0">
                  <c:v>   Налоговые доходы</c:v>
                </c:pt>
                <c:pt idx="1">
                  <c:v>  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Лист2!$D$4:$D$6</c:f>
              <c:numCache>
                <c:formatCode>_-* #\ ##0.0\ _₽_-;\-* #\ ##0.0\ _₽_-;_-* "-"?\ _₽_-;_-@_-</c:formatCode>
                <c:ptCount val="3"/>
                <c:pt idx="0">
                  <c:v>236718</c:v>
                </c:pt>
                <c:pt idx="1">
                  <c:v>12347.1</c:v>
                </c:pt>
                <c:pt idx="2">
                  <c:v>537788.69999999995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rAngAx val="0"/>
      <c:perspective val="5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Осн.параметры!$G$3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-2.8249881995571664E-3"/>
                  <c:y val="2.2403571587966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649976399114436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2022 г.</c:v>
                </c:pt>
                <c:pt idx="1">
                  <c:v>Прогноз 2023 г.</c:v>
                </c:pt>
                <c:pt idx="2">
                  <c:v>Прогноз 2024 г.</c:v>
                </c:pt>
                <c:pt idx="3">
                  <c:v>Прогноз 2025 г.</c:v>
                </c:pt>
              </c:strCache>
            </c:strRef>
          </c:cat>
          <c:val>
            <c:numRef>
              <c:f>Осн.параметры!$H$3:$K$3</c:f>
              <c:numCache>
                <c:formatCode>_-* #\ ##0.0\ _₽_-;\-* #\ ##0.0\ _₽_-;_-* "-"?\ _₽_-;_-@_-</c:formatCode>
                <c:ptCount val="4"/>
                <c:pt idx="0">
                  <c:v>294.8</c:v>
                </c:pt>
                <c:pt idx="1">
                  <c:v>236.7</c:v>
                </c:pt>
                <c:pt idx="2">
                  <c:v>252.5</c:v>
                </c:pt>
                <c:pt idx="3">
                  <c:v>267.39999999999998</c:v>
                </c:pt>
              </c:numCache>
            </c:numRef>
          </c:val>
        </c:ser>
        <c:ser>
          <c:idx val="1"/>
          <c:order val="1"/>
          <c:tx>
            <c:strRef>
              <c:f>Осн.параметры!$G$4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-2.4601865737876056E-3"/>
                  <c:y val="-4.5357530131480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Осн.параметры!$H$2:$K$2</c:f>
              <c:strCache>
                <c:ptCount val="4"/>
                <c:pt idx="0">
                  <c:v>Факт 2022 г.</c:v>
                </c:pt>
                <c:pt idx="1">
                  <c:v>Прогноз 2023 г.</c:v>
                </c:pt>
                <c:pt idx="2">
                  <c:v>Прогноз 2024 г.</c:v>
                </c:pt>
                <c:pt idx="3">
                  <c:v>Прогноз 2025 г.</c:v>
                </c:pt>
              </c:strCache>
            </c:strRef>
          </c:cat>
          <c:val>
            <c:numRef>
              <c:f>Осн.параметры!$H$4:$K$4</c:f>
              <c:numCache>
                <c:formatCode>_-* #\ ##0.0\ _₽_-;\-* #\ ##0.0\ _₽_-;_-* "-"?\ _₽_-;_-@_-</c:formatCode>
                <c:ptCount val="4"/>
                <c:pt idx="0">
                  <c:v>24.1</c:v>
                </c:pt>
                <c:pt idx="1">
                  <c:v>12.4</c:v>
                </c:pt>
                <c:pt idx="2">
                  <c:v>12.2</c:v>
                </c:pt>
                <c:pt idx="3">
                  <c:v>12.1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87066928"/>
        <c:axId val="587063400"/>
        <c:axId val="0"/>
      </c:bar3DChart>
      <c:catAx>
        <c:axId val="58706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7063400"/>
        <c:crosses val="autoZero"/>
        <c:auto val="1"/>
        <c:lblAlgn val="ctr"/>
        <c:lblOffset val="100"/>
        <c:noMultiLvlLbl val="0"/>
      </c:catAx>
      <c:valAx>
        <c:axId val="58706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7066928"/>
        <c:crosses val="autoZero"/>
        <c:crossBetween val="between"/>
      </c:valAx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chemeClr val="tx1"/>
                </a:solidFill>
              </a:rPr>
              <a:t>2021 год</a:t>
            </a:r>
          </a:p>
        </c:rich>
      </c:tx>
      <c:layout>
        <c:manualLayout>
          <c:xMode val="edge"/>
          <c:yMode val="edge"/>
          <c:x val="0.70680555555555558"/>
          <c:y val="2.433481217688220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7033683289588807E-2"/>
          <c:y val="5.049551913714366E-2"/>
          <c:w val="0.56704396325459316"/>
          <c:h val="0.4516006366418864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Налоговые!$A$3:$A$11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на нефтепродукты</c:v>
                </c:pt>
                <c:pt idx="2">
                  <c:v>Упрощенная система налогообложения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Патент</c:v>
                </c:pt>
                <c:pt idx="6">
                  <c:v>Налог на имущество  физ. лиц</c:v>
                </c:pt>
                <c:pt idx="7">
                  <c:v>Земельный налог</c:v>
                </c:pt>
                <c:pt idx="8">
                  <c:v>Государственная пошлина</c:v>
                </c:pt>
              </c:strCache>
            </c:strRef>
          </c:cat>
          <c:val>
            <c:numRef>
              <c:f>Налоговые!$B$3:$B$11</c:f>
              <c:numCache>
                <c:formatCode>_-* #\ ##0.0\ _₽_-;\-* #\ ##0.0\ _₽_-;_-* "-"?\ _₽_-;_-@_-</c:formatCode>
                <c:ptCount val="9"/>
                <c:pt idx="0">
                  <c:v>208072.3</c:v>
                </c:pt>
                <c:pt idx="1">
                  <c:v>12002.7</c:v>
                </c:pt>
                <c:pt idx="2">
                  <c:v>11187.2</c:v>
                </c:pt>
                <c:pt idx="3">
                  <c:v>1414.5</c:v>
                </c:pt>
                <c:pt idx="4">
                  <c:v>9830.7000000000007</c:v>
                </c:pt>
                <c:pt idx="5">
                  <c:v>1729.2</c:v>
                </c:pt>
                <c:pt idx="6">
                  <c:v>9462.1</c:v>
                </c:pt>
                <c:pt idx="7">
                  <c:v>15275.4</c:v>
                </c:pt>
                <c:pt idx="8">
                  <c:v>2122.1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19050" cap="flat" cmpd="sng" algn="ctr">
      <a:solidFill>
        <a:srgbClr val="9D90A0">
          <a:lumMod val="50000"/>
        </a:srgb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20</a:t>
            </a:r>
            <a:r>
              <a:rPr lang="ru-RU" sz="2000" b="1">
                <a:solidFill>
                  <a:schemeClr val="tx1"/>
                </a:solidFill>
              </a:rPr>
              <a:t>22 год</a:t>
            </a:r>
            <a:endParaRPr lang="en-US" sz="2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67863607414840754"/>
          <c:y val="5.96951532068342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374871854551759"/>
          <c:y val="0.20224499663121798"/>
          <c:w val="0.74428348397859012"/>
          <c:h val="0.7497831556422062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Налоговые!$E$3:$E$11</c:f>
              <c:numCache>
                <c:formatCode>_-* #\ ##0.0\ _₽_-;\-* #\ ##0.0\ _₽_-;_-* "-"?\ _₽_-;_-@_-</c:formatCode>
                <c:ptCount val="9"/>
                <c:pt idx="0">
                  <c:v>225916.79999999999</c:v>
                </c:pt>
                <c:pt idx="1">
                  <c:v>14720.1</c:v>
                </c:pt>
                <c:pt idx="2">
                  <c:v>16265</c:v>
                </c:pt>
                <c:pt idx="3">
                  <c:v>-45.8</c:v>
                </c:pt>
                <c:pt idx="4">
                  <c:v>8899.4</c:v>
                </c:pt>
                <c:pt idx="5">
                  <c:v>1369.5</c:v>
                </c:pt>
                <c:pt idx="6">
                  <c:v>11595.3</c:v>
                </c:pt>
                <c:pt idx="7">
                  <c:v>13833.3</c:v>
                </c:pt>
                <c:pt idx="8">
                  <c:v>2276.6999999999998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rgbClr val="9D90A0">
          <a:lumMod val="50000"/>
        </a:srgb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chemeClr val="tx1"/>
                </a:solidFill>
              </a:rPr>
              <a:t>2021 год</a:t>
            </a:r>
          </a:p>
        </c:rich>
      </c:tx>
      <c:layout>
        <c:manualLayout>
          <c:xMode val="edge"/>
          <c:yMode val="edge"/>
          <c:x val="0.78891648854936514"/>
          <c:y val="1.2948694790257483E-2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041370196014667E-4"/>
          <c:y val="8.7449571036250742E-2"/>
          <c:w val="0.99173784612167271"/>
          <c:h val="0.3499286207447946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5.7841012456949226E-2"/>
                  <c:y val="4.8872316523197283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государства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Неналоговые!$B$4:$B$15</c:f>
              <c:numCache>
                <c:formatCode>_-* #\ ##0.0_р_._-;\-* #\ ##0.0_р_._-;_-* "-"??_р_._-;_-@_-</c:formatCode>
                <c:ptCount val="12"/>
                <c:pt idx="0">
                  <c:v>2208.1</c:v>
                </c:pt>
                <c:pt idx="1">
                  <c:v>2185.1999999999998</c:v>
                </c:pt>
                <c:pt idx="2">
                  <c:v>34.799999999999997</c:v>
                </c:pt>
                <c:pt idx="3">
                  <c:v>1464.8</c:v>
                </c:pt>
                <c:pt idx="4">
                  <c:v>53</c:v>
                </c:pt>
                <c:pt idx="5">
                  <c:v>1290.4000000000001</c:v>
                </c:pt>
                <c:pt idx="6">
                  <c:v>1812</c:v>
                </c:pt>
                <c:pt idx="7">
                  <c:v>7223.5</c:v>
                </c:pt>
                <c:pt idx="8">
                  <c:v>492.3</c:v>
                </c:pt>
                <c:pt idx="9">
                  <c:v>902.4</c:v>
                </c:pt>
                <c:pt idx="10">
                  <c:v>156.5</c:v>
                </c:pt>
                <c:pt idx="11">
                  <c:v>556.4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45195312028708717"/>
          <c:w val="0.98284728984361214"/>
          <c:h val="0.54804687971291288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chemeClr val="tx1"/>
                </a:solidFill>
              </a:rPr>
              <a:t>2022 год</a:t>
            </a:r>
            <a:endParaRPr lang="en-US" sz="2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68458289588801402"/>
          <c:y val="3.8105007563262204E-2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723435756922571"/>
          <c:w val="0.97505943210778578"/>
          <c:h val="0.5703881639467979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1.2411084191256817E-2"/>
                  <c:y val="9.763083279692276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1621880750006571E-2"/>
                  <c:y val="1.669106889429820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Неналоговые!$A$4:$A$15</c:f>
              <c:strCache>
                <c:ptCount val="12"/>
                <c:pt idx="0">
                  <c:v>Доходы получаемые в виде арендной платы за земельные участки</c:v>
                </c:pt>
                <c:pt idx="1">
                  <c:v>Доходы от сдачи в аренду имущества</c:v>
                </c:pt>
                <c:pt idx="2">
                  <c:v>Прибыль МУП</c:v>
                </c:pt>
                <c:pt idx="3">
                  <c:v>Прочие 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компенсации затрат государства</c:v>
                </c:pt>
                <c:pt idx="6">
                  <c:v>Доходы от реализации имущества</c:v>
                </c:pt>
                <c:pt idx="7">
                  <c:v>Доходы от продажи земельных участков </c:v>
                </c:pt>
                <c:pt idx="8">
                  <c:v>Плата за увеличение площади земельных участков</c:v>
                </c:pt>
                <c:pt idx="9">
                  <c:v>Доходы от приватизации имущества</c:v>
                </c:pt>
                <c:pt idx="10">
                  <c:v>Штрафы</c:v>
                </c:pt>
                <c:pt idx="11">
                  <c:v>Прочие неналогвые доходы</c:v>
                </c:pt>
              </c:strCache>
            </c:strRef>
          </c:cat>
          <c:val>
            <c:numRef>
              <c:f>Неналоговые!$E$4:$E$15</c:f>
              <c:numCache>
                <c:formatCode>_-* #\ ##0.0_р_._-;\-* #\ ##0.0_р_._-;_-* "-"??_р_._-;_-@_-</c:formatCode>
                <c:ptCount val="12"/>
                <c:pt idx="0">
                  <c:v>3060.6</c:v>
                </c:pt>
                <c:pt idx="1">
                  <c:v>2981.7</c:v>
                </c:pt>
                <c:pt idx="2">
                  <c:v>123.1</c:v>
                </c:pt>
                <c:pt idx="3">
                  <c:v>1841</c:v>
                </c:pt>
                <c:pt idx="4">
                  <c:v>181.2</c:v>
                </c:pt>
                <c:pt idx="5">
                  <c:v>1439.3</c:v>
                </c:pt>
                <c:pt idx="6">
                  <c:v>3005.7</c:v>
                </c:pt>
                <c:pt idx="7">
                  <c:v>5012.8</c:v>
                </c:pt>
                <c:pt idx="8">
                  <c:v>1102.4000000000001</c:v>
                </c:pt>
                <c:pt idx="9">
                  <c:v>1502.4</c:v>
                </c:pt>
                <c:pt idx="10">
                  <c:v>3561.9</c:v>
                </c:pt>
                <c:pt idx="11">
                  <c:v>248.1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202</a:t>
            </a:r>
            <a:r>
              <a:rPr lang="ru-RU" sz="2000" b="1">
                <a:solidFill>
                  <a:schemeClr val="tx1"/>
                </a:solidFill>
              </a:rPr>
              <a:t>1 год</a:t>
            </a:r>
            <a:endParaRPr lang="en-US" sz="2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1.7688907771415546E-2"/>
          <c:y val="9.2843080770121392E-2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881445344842539E-2"/>
          <c:y val="0.15211031789123114"/>
          <c:w val="0.86893094499107393"/>
          <c:h val="0.5516880488292564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'!$B$3:$B$6</c:f>
              <c:numCache>
                <c:formatCode>#\ ##0.0\ _₽;\-#\ ##0.0\ _₽</c:formatCode>
                <c:ptCount val="4"/>
                <c:pt idx="0">
                  <c:v>96039.6</c:v>
                </c:pt>
                <c:pt idx="1">
                  <c:v>963019.8</c:v>
                </c:pt>
                <c:pt idx="2">
                  <c:v>228136.5</c:v>
                </c:pt>
                <c:pt idx="3">
                  <c:v>22319.599999999999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chemeClr val="tx1"/>
                </a:solidFill>
              </a:rPr>
              <a:t>2022 год</a:t>
            </a:r>
          </a:p>
        </c:rich>
      </c:tx>
      <c:layout>
        <c:manualLayout>
          <c:xMode val="edge"/>
          <c:yMode val="edge"/>
          <c:x val="0.72917945764310788"/>
          <c:y val="0.19572325135322888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36057397131309E-2"/>
          <c:y val="0.16870885879869474"/>
          <c:w val="0.90284802663251829"/>
          <c:h val="0.8312911412013053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'Безвозмездные '!$A$3:$A$6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транферты</c:v>
                </c:pt>
              </c:strCache>
            </c:strRef>
          </c:cat>
          <c:val>
            <c:numRef>
              <c:f>'Безвозмездные '!$E$3:$E$6</c:f>
              <c:numCache>
                <c:formatCode>#\ ##0.0\ _₽;\-#\ ##0.0\ _₽</c:formatCode>
                <c:ptCount val="4"/>
                <c:pt idx="0">
                  <c:v>128788.7</c:v>
                </c:pt>
                <c:pt idx="1">
                  <c:v>628639.19999999995</c:v>
                </c:pt>
                <c:pt idx="2">
                  <c:v>307428.90000000002</c:v>
                </c:pt>
                <c:pt idx="3">
                  <c:v>13729.7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Объем муниципального долга (тыс.руб.)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3.1292070488899926E-2"/>
                  <c:y val="-5.5555695831776268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4628619695850691E-2"/>
                  <c:y val="-4.5393946127198007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Мун.долг!$A$57:$A$58</c:f>
              <c:strCache>
                <c:ptCount val="2"/>
                <c:pt idx="0">
                  <c:v>на 01.01.2022</c:v>
                </c:pt>
                <c:pt idx="1">
                  <c:v>на 31.12.2022</c:v>
                </c:pt>
              </c:strCache>
            </c:strRef>
          </c:cat>
          <c:val>
            <c:numRef>
              <c:f>Мун.долг!$B$57:$B$58</c:f>
              <c:numCache>
                <c:formatCode>#\ ##0.0\ _₽</c:formatCode>
                <c:ptCount val="2"/>
                <c:pt idx="0">
                  <c:v>4000</c:v>
                </c:pt>
                <c:pt idx="1">
                  <c:v>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5296768"/>
        <c:axId val="595298336"/>
        <c:axId val="0"/>
      </c:bar3DChart>
      <c:catAx>
        <c:axId val="5952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5298336"/>
        <c:crosses val="autoZero"/>
        <c:auto val="1"/>
        <c:lblAlgn val="ctr"/>
        <c:lblOffset val="100"/>
        <c:noMultiLvlLbl val="0"/>
      </c:catAx>
      <c:valAx>
        <c:axId val="5952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5296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rgbClr val="9D90A0">
          <a:lumMod val="50000"/>
        </a:srgb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Расходы на обслуживание муниципального долга (тыс.руб.)</a:t>
            </a:r>
          </a:p>
        </c:rich>
      </c:tx>
      <c:layout>
        <c:manualLayout>
          <c:xMode val="edge"/>
          <c:yMode val="edge"/>
          <c:x val="0.16531933508311461"/>
          <c:y val="4.1666666666666664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94274457720186"/>
          <c:y val="0.22382981114713102"/>
          <c:w val="0.8611776721778388"/>
          <c:h val="0.5783751699043618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CCFF6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689048018233688E-2"/>
                  <c:y val="-1.7842153140464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01678601367529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Мун.долг!$I$4:$I$8</c:f>
              <c:strCache>
                <c:ptCount val="5"/>
                <c:pt idx="0">
                  <c:v>факт 2019 года</c:v>
                </c:pt>
                <c:pt idx="1">
                  <c:v>факт 2020 года</c:v>
                </c:pt>
                <c:pt idx="2">
                  <c:v>факт 2021 года</c:v>
                </c:pt>
                <c:pt idx="3">
                  <c:v>факт 2022 года</c:v>
                </c:pt>
                <c:pt idx="4">
                  <c:v>план 2023 года</c:v>
                </c:pt>
              </c:strCache>
            </c:strRef>
          </c:cat>
          <c:val>
            <c:numRef>
              <c:f>Мун.долг!$J$4:$J$8</c:f>
              <c:numCache>
                <c:formatCode>_-* #\ ##0.0\ _₽_-;\-* #\ ##0.0\ _₽_-;_-* "-"?\ _₽_-;_-@_-</c:formatCode>
                <c:ptCount val="5"/>
                <c:pt idx="0">
                  <c:v>9.6999999999999993</c:v>
                </c:pt>
                <c:pt idx="1">
                  <c:v>10.3</c:v>
                </c:pt>
                <c:pt idx="2">
                  <c:v>10</c:v>
                </c:pt>
                <c:pt idx="3">
                  <c:v>2.9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6786296"/>
        <c:axId val="596784728"/>
        <c:axId val="0"/>
      </c:bar3DChart>
      <c:catAx>
        <c:axId val="59678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6784728"/>
        <c:crosses val="autoZero"/>
        <c:auto val="1"/>
        <c:lblAlgn val="ctr"/>
        <c:lblOffset val="100"/>
        <c:noMultiLvlLbl val="0"/>
      </c:catAx>
      <c:valAx>
        <c:axId val="59678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6786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Динамика</a:t>
            </a:r>
            <a:r>
              <a:rPr lang="ru-RU" b="1" baseline="0">
                <a:solidFill>
                  <a:schemeClr val="tx1"/>
                </a:solidFill>
              </a:rPr>
              <a:t> муниципального долга (тыс.руб.)</a:t>
            </a:r>
            <a:endParaRPr lang="ru-RU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6447222222222221"/>
          <c:y val="2.777777777777777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EA007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3631177732388708E-2"/>
                  <c:y val="-0.31840643361450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344551460094229E-2"/>
                  <c:y val="-0.32199825021532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888888888888888E-2"/>
                  <c:y val="-0.22222222222222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566E-2"/>
                  <c:y val="-0.15740740740740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602215138488786E-2"/>
                  <c:y val="-0.205738555757636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Мун.долг!$A$4:$A$8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01.01.2023</c:v>
                </c:pt>
              </c:strCache>
            </c:strRef>
          </c:cat>
          <c:val>
            <c:numRef>
              <c:f>Мун.долг!$B$4:$B$8</c:f>
              <c:numCache>
                <c:formatCode>_-* #\ ##0.0\ _₽_-;\-* #\ ##0.0\ _₽_-;_-* "-"?\ _₽_-;_-@_-</c:formatCode>
                <c:ptCount val="5"/>
                <c:pt idx="0">
                  <c:v>10478</c:v>
                </c:pt>
                <c:pt idx="1">
                  <c:v>10400</c:v>
                </c:pt>
                <c:pt idx="2">
                  <c:v>6400</c:v>
                </c:pt>
                <c:pt idx="3">
                  <c:v>4000</c:v>
                </c:pt>
                <c:pt idx="4">
                  <c:v>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6784336"/>
        <c:axId val="596787080"/>
        <c:axId val="0"/>
      </c:bar3DChart>
      <c:catAx>
        <c:axId val="59678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6787080"/>
        <c:crosses val="autoZero"/>
        <c:auto val="1"/>
        <c:lblAlgn val="ctr"/>
        <c:lblOffset val="100"/>
        <c:noMultiLvlLbl val="0"/>
      </c:catAx>
      <c:valAx>
        <c:axId val="59678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\ _₽_-;_-@_-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6784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расходов,тыс.руб</a:t>
            </a:r>
          </a:p>
        </c:rich>
      </c:tx>
      <c:layout>
        <c:manualLayout>
          <c:xMode val="edge"/>
          <c:yMode val="edge"/>
          <c:x val="0.28723600174978126"/>
          <c:y val="0.81944444444444442"/>
        </c:manualLayout>
      </c:layout>
      <c:overlay val="0"/>
      <c:spPr>
        <a:noFill/>
        <a:ln>
          <a:noFill/>
        </a:ln>
        <a:effectLst>
          <a:outerShdw blurRad="50800" dist="50800" dir="5400000" algn="ctr" rotWithShape="0">
            <a:schemeClr val="bg1"/>
          </a:outerShdw>
        </a:effectLst>
      </c:spPr>
    </c:title>
    <c:autoTitleDeleted val="0"/>
    <c:view3D>
      <c:rotX val="20"/>
      <c:rotY val="10"/>
      <c:depthPercent val="13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286113151820849E-2"/>
          <c:y val="0.11780137636698648"/>
          <c:w val="0.68661039988374406"/>
          <c:h val="0.8356105086856177"/>
        </c:manualLayout>
      </c:layout>
      <c:bar3DChart>
        <c:barDir val="col"/>
        <c:grouping val="standard"/>
        <c:varyColors val="0"/>
        <c:ser>
          <c:idx val="0"/>
          <c:order val="0"/>
          <c:spPr>
            <a:solidFill>
              <a:srgbClr val="FF0000"/>
            </a:solidFill>
            <a:ln w="9525">
              <a:solidFill>
                <a:schemeClr val="tx1"/>
              </a:solidFill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CC66FF"/>
              </a:solidFill>
              <a:ln w="9525">
                <a:solidFill>
                  <a:schemeClr val="tx1"/>
                </a:solidFill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p3d/>
            </c:spPr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0.11461465335128754"/>
                  <c:y val="-0.210195032544828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1 415 602,5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48256018145786073"/>
                      <c:h val="0.1262407330501679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5258781270938898"/>
                  <c:y val="-0.1711805569832609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1 404 850,9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41598739711513816"/>
                      <c:h val="0.10013085776080065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strRef>
              <c:f>'[Диаграмма в Microsoft PowerPoint]Лист1'!$J$5:$J$6</c:f>
              <c:strCache>
                <c:ptCount val="2"/>
                <c:pt idx="0">
                  <c:v>план </c:v>
                </c:pt>
                <c:pt idx="1">
                  <c:v>факт</c:v>
                </c:pt>
              </c:strCache>
            </c:strRef>
          </c:cat>
          <c:val>
            <c:numRef>
              <c:f>'[Диаграмма в Microsoft PowerPoint]Лист1'!$K$5:$K$6</c:f>
              <c:numCache>
                <c:formatCode>#,##0.00</c:formatCode>
                <c:ptCount val="2"/>
                <c:pt idx="0">
                  <c:v>1415602479.25</c:v>
                </c:pt>
                <c:pt idx="1">
                  <c:v>1404850943.71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gapDepth val="200"/>
        <c:shape val="box"/>
        <c:axId val="596785904"/>
        <c:axId val="479803832"/>
        <c:axId val="585937616"/>
      </c:bar3DChart>
      <c:catAx>
        <c:axId val="596785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9803832"/>
        <c:crosses val="autoZero"/>
        <c:auto val="1"/>
        <c:lblAlgn val="ctr"/>
        <c:lblOffset val="100"/>
        <c:noMultiLvlLbl val="0"/>
      </c:catAx>
      <c:valAx>
        <c:axId val="479803832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596785904"/>
        <c:crosses val="autoZero"/>
        <c:crossBetween val="between"/>
      </c:valAx>
      <c:serAx>
        <c:axId val="585937616"/>
        <c:scaling>
          <c:orientation val="minMax"/>
        </c:scaling>
        <c:delete val="1"/>
        <c:axPos val="b"/>
        <c:majorTickMark val="none"/>
        <c:minorTickMark val="none"/>
        <c:tickLblPos val="nextTo"/>
        <c:crossAx val="479803832"/>
        <c:crosses val="autoZero"/>
      </c:serAx>
      <c:spPr>
        <a:noFill/>
        <a:ln>
          <a:noFill/>
        </a:ln>
        <a:effectLst/>
        <a:scene3d>
          <a:camera prst="orthographicFront"/>
          <a:lightRig rig="threePt" dir="t"/>
        </a:scene3d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719243480625E-3"/>
          <c:y val="0"/>
          <c:w val="0.72216038246693803"/>
          <c:h val="1"/>
        </c:manualLayout>
      </c:layout>
      <c:pie3DChart>
        <c:varyColors val="1"/>
        <c:ser>
          <c:idx val="0"/>
          <c:order val="0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8"/>
          <c:dPt>
            <c:idx val="0"/>
            <c:bubble3D val="0"/>
            <c:explosion val="3"/>
            <c:spPr>
              <a:solidFill>
                <a:srgbClr val="FFFF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1"/>
            <c:bubble3D val="0"/>
            <c:explosion val="2"/>
            <c:spPr>
              <a:solidFill>
                <a:srgbClr val="92D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2"/>
            <c:bubble3D val="0"/>
            <c:explosion val="6"/>
            <c:spPr>
              <a:solidFill>
                <a:srgbClr val="00B0F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3"/>
            <c:bubble3D val="0"/>
            <c:spPr>
              <a:solidFill>
                <a:srgbClr val="FF3399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4"/>
            <c:bubble3D val="0"/>
            <c:spPr>
              <a:solidFill>
                <a:srgbClr val="7030A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6"/>
            <c:bubble3D val="0"/>
            <c:spPr>
              <a:solidFill>
                <a:srgbClr val="99FF3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7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13726043763881701"/>
                  <c:y val="4.291262959086417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1705126711304893E-2"/>
                  <c:y val="-0.227289986785094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4687293101127881E-2"/>
                  <c:y val="3.23329053452569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9108564815265824E-3"/>
                  <c:y val="-3.015267984613562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521870166089111E-2"/>
                  <c:y val="-2.03253096925829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8534413068827943E-2"/>
                  <c:y val="-2.89496666333839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'расп.расх.по отраслям'!$A$6:$A$13</c:f>
              <c:strCache>
                <c:ptCount val="8"/>
                <c:pt idx="0">
                  <c:v>Образование                                  375 901,2тыс.руб</c:v>
                </c:pt>
                <c:pt idx="1">
                  <c:v>Жилищно-коммунальное хозяйство                                       308 578,1 тыс.руб</c:v>
                </c:pt>
                <c:pt idx="2">
                  <c:v>Национальная экономика 309 129,9 тыс.руб</c:v>
                </c:pt>
                <c:pt idx="3">
                  <c:v>Культура 249 619,7тыс.руб</c:v>
                </c:pt>
                <c:pt idx="4">
                  <c:v>Общегосударственные вопросы 106 387,7 тыс.руб</c:v>
                </c:pt>
                <c:pt idx="5">
                  <c:v>Национальная безопасность 26 708,8 тыс.руб</c:v>
                </c:pt>
                <c:pt idx="6">
                  <c:v>Социальная политика 21 486,9 тыс.руб</c:v>
                </c:pt>
                <c:pt idx="7">
                  <c:v>Прочие 7 038,6тыс.руб</c:v>
                </c:pt>
              </c:strCache>
            </c:strRef>
          </c:cat>
          <c:val>
            <c:numRef>
              <c:f>'расп.расх.по отраслям'!$B$6:$B$13</c:f>
              <c:numCache>
                <c:formatCode>#,##0.00</c:formatCode>
                <c:ptCount val="8"/>
                <c:pt idx="0">
                  <c:v>375901209.74000001</c:v>
                </c:pt>
                <c:pt idx="1">
                  <c:v>308578067.44999999</c:v>
                </c:pt>
                <c:pt idx="2">
                  <c:v>309129961.74000001</c:v>
                </c:pt>
                <c:pt idx="3">
                  <c:v>249619714.16999999</c:v>
                </c:pt>
                <c:pt idx="4">
                  <c:v>106387729.45999999</c:v>
                </c:pt>
                <c:pt idx="5">
                  <c:v>26708808.649999999</c:v>
                </c:pt>
                <c:pt idx="6">
                  <c:v>21486890.98</c:v>
                </c:pt>
                <c:pt idx="7">
                  <c:v>7038561.5199999996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'расп.расх.по отраслям'!$A$6:$A$13</c:f>
              <c:strCache>
                <c:ptCount val="8"/>
                <c:pt idx="0">
                  <c:v>Образование                                  375 901,2тыс.руб</c:v>
                </c:pt>
                <c:pt idx="1">
                  <c:v>Жилищно-коммунальное хозяйство                                       308 578,1 тыс.руб</c:v>
                </c:pt>
                <c:pt idx="2">
                  <c:v>Национальная экономика 309 129,9 тыс.руб</c:v>
                </c:pt>
                <c:pt idx="3">
                  <c:v>Культура 249 619,7тыс.руб</c:v>
                </c:pt>
                <c:pt idx="4">
                  <c:v>Общегосударственные вопросы 106 387,7 тыс.руб</c:v>
                </c:pt>
                <c:pt idx="5">
                  <c:v>Национальная безопасность 26 708,8 тыс.руб</c:v>
                </c:pt>
                <c:pt idx="6">
                  <c:v>Социальная политика 21 486,9 тыс.руб</c:v>
                </c:pt>
                <c:pt idx="7">
                  <c:v>Прочие 7 038,6тыс.руб</c:v>
                </c:pt>
              </c:strCache>
            </c:strRef>
          </c:cat>
          <c:val>
            <c:numRef>
              <c:f>'расп.расх.по отраслям'!$C$6:$C$13</c:f>
              <c:numCache>
                <c:formatCode>0.00</c:formatCode>
                <c:ptCount val="8"/>
                <c:pt idx="0">
                  <c:v>26.757373187741994</c:v>
                </c:pt>
                <c:pt idx="1">
                  <c:v>21.965182059464023</c:v>
                </c:pt>
                <c:pt idx="2">
                  <c:v>22.004466959578945</c:v>
                </c:pt>
                <c:pt idx="3">
                  <c:v>17.768412747817347</c:v>
                </c:pt>
                <c:pt idx="4">
                  <c:v>7.5728837949915153</c:v>
                </c:pt>
                <c:pt idx="5">
                  <c:v>1.9011845185131204</c:v>
                </c:pt>
                <c:pt idx="6">
                  <c:v>1.5294783461693344</c:v>
                </c:pt>
                <c:pt idx="7">
                  <c:v>0.50101838572369939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792947125116179"/>
          <c:y val="1.3477851876107335E-2"/>
          <c:w val="0.29207052874883815"/>
          <c:h val="0.98124989036305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03535634087795"/>
          <c:y val="5.0248669376260539E-2"/>
          <c:w val="0.72761612346102955"/>
          <c:h val="0.87606610138961483"/>
        </c:manualLayout>
      </c:layout>
      <c:pieChart>
        <c:varyColors val="1"/>
        <c:ser>
          <c:idx val="0"/>
          <c:order val="0"/>
          <c:spPr>
            <a:effectLst>
              <a:softEdge rad="12700"/>
            </a:effectLst>
            <a:scene3d>
              <a:camera prst="orthographicFront"/>
              <a:lightRig rig="brightRoom" dir="t"/>
            </a:scene3d>
            <a:sp3d prstMaterial="flat">
              <a:bevelT w="50800" h="101600" prst="angle"/>
              <a:bevelB prst="angle"/>
              <a:contourClr>
                <a:srgbClr val="000000"/>
              </a:contourClr>
            </a:sp3d>
          </c:spPr>
          <c:explosion val="2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rgbClr val="99FF33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bevelB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9490027202364721"/>
                  <c:y val="-1.158666794689614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648144313931444"/>
                  <c:y val="-0.1427189266594889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4559110918458972E-3"/>
                  <c:y val="-3.02368087769696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1730645593112707E-2"/>
                  <c:y val="4.27076939317037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образование!$A$6:$B$10</c:f>
              <c:multiLvlStrCache>
                <c:ptCount val="5"/>
                <c:lvl>
                  <c:pt idx="0">
                    <c:v>Дошкольное образование</c:v>
                  </c:pt>
                  <c:pt idx="1">
                    <c:v>Общее образование</c:v>
                  </c:pt>
                  <c:pt idx="2">
                    <c:v>Дополнительное образование детей</c:v>
                  </c:pt>
                  <c:pt idx="3">
                    <c:v>Молодежная политика</c:v>
                  </c:pt>
                  <c:pt idx="4">
                    <c:v>Другие вопросы в области образования</c:v>
                  </c:pt>
                </c:lvl>
                <c:lvl>
                  <c:pt idx="0">
                    <c:v>0701</c:v>
                  </c:pt>
                  <c:pt idx="1">
                    <c:v>0702</c:v>
                  </c:pt>
                  <c:pt idx="2">
                    <c:v>0703</c:v>
                  </c:pt>
                  <c:pt idx="3">
                    <c:v>0707</c:v>
                  </c:pt>
                  <c:pt idx="4">
                    <c:v>0709</c:v>
                  </c:pt>
                </c:lvl>
              </c:multiLvlStrCache>
            </c:multiLvlStrRef>
          </c:cat>
          <c:val>
            <c:numRef>
              <c:f>образование!$C$6:$C$10</c:f>
              <c:numCache>
                <c:formatCode>#,##0.00</c:formatCode>
                <c:ptCount val="5"/>
                <c:pt idx="0">
                  <c:v>83508402.620000005</c:v>
                </c:pt>
                <c:pt idx="1">
                  <c:v>251850974.66999999</c:v>
                </c:pt>
                <c:pt idx="2">
                  <c:v>19724919.149999999</c:v>
                </c:pt>
                <c:pt idx="3">
                  <c:v>3519198</c:v>
                </c:pt>
                <c:pt idx="4">
                  <c:v>17297715.300000001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72224207533201"/>
          <c:y val="2.463558243233582E-2"/>
          <c:w val="0.81383784074918231"/>
          <c:h val="0.95187274570685665"/>
        </c:manualLayout>
      </c:layout>
      <c:pieChart>
        <c:varyColors val="1"/>
        <c:ser>
          <c:idx val="0"/>
          <c:order val="0"/>
          <c:spPr>
            <a:ln>
              <a:gradFill flip="none" rotWithShape="1">
                <a:gsLst>
                  <a:gs pos="0">
                    <a:srgbClr val="9999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2700000" scaled="1"/>
                <a:tileRect/>
              </a:gra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explosion val="25"/>
          <c:dPt>
            <c:idx val="0"/>
            <c:bubble3D val="0"/>
            <c:explosion val="0"/>
            <c:spPr>
              <a:solidFill>
                <a:srgbClr val="FFFF00"/>
              </a:solidFill>
              <a:ln>
                <a:gradFill flip="none" rotWithShape="1">
                  <a:gsLst>
                    <a:gs pos="0">
                      <a:srgbClr val="9999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  <a:tileRect/>
                </a:gra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explosion val="4"/>
            <c:spPr>
              <a:solidFill>
                <a:srgbClr val="FF0000"/>
              </a:solidFill>
              <a:ln>
                <a:gradFill flip="none" rotWithShape="1">
                  <a:gsLst>
                    <a:gs pos="0">
                      <a:srgbClr val="9999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  <a:tileRect/>
                </a:gra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explosion val="0"/>
            <c:spPr>
              <a:solidFill>
                <a:srgbClr val="7030A0"/>
              </a:solidFill>
              <a:ln>
                <a:gradFill flip="none" rotWithShape="1">
                  <a:gsLst>
                    <a:gs pos="0">
                      <a:srgbClr val="9999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  <a:tileRect/>
                </a:gra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3"/>
            <c:bubble3D val="0"/>
            <c:explosion val="0"/>
          </c:dPt>
          <c:dPt>
            <c:idx val="4"/>
            <c:bubble3D val="0"/>
            <c:explosion val="0"/>
            <c:spPr>
              <a:solidFill>
                <a:srgbClr val="00FF00"/>
              </a:solidFill>
              <a:ln>
                <a:gradFill flip="none" rotWithShape="1">
                  <a:gsLst>
                    <a:gs pos="0">
                      <a:srgbClr val="9999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  <a:tileRect/>
                </a:gra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Lbls>
            <c:dLbl>
              <c:idx val="0"/>
              <c:layout>
                <c:manualLayout>
                  <c:x val="-0.14167313799395168"/>
                  <c:y val="-3.67970695928513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6444821768319426"/>
                  <c:y val="-5.00552042412979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765473157082976E-2"/>
                  <c:y val="-3.83951376123457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PowerPoint]образование'!$B$18:$B$22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Молодежная политика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'[Диаграмма в Microsoft PowerPoint]образование'!$C$18:$C$22</c:f>
              <c:numCache>
                <c:formatCode>#,##0.00</c:formatCode>
                <c:ptCount val="5"/>
                <c:pt idx="0">
                  <c:v>74274017.819999993</c:v>
                </c:pt>
                <c:pt idx="1">
                  <c:v>215546729.53999999</c:v>
                </c:pt>
                <c:pt idx="2">
                  <c:v>19372953.789999999</c:v>
                </c:pt>
                <c:pt idx="3">
                  <c:v>2724285.03</c:v>
                </c:pt>
                <c:pt idx="4">
                  <c:v>14661016.640000001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6"/>
      </c:pieChart>
      <c:spPr>
        <a:noFill/>
        <a:effectLst>
          <a:glow rad="127000">
            <a:schemeClr val="bg1"/>
          </a:glow>
        </a:effectLst>
        <a:scene3d>
          <a:camera prst="orthographicFront"/>
          <a:lightRig rig="threePt" dir="t"/>
        </a:scene3d>
        <a:sp3d>
          <a:bevelT w="6350"/>
        </a:sp3d>
      </c:spPr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7641743913701"/>
          <c:y val="2.4854145102098428E-2"/>
          <c:w val="0.65956340161238503"/>
          <c:h val="0.9751458548979016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8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8.3130406202847451E-2"/>
          <c:y val="0"/>
          <c:w val="0.63612753409922762"/>
          <c:h val="1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explosion val="18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8.3271163556777272E-2"/>
                  <c:y val="-0.12486991560202004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456112584301672E-2"/>
                  <c:y val="2.59889296016215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290463692038498E-2"/>
                  <c:y val="-9.0274496937882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жкх!$B$5:$C$8</c:f>
              <c:multiLvlStrCache>
                <c:ptCount val="4"/>
                <c:lvl>
                  <c:pt idx="0">
                    <c:v>Жилищное хозяйство</c:v>
                  </c:pt>
                  <c:pt idx="1">
                    <c:v>Коммунальное хозяйство</c:v>
                  </c:pt>
                  <c:pt idx="2">
                    <c:v>Благоустройство</c:v>
                  </c:pt>
                  <c:pt idx="3">
                    <c:v>Другие вопросы в области жилищно-коммунального хозяйства</c:v>
                  </c:pt>
                </c:lvl>
                <c:lvl>
                  <c:pt idx="0">
                    <c:v>0501</c:v>
                  </c:pt>
                  <c:pt idx="1">
                    <c:v>0502</c:v>
                  </c:pt>
                  <c:pt idx="2">
                    <c:v>0503</c:v>
                  </c:pt>
                  <c:pt idx="3">
                    <c:v>0505</c:v>
                  </c:pt>
                </c:lvl>
              </c:multiLvlStrCache>
            </c:multiLvlStrRef>
          </c:cat>
          <c:val>
            <c:numRef>
              <c:f>жкх!$D$5:$D$8</c:f>
              <c:numCache>
                <c:formatCode>#,##0.00</c:formatCode>
                <c:ptCount val="4"/>
                <c:pt idx="0">
                  <c:v>1040.4000000000001</c:v>
                </c:pt>
                <c:pt idx="1">
                  <c:v>42259.839999999997</c:v>
                </c:pt>
                <c:pt idx="2">
                  <c:v>669992.43000000005</c:v>
                </c:pt>
                <c:pt idx="3">
                  <c:v>6841.33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8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11527777777777778"/>
          <c:y val="0"/>
          <c:w val="0.65694444444444444"/>
          <c:h val="1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explosion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793415608884954E-2"/>
                  <c:y val="-9.04289938281937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жкх!$B$15:$C$18</c:f>
              <c:multiLvlStrCache>
                <c:ptCount val="4"/>
                <c:lvl>
                  <c:pt idx="0">
                    <c:v>Жилищное хозяйство</c:v>
                  </c:pt>
                  <c:pt idx="1">
                    <c:v>Коммунальное хозяйство</c:v>
                  </c:pt>
                  <c:pt idx="2">
                    <c:v>Благоустройство</c:v>
                  </c:pt>
                  <c:pt idx="3">
                    <c:v>Другие вопросы в области жилищно-коммунального хозяйства</c:v>
                  </c:pt>
                </c:lvl>
                <c:lvl>
                  <c:pt idx="0">
                    <c:v>0501</c:v>
                  </c:pt>
                  <c:pt idx="1">
                    <c:v>0502</c:v>
                  </c:pt>
                  <c:pt idx="2">
                    <c:v>0503</c:v>
                  </c:pt>
                  <c:pt idx="3">
                    <c:v>0505</c:v>
                  </c:pt>
                </c:lvl>
              </c:multiLvlStrCache>
            </c:multiLvlStrRef>
          </c:cat>
          <c:val>
            <c:numRef>
              <c:f>жкх!$D$15:$D$18</c:f>
              <c:numCache>
                <c:formatCode>#,##0.00</c:formatCode>
                <c:ptCount val="4"/>
                <c:pt idx="0">
                  <c:v>1533.37</c:v>
                </c:pt>
                <c:pt idx="1">
                  <c:v>40537.86</c:v>
                </c:pt>
                <c:pt idx="2">
                  <c:v>258795.73</c:v>
                </c:pt>
                <c:pt idx="3">
                  <c:v>7711.1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41119860017517E-2"/>
          <c:y val="8.5753434272382856E-2"/>
          <c:w val="0.71392104111985999"/>
          <c:h val="0.91424656572761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6867294521233"/>
          <c:y val="1.540291477934904E-2"/>
          <c:w val="0.67698613918519845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505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</c:dPt>
          <c:dPt>
            <c:idx val="6"/>
            <c:bubble3D val="0"/>
            <c:spPr>
              <a:solidFill>
                <a:srgbClr val="92D050"/>
              </a:solidFill>
            </c:spPr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1055123366071841E-2"/>
                  <c:y val="0.1586833141471278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'[Диаграмма в Microsoft PowerPoint]национальная экономика'!$B$18:$C$24</c:f>
              <c:multiLvlStrCache>
                <c:ptCount val="7"/>
                <c:lvl>
                  <c:pt idx="0">
                    <c:v>Топливно-энергетический комплекс</c:v>
                  </c:pt>
                  <c:pt idx="1">
                    <c:v>Сельское хозяйство и рыболовство</c:v>
                  </c:pt>
                  <c:pt idx="2">
                    <c:v>Водное хозяйство</c:v>
                  </c:pt>
                  <c:pt idx="3">
                    <c:v>Транспорт</c:v>
                  </c:pt>
                  <c:pt idx="4">
                    <c:v>Дорожное хозяйство (дорожные фонды)</c:v>
                  </c:pt>
                  <c:pt idx="5">
                    <c:v>Связь и информатика</c:v>
                  </c:pt>
                  <c:pt idx="6">
                    <c:v>Другие вопросы в области национальной экономики</c:v>
                  </c:pt>
                </c:lvl>
                <c:lvl>
                  <c:pt idx="0">
                    <c:v>0402</c:v>
                  </c:pt>
                  <c:pt idx="1">
                    <c:v>0405</c:v>
                  </c:pt>
                  <c:pt idx="2">
                    <c:v>0406</c:v>
                  </c:pt>
                  <c:pt idx="3">
                    <c:v>0408</c:v>
                  </c:pt>
                  <c:pt idx="4">
                    <c:v>0409</c:v>
                  </c:pt>
                  <c:pt idx="5">
                    <c:v>0410</c:v>
                  </c:pt>
                  <c:pt idx="6">
                    <c:v>0412</c:v>
                  </c:pt>
                </c:lvl>
              </c:multiLvlStrCache>
            </c:multiLvlStrRef>
          </c:cat>
          <c:val>
            <c:numRef>
              <c:f>'[Диаграмма в Microsoft PowerPoint]национальная экономика'!$D$18:$D$24</c:f>
              <c:numCache>
                <c:formatCode>#,##0.00</c:formatCode>
                <c:ptCount val="7"/>
                <c:pt idx="0">
                  <c:v>697376.73</c:v>
                </c:pt>
                <c:pt idx="1">
                  <c:v>28241335.800000001</c:v>
                </c:pt>
                <c:pt idx="2">
                  <c:v>634187</c:v>
                </c:pt>
                <c:pt idx="3">
                  <c:v>102362751.01000001</c:v>
                </c:pt>
                <c:pt idx="4">
                  <c:v>28671594.440000001</c:v>
                </c:pt>
                <c:pt idx="5">
                  <c:v>427907.2</c:v>
                </c:pt>
                <c:pt idx="6">
                  <c:v>24441317.300000001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505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</c:dPt>
          <c:dPt>
            <c:idx val="6"/>
            <c:bubble3D val="0"/>
            <c:explosion val="4"/>
            <c:spPr>
              <a:solidFill>
                <a:srgbClr val="92D050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6176290463692039"/>
                  <c:y val="-6.47080478576540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214840106730635E-2"/>
                  <c:y val="0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'[Диаграмма в Microsoft PowerPoint]национальная экономика'!$B$5:$C$11</c:f>
              <c:multiLvlStrCache>
                <c:ptCount val="7"/>
                <c:lvl>
                  <c:pt idx="0">
                    <c:v>Топливно-энергетический комплекс</c:v>
                  </c:pt>
                  <c:pt idx="1">
                    <c:v>Сельское хозяйство и рыболовство</c:v>
                  </c:pt>
                  <c:pt idx="2">
                    <c:v>Водное хозяйство</c:v>
                  </c:pt>
                  <c:pt idx="3">
                    <c:v>Транспорт</c:v>
                  </c:pt>
                  <c:pt idx="4">
                    <c:v>Дорожное хозяйство (дорожные фонды)</c:v>
                  </c:pt>
                  <c:pt idx="5">
                    <c:v>Связь и информатика</c:v>
                  </c:pt>
                  <c:pt idx="6">
                    <c:v>Другие вопросы в области национальной экономики</c:v>
                  </c:pt>
                </c:lvl>
                <c:lvl>
                  <c:pt idx="0">
                    <c:v>0402</c:v>
                  </c:pt>
                  <c:pt idx="1">
                    <c:v>0405</c:v>
                  </c:pt>
                  <c:pt idx="2">
                    <c:v>0406</c:v>
                  </c:pt>
                  <c:pt idx="3">
                    <c:v>0408</c:v>
                  </c:pt>
                  <c:pt idx="4">
                    <c:v>0409</c:v>
                  </c:pt>
                  <c:pt idx="5">
                    <c:v>0410</c:v>
                  </c:pt>
                  <c:pt idx="6">
                    <c:v>0412</c:v>
                  </c:pt>
                </c:lvl>
              </c:multiLvlStrCache>
            </c:multiLvlStrRef>
          </c:cat>
          <c:val>
            <c:numRef>
              <c:f>'[Диаграмма в Microsoft PowerPoint]национальная экономика'!$D$5:$D$11</c:f>
              <c:numCache>
                <c:formatCode>#,##0.00</c:formatCode>
                <c:ptCount val="7"/>
                <c:pt idx="0">
                  <c:v>965586.91</c:v>
                </c:pt>
                <c:pt idx="1">
                  <c:v>84270848.769999996</c:v>
                </c:pt>
                <c:pt idx="2">
                  <c:v>0</c:v>
                </c:pt>
                <c:pt idx="3">
                  <c:v>33287946.739999998</c:v>
                </c:pt>
                <c:pt idx="4">
                  <c:v>180642917.09999999</c:v>
                </c:pt>
                <c:pt idx="5">
                  <c:v>673529.8</c:v>
                </c:pt>
                <c:pt idx="6">
                  <c:v>9289132.4199999999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042904290429043E-2"/>
          <c:y val="7.8703703703703706E-2"/>
          <c:w val="0.9419141914191419"/>
          <c:h val="0.898148148148148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C66FF">
                  <a:alpha val="90000"/>
                </a:srgb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rgbClr val="FFFF00">
                  <a:alpha val="90000"/>
                </a:srgb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Программные 92%</a:t>
                    </a:r>
                    <a:endParaRPr lang="ru-RU" sz="1200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307169037680944"/>
                  <c:y val="4.2337416156313801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Непрограммные  8,0%</a:t>
                    </a:r>
                    <a:endParaRPr lang="ru-RU" sz="1200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96991011689054"/>
                      <c:h val="0.1223806889054672"/>
                    </c:manualLayout>
                  </c15:layout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4F81BD"/>
                </a:solidFill>
                <a:round/>
              </a:ln>
              <a:effectLst>
                <a:outerShdw blurRad="50800" dist="38100" dir="2700000" algn="tl" rotWithShape="0">
                  <a:srgbClr val="4F81BD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PowerPoint]программные и непрограммные '!$K$5:$L$6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'[Диаграмма в Microsoft PowerPoint]программные и непрограммные '!$M$5:$M$6</c:f>
              <c:numCache>
                <c:formatCode>#,##0.00</c:formatCode>
                <c:ptCount val="2"/>
                <c:pt idx="0">
                  <c:v>1290782970.02</c:v>
                </c:pt>
                <c:pt idx="1">
                  <c:v>114067973.69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1"/>
            <c:bubble3D val="0"/>
            <c:spPr>
              <a:solidFill>
                <a:srgbClr val="00FFFF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2"/>
            <c:bubble3D val="0"/>
            <c:spPr>
              <a:solidFill>
                <a:srgbClr val="CC66FF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3"/>
            <c:bubble3D val="0"/>
            <c:spPr>
              <a:solidFill>
                <a:srgbClr val="FF66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c:spPr>
          </c:dPt>
          <c:dPt>
            <c:idx val="4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Lbls>
            <c:dLbl>
              <c:idx val="0"/>
              <c:layout>
                <c:manualLayout>
                  <c:x val="-6.2846168056857835E-3"/>
                  <c:y val="2.2474402751440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3171012684259873E-2"/>
                  <c:y val="5.7893048548935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857867622197976E-2"/>
                  <c:y val="-5.6352478710915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2405586965084299E-2"/>
                  <c:y val="-5.0163747266837649E-3"/>
                </c:manualLayout>
              </c:layout>
              <c:tx>
                <c:rich>
                  <a:bodyPr/>
                  <a:lstStyle/>
                  <a:p>
                    <a:fld id="{8F77C51D-CEC3-4CCA-BC4B-BFD62FE4379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PowerPoint]Лист5'!$C$2:$C$7</c:f>
              <c:strCache>
                <c:ptCount val="6"/>
                <c:pt idx="0">
                  <c:v>Благоустройство территории </c:v>
                </c:pt>
                <c:pt idx="1">
                  <c:v>Обеспечение населения качественными услугами ЖКХ</c:v>
                </c:pt>
                <c:pt idx="2">
                  <c:v>Развитие образования </c:v>
                </c:pt>
                <c:pt idx="3">
                  <c:v>Развитие культуры</c:v>
                </c:pt>
                <c:pt idx="4">
                  <c:v>Развитие транспортной системы </c:v>
                </c:pt>
                <c:pt idx="5">
                  <c:v>Развитие агропромышленного комплекса </c:v>
                </c:pt>
              </c:strCache>
            </c:strRef>
          </c:cat>
          <c:val>
            <c:numRef>
              <c:f>'[Диаграмма в Microsoft PowerPoint]Лист5'!$D$2:$D$7</c:f>
              <c:numCache>
                <c:formatCode>#,##0.00</c:formatCode>
                <c:ptCount val="6"/>
                <c:pt idx="0">
                  <c:v>266500.26</c:v>
                </c:pt>
                <c:pt idx="1">
                  <c:v>31549.01</c:v>
                </c:pt>
                <c:pt idx="2">
                  <c:v>363929.81</c:v>
                </c:pt>
                <c:pt idx="3">
                  <c:v>260788.62</c:v>
                </c:pt>
                <c:pt idx="4">
                  <c:v>217748.63</c:v>
                </c:pt>
                <c:pt idx="5">
                  <c:v>84177.09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77834830998533"/>
          <c:y val="2.1446298109081025E-2"/>
          <c:w val="0.26286093847489117"/>
          <c:h val="0.93931466275495001"/>
        </c:manualLayout>
      </c:layout>
      <c:overlay val="0"/>
      <c:txPr>
        <a:bodyPr/>
        <a:lstStyle/>
        <a:p>
          <a:pPr rtl="0"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dPt>
            <c:idx val="0"/>
            <c:bubble3D val="0"/>
            <c:spPr>
              <a:solidFill>
                <a:srgbClr val="CC66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w="139700" prst="cross"/>
              </a:sp3d>
            </c:spPr>
          </c:dPt>
          <c:dPt>
            <c:idx val="1"/>
            <c:bubble3D val="0"/>
            <c:explosion val="9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w="165100" prst="coolSlant"/>
              </a:sp3d>
            </c:spPr>
          </c:dPt>
          <c:dLbls>
            <c:dLbl>
              <c:idx val="1"/>
              <c:layout>
                <c:manualLayout>
                  <c:x val="0.12999114045592461"/>
                  <c:y val="-0.3335167436476528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'программные и непрограммные '!$A$27:$A$28</c:f>
              <c:strCache>
                <c:ptCount val="2"/>
                <c:pt idx="0">
                  <c:v>Строительство, реконструкция, ремонт и содержание наружного освещения населенных пунктов, 9142,9 тыс.руб.</c:v>
                </c:pt>
                <c:pt idx="1">
                  <c:v>Повышение уровня благоустройства комфортности и безопасности,  257 357,4 тыс.руб.</c:v>
                </c:pt>
              </c:strCache>
            </c:strRef>
          </c:cat>
          <c:val>
            <c:numRef>
              <c:f>'программные и непрограммные '!$B$27:$B$28</c:f>
              <c:numCache>
                <c:formatCode>General</c:formatCode>
                <c:ptCount val="2"/>
                <c:pt idx="0">
                  <c:v>9142.9</c:v>
                </c:pt>
                <c:pt idx="1">
                  <c:v>257357.4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4925401547143946"/>
          <c:y val="4.3465083613131471E-2"/>
          <c:w val="0.3388559198790646"/>
          <c:h val="0.91533443122792779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relaxedInset"/>
              <a:bevelB prst="convex"/>
            </a:sp3d>
          </c:spPr>
          <c:explosion val="16"/>
          <c:dPt>
            <c:idx val="0"/>
            <c:bubble3D val="0"/>
            <c:spPr>
              <a:solidFill>
                <a:srgbClr val="FF99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4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5"/>
            <c:bubble3D val="0"/>
            <c:spPr>
              <a:solidFill>
                <a:srgbClr val="FF505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7"/>
            <c:bubble3D val="0"/>
            <c:spPr>
              <a:solidFill>
                <a:schemeClr val="bg2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8"/>
            <c:bubble3D val="0"/>
            <c:spPr>
              <a:solidFill>
                <a:srgbClr val="9966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9"/>
            <c:bubble3D val="0"/>
            <c:spPr>
              <a:solidFill>
                <a:srgbClr val="990033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11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13"/>
            <c:bubble3D val="0"/>
            <c:spPr>
              <a:solidFill>
                <a:srgbClr val="00FF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Lbls>
            <c:dLbl>
              <c:idx val="4"/>
              <c:layout>
                <c:manualLayout>
                  <c:x val="1.9361312004759327E-2"/>
                  <c:y val="-5.207529670803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4525164766638831E-2"/>
                  <c:y val="-5.7772898746035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1937302665295255E-2"/>
                  <c:y val="2.2961525647898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6747296895327041E-2"/>
                  <c:y val="-4.85469572710375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5.0011020280900688E-2"/>
                  <c:y val="4.7565340894858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9319143751052749E-3"/>
                  <c:y val="8.314478575400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8.6979806903175638E-2"/>
                  <c:y val="2.364646530432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14507796624747787"/>
                  <c:y val="-4.631616751917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'17 программа'!$B$2:$B$15</c:f>
              <c:strCache>
                <c:ptCount val="14"/>
                <c:pt idx="0">
                  <c:v>Ремонт и содержание наружного освещения населенных пунктов</c:v>
                </c:pt>
                <c:pt idx="1">
                  <c:v>Содержание работников в сфере благоустройства</c:v>
                </c:pt>
                <c:pt idx="2">
                  <c:v>Проект  инициативного бюджетирования "Вам решать"</c:v>
                </c:pt>
                <c:pt idx="3">
                  <c:v>Содержание и благоустройство территорий населенных пунктов</c:v>
                </c:pt>
                <c:pt idx="4">
                  <c:v>Повышение качества обслуживания газового оборудования населенных пунктов</c:v>
                </c:pt>
                <c:pt idx="5">
                  <c:v>Приобретение контейнеров и обустройство контейнерных площадок</c:v>
                </c:pt>
                <c:pt idx="6">
                  <c:v>Строительство  набережной р. Вичкинза</c:v>
                </c:pt>
                <c:pt idx="7">
                  <c:v>Благоустройство  набережной р. Вичкинза</c:v>
                </c:pt>
                <c:pt idx="8">
                  <c:v>Благоустройство парковой зоны у истока р. Лубинка</c:v>
                </c:pt>
                <c:pt idx="9">
                  <c:v>Благоустройство парка Победы с. Дивеево</c:v>
                </c:pt>
                <c:pt idx="10">
                  <c:v>Мероприятия в рамках проекта "Память поколений"</c:v>
                </c:pt>
                <c:pt idx="11">
                  <c:v>Ремонт дворовых территорий </c:v>
                </c:pt>
                <c:pt idx="12">
                  <c:v>Федеральный проект "Комплексная система обращения с твердыми коммунальными отходами" </c:v>
                </c:pt>
                <c:pt idx="13">
                  <c:v>Федеральный  проект  "Развитие туристической инфраструктуры" строительство объекта " Набережная р.Вичкинза" с.Дивеево</c:v>
                </c:pt>
              </c:strCache>
            </c:strRef>
          </c:cat>
          <c:val>
            <c:numRef>
              <c:f>'17 программа'!$C$2:$C$15</c:f>
              <c:numCache>
                <c:formatCode>#,##0.00</c:formatCode>
                <c:ptCount val="14"/>
                <c:pt idx="0">
                  <c:v>9142.86</c:v>
                </c:pt>
                <c:pt idx="1">
                  <c:v>7708.2</c:v>
                </c:pt>
                <c:pt idx="2">
                  <c:v>9813.3799999999992</c:v>
                </c:pt>
                <c:pt idx="3">
                  <c:v>19824.62</c:v>
                </c:pt>
                <c:pt idx="4">
                  <c:v>965.59</c:v>
                </c:pt>
                <c:pt idx="5">
                  <c:v>1438.87</c:v>
                </c:pt>
                <c:pt idx="6">
                  <c:v>34.04</c:v>
                </c:pt>
                <c:pt idx="7">
                  <c:v>48845.97</c:v>
                </c:pt>
                <c:pt idx="8">
                  <c:v>17226.060000000001</c:v>
                </c:pt>
                <c:pt idx="9">
                  <c:v>907.88</c:v>
                </c:pt>
                <c:pt idx="10">
                  <c:v>1426.78</c:v>
                </c:pt>
                <c:pt idx="11">
                  <c:v>2539.87</c:v>
                </c:pt>
                <c:pt idx="12">
                  <c:v>159.9</c:v>
                </c:pt>
                <c:pt idx="13">
                  <c:v>146466.25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792858589189019"/>
          <c:y val="5.6128573897708998E-2"/>
          <c:w val="0.31927041708627357"/>
          <c:h val="0.9434147474787958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1"/>
              <c:layout>
                <c:manualLayout>
                  <c:x val="6.91644283532766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Лист10!$S$7:$S$9</c:f>
              <c:strCache>
                <c:ptCount val="3"/>
                <c:pt idx="0">
                  <c:v>первоначальный план  2022</c:v>
                </c:pt>
                <c:pt idx="1">
                  <c:v>уточненный план 2022</c:v>
                </c:pt>
                <c:pt idx="2">
                  <c:v> исполнено за 2022</c:v>
                </c:pt>
              </c:strCache>
            </c:strRef>
          </c:cat>
          <c:val>
            <c:numRef>
              <c:f>Лист10!$T$7:$T$9</c:f>
              <c:numCache>
                <c:formatCode>#,##0.00</c:formatCode>
                <c:ptCount val="3"/>
                <c:pt idx="0">
                  <c:v>338695.72</c:v>
                </c:pt>
                <c:pt idx="1">
                  <c:v>367208.43</c:v>
                </c:pt>
                <c:pt idx="2">
                  <c:v>363929.81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963008"/>
        <c:axId val="599962224"/>
      </c:barChart>
      <c:catAx>
        <c:axId val="59996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99962224"/>
        <c:crosses val="autoZero"/>
        <c:auto val="1"/>
        <c:lblAlgn val="ctr"/>
        <c:lblOffset val="100"/>
        <c:noMultiLvlLbl val="0"/>
      </c:catAx>
      <c:valAx>
        <c:axId val="59996222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999630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angle"/>
              <a:bevelB w="139700" prst="cross"/>
            </a:sp3d>
          </c:spPr>
          <c:dPt>
            <c:idx val="0"/>
            <c:bubble3D val="0"/>
            <c:spPr>
              <a:solidFill>
                <a:srgbClr val="03EDE2"/>
              </a:solidFill>
              <a:scene3d>
                <a:camera prst="orthographicFront"/>
                <a:lightRig rig="threePt" dir="t"/>
              </a:scene3d>
              <a:sp3d>
                <a:bevelT prst="angle"/>
                <a:bevelB w="139700" prst="cross"/>
              </a:sp3d>
            </c:spPr>
          </c:dPt>
          <c:dPt>
            <c:idx val="1"/>
            <c:bubble3D val="0"/>
            <c:spPr>
              <a:solidFill>
                <a:srgbClr val="FF99FF"/>
              </a:solidFill>
              <a:scene3d>
                <a:camera prst="orthographicFront"/>
                <a:lightRig rig="threePt" dir="t"/>
              </a:scene3d>
              <a:sp3d>
                <a:bevelT prst="angle"/>
                <a:bevelB w="139700" prst="cross"/>
              </a:sp3d>
            </c:spPr>
          </c:dPt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angle"/>
                <a:bevelB w="139700" prst="cross"/>
              </a:sp3d>
            </c:spPr>
          </c:dPt>
          <c:dLbls>
            <c:dLbl>
              <c:idx val="2"/>
              <c:layout>
                <c:manualLayout>
                  <c:x val="4.6351706036745405E-2"/>
                  <c:y val="9.466681248177311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2 в Microsoft PowerPoint]Лист10'!$B$65:$B$67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Федеральные средства</c:v>
                </c:pt>
              </c:strCache>
            </c:strRef>
          </c:cat>
          <c:val>
            <c:numRef>
              <c:f>'[Диаграмма 2 в Microsoft PowerPoint]Лист10'!$C$65:$C$67</c:f>
              <c:numCache>
                <c:formatCode>#,##0.0</c:formatCode>
                <c:ptCount val="3"/>
                <c:pt idx="0">
                  <c:v>222561</c:v>
                </c:pt>
                <c:pt idx="1">
                  <c:v>126437.1</c:v>
                </c:pt>
                <c:pt idx="2">
                  <c:v>14931.7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901745026633638"/>
          <c:y val="9.8493843203972267E-2"/>
          <c:w val="0.34753293522517537"/>
          <c:h val="0.565515707865293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2400" h="50800" prst="softRound"/>
              <a:bevelB prst="relaxedInset"/>
            </a:sp3d>
          </c:spPr>
          <c:explosion val="1"/>
          <c:dPt>
            <c:idx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Pt>
            <c:idx val="1"/>
            <c:bubble3D val="0"/>
            <c:spPr>
              <a:solidFill>
                <a:srgbClr val="CCCCFF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Pt>
            <c:idx val="3"/>
            <c:bubble3D val="0"/>
            <c:spPr>
              <a:solidFill>
                <a:srgbClr val="FF66FF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Pt>
            <c:idx val="6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relaxedInset"/>
              </a:sp3d>
            </c:spPr>
          </c:dPt>
          <c:dLbls>
            <c:dLbl>
              <c:idx val="0"/>
              <c:layout>
                <c:manualLayout>
                  <c:x val="-0.17923816427777878"/>
                  <c:y val="-0.1846203564133014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0718222691383271E-2"/>
                  <c:y val="2.97109150001527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9710789824307473E-3"/>
                  <c:y val="-3.62564476168745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1565243633612468E-2"/>
                  <c:y val="-5.27799536831590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PowerPoint]17 программа'!$B$29:$B$36</c:f>
              <c:strCache>
                <c:ptCount val="8"/>
                <c:pt idx="0">
                  <c:v>Выполнение муниципальных задланий</c:v>
                </c:pt>
                <c:pt idx="1">
                  <c:v>Дивеевская монастырская православная СОШ</c:v>
                </c:pt>
                <c:pt idx="2">
                  <c:v>Содержание аппарата управления </c:v>
                </c:pt>
                <c:pt idx="3">
                  <c:v>Содержание учебно - методического кабинета и ЦБ</c:v>
                </c:pt>
                <c:pt idx="4">
                  <c:v>Аттестация пед работников</c:v>
                </c:pt>
                <c:pt idx="5">
                  <c:v>Опека и попечительство несовершеннолетних </c:v>
                </c:pt>
                <c:pt idx="6">
                  <c:v>Компенсация части род. платы</c:v>
                </c:pt>
                <c:pt idx="7">
                  <c:v>Иные субсидии</c:v>
                </c:pt>
              </c:strCache>
            </c:strRef>
          </c:cat>
          <c:val>
            <c:numRef>
              <c:f>'[Диаграмма в Microsoft PowerPoint]17 программа'!$C$29:$C$36</c:f>
              <c:numCache>
                <c:formatCode>#,##0.00</c:formatCode>
                <c:ptCount val="8"/>
                <c:pt idx="0">
                  <c:v>280256.3</c:v>
                </c:pt>
                <c:pt idx="1">
                  <c:v>18540.099999999999</c:v>
                </c:pt>
                <c:pt idx="2">
                  <c:v>4076.4</c:v>
                </c:pt>
                <c:pt idx="3">
                  <c:v>13175.7</c:v>
                </c:pt>
                <c:pt idx="4">
                  <c:v>684.1</c:v>
                </c:pt>
                <c:pt idx="5">
                  <c:v>563.20000000000005</c:v>
                </c:pt>
                <c:pt idx="6">
                  <c:v>1899.3</c:v>
                </c:pt>
                <c:pt idx="7">
                  <c:v>44734.7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003262369267775"/>
          <c:y val="1.8370430523840236E-3"/>
          <c:w val="0.3799673763073223"/>
          <c:h val="0.9810501598092709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PowerPoint]Лист10'!$S$33:$S$35</c:f>
              <c:strCache>
                <c:ptCount val="3"/>
                <c:pt idx="0">
                  <c:v>первоначальный план  2022</c:v>
                </c:pt>
                <c:pt idx="1">
                  <c:v>уточненный план 2022</c:v>
                </c:pt>
                <c:pt idx="2">
                  <c:v> исполнено за 2022</c:v>
                </c:pt>
              </c:strCache>
            </c:strRef>
          </c:cat>
          <c:val>
            <c:numRef>
              <c:f>'[Диаграмма в Microsoft PowerPoint]Лист10'!$T$33:$T$35</c:f>
              <c:numCache>
                <c:formatCode>#,##0.00</c:formatCode>
                <c:ptCount val="3"/>
                <c:pt idx="0">
                  <c:v>255282.04</c:v>
                </c:pt>
                <c:pt idx="1">
                  <c:v>260802.41</c:v>
                </c:pt>
                <c:pt idx="2">
                  <c:v>260788.62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962616"/>
        <c:axId val="599963400"/>
      </c:barChart>
      <c:catAx>
        <c:axId val="599962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99963400"/>
        <c:crosses val="autoZero"/>
        <c:auto val="1"/>
        <c:lblAlgn val="ctr"/>
        <c:lblOffset val="100"/>
        <c:noMultiLvlLbl val="0"/>
      </c:catAx>
      <c:valAx>
        <c:axId val="59996340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99962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27286731944127E-2"/>
          <c:y val="0.12950790578770519"/>
          <c:w val="0.54663188909775307"/>
          <c:h val="0.7964243505615306"/>
        </c:manualLayout>
      </c:layout>
      <c:pieChart>
        <c:varyColors val="1"/>
        <c:ser>
          <c:idx val="0"/>
          <c:order val="0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c:spPr>
          <c:dPt>
            <c:idx val="0"/>
            <c:bubble3D val="0"/>
            <c:spPr>
              <a:solidFill>
                <a:srgbClr val="03EDE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1"/>
            <c:bubble3D val="0"/>
            <c:explosion val="3"/>
            <c:spPr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2"/>
            <c:bubble3D val="0"/>
            <c:explosion val="1"/>
            <c:spPr>
              <a:solidFill>
                <a:srgbClr val="00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3"/>
            <c:bubble3D val="0"/>
            <c:spPr>
              <a:solidFill>
                <a:srgbClr val="FF99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4"/>
            <c:bubble3D val="0"/>
            <c:spPr>
              <a:solidFill>
                <a:srgbClr val="CCFF3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7"/>
            <c:bubble3D val="0"/>
            <c:spPr>
              <a:solidFill>
                <a:srgbClr val="9966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8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9"/>
            <c:bubble3D val="0"/>
            <c:spPr>
              <a:solidFill>
                <a:srgbClr val="FF006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Lbls>
            <c:dLbl>
              <c:idx val="0"/>
              <c:layout>
                <c:manualLayout>
                  <c:x val="-0.14807924381143958"/>
                  <c:y val="-0.2469268981806941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50302177859418"/>
                  <c:y val="-4.98298551841858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5491977988444758E-2"/>
                  <c:y val="7.59645013988525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8645949628608016E-2"/>
                  <c:y val="9.59082450784954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7006540805066969E-2"/>
                  <c:y val="2.46221390158398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1024916497879794E-3"/>
                  <c:y val="-4.326091894949463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7068459491555955E-2"/>
                  <c:y val="-7.886496705394343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'Нац. проекты 2022'!$A$46:$A$55</c:f>
              <c:strCache>
                <c:ptCount val="10"/>
                <c:pt idx="0">
                  <c:v>Строительство Центра культурного развития</c:v>
                </c:pt>
                <c:pt idx="1">
                  <c:v>Муниципального задания МБУК «Культурно-досуговое объединение Дивеевского муниципального округа»</c:v>
                </c:pt>
                <c:pt idx="2">
                  <c:v>Муниципального задания МБАУК «Централизованная библиотечная система Дивеевского муниципального округа» </c:v>
                </c:pt>
                <c:pt idx="3">
                  <c:v>Муниципального задания МБУДО «Дивеевская ДМШ» </c:v>
                </c:pt>
                <c:pt idx="4">
                  <c:v>Субсидии МБУК «Культурно-досуговое объединение Дивеевского муниципального округа» </c:v>
                </c:pt>
                <c:pt idx="5">
                  <c:v>Субсидии МБАУК «Централизованная библиотечная система Дивеевского муниципального округа» </c:v>
                </c:pt>
                <c:pt idx="6">
                  <c:v>Субсидии МАУДО «Дивеевская музыкальная школа»</c:v>
                </c:pt>
                <c:pt idx="7">
                  <c:v>Содержание МКУ «ЦХО учреждений культуры»</c:v>
                </c:pt>
                <c:pt idx="8">
                  <c:v>Содержание централизованной бухгалтерии </c:v>
                </c:pt>
                <c:pt idx="9">
                  <c:v>Содержание аппарата </c:v>
                </c:pt>
              </c:strCache>
            </c:strRef>
          </c:cat>
          <c:val>
            <c:numRef>
              <c:f>'Нац. проекты 2022'!$B$46:$B$55</c:f>
              <c:numCache>
                <c:formatCode>#,##0.00</c:formatCode>
                <c:ptCount val="10"/>
                <c:pt idx="0">
                  <c:v>174659.9</c:v>
                </c:pt>
                <c:pt idx="1">
                  <c:v>35596.800000000003</c:v>
                </c:pt>
                <c:pt idx="2">
                  <c:v>18672.900000000001</c:v>
                </c:pt>
                <c:pt idx="3">
                  <c:v>12061.8</c:v>
                </c:pt>
                <c:pt idx="4">
                  <c:v>1834.1</c:v>
                </c:pt>
                <c:pt idx="5">
                  <c:v>435</c:v>
                </c:pt>
                <c:pt idx="6">
                  <c:v>15.3</c:v>
                </c:pt>
                <c:pt idx="7">
                  <c:v>12016.5</c:v>
                </c:pt>
                <c:pt idx="8">
                  <c:v>3229.4</c:v>
                </c:pt>
                <c:pt idx="9">
                  <c:v>2266.9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120207098164193"/>
          <c:y val="6.2921248706965957E-2"/>
          <c:w val="0.36430663508813016"/>
          <c:h val="0.93707875129303408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941450949894458E-2"/>
          <c:y val="6.0971052832457469E-2"/>
          <c:w val="0.59620853238529048"/>
          <c:h val="0.91564742856585046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convex"/>
            </a:sp3d>
          </c:spPr>
          <c:dPt>
            <c:idx val="0"/>
            <c:bubble3D val="0"/>
            <c:spPr>
              <a:solidFill>
                <a:srgbClr val="9966FF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Pt>
            <c:idx val="2"/>
            <c:bubble3D val="0"/>
            <c:spPr>
              <a:solidFill>
                <a:srgbClr val="FF6600"/>
              </a:solidFill>
              <a:scene3d>
                <a:camera prst="orthographicFront"/>
                <a:lightRig rig="threePt" dir="t"/>
              </a:scene3d>
              <a:sp3d>
                <a:bevelT prst="convex"/>
                <a:bevelB w="139700" prst="cross"/>
              </a:sp3d>
            </c:spPr>
          </c:dPt>
          <c:dPt>
            <c:idx val="4"/>
            <c:bubble3D val="0"/>
            <c:spPr>
              <a:solidFill>
                <a:srgbClr val="FFCCFF"/>
              </a:solidFill>
              <a:scene3d>
                <a:camera prst="orthographicFront"/>
                <a:lightRig rig="threePt" dir="t"/>
              </a:scene3d>
              <a:sp3d>
                <a:bevelT prst="convex"/>
                <a:bevelB w="139700" prst="cross"/>
              </a:sp3d>
            </c:spPr>
          </c:dPt>
          <c:dLbls>
            <c:dLbl>
              <c:idx val="0"/>
              <c:layout>
                <c:manualLayout>
                  <c:x val="-0.11902471947561383"/>
                  <c:y val="6.6276654631951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7617986890345514E-2"/>
                  <c:y val="-0.106347118605660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0070936562604153E-2"/>
                  <c:y val="-0.200522270677228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352877458060215"/>
                  <c:y val="-0.11660353788934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0127596933674031E-2"/>
                  <c:y val="6.3596968858514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PowerPoint]Лист3'!$A$35:$A$39</c:f>
              <c:strCache>
                <c:ptCount val="5"/>
                <c:pt idx="0">
                  <c:v>Ремонт водопроводной сети в с.Глухово, ул.Почтовая Дивеевского муниципального округа Нижегородской области</c:v>
                </c:pt>
                <c:pt idx="1">
                  <c:v>Ремонт водонапорной башни в с.Суворово Дивеевского муниципального округа Нижегородской области</c:v>
                </c:pt>
                <c:pt idx="2">
                  <c:v>Ремонт автомобильных дорог по ул.Новостройка 1, ул.Новостройка 2 в с.Елизарьево Дивеевского муниципального округа Нижегородской области</c:v>
                </c:pt>
                <c:pt idx="3">
                  <c:v>Ремонт автомобильной дороги по ул.Родниковая в д.Рузаново Дивеевского муниципального округа Нижегородской области</c:v>
                </c:pt>
                <c:pt idx="4">
                  <c:v>Ремонт тротуара от перекрестка на "Технопарк-Саров" до Дома культуры по ул.Советская пос.Сатис Дивеевского муниципального округа Нижегородской области</c:v>
                </c:pt>
              </c:strCache>
            </c:strRef>
          </c:cat>
          <c:val>
            <c:numRef>
              <c:f>'[Диаграмма в Microsoft PowerPoint]Лист3'!$B$35:$B$39</c:f>
              <c:numCache>
                <c:formatCode>General</c:formatCode>
                <c:ptCount val="5"/>
                <c:pt idx="0">
                  <c:v>3523.18</c:v>
                </c:pt>
                <c:pt idx="1">
                  <c:v>2592</c:v>
                </c:pt>
                <c:pt idx="2">
                  <c:v>3896.82</c:v>
                </c:pt>
                <c:pt idx="3">
                  <c:v>3591.88</c:v>
                </c:pt>
                <c:pt idx="4">
                  <c:v>3698.2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946828130207756"/>
          <c:y val="1.4994878271533063E-2"/>
          <c:w val="0.34719842239751136"/>
          <c:h val="0.98023113630038849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312359788769639E-3"/>
          <c:y val="5.5430349008840286E-2"/>
          <c:w val="0.65358257849025947"/>
          <c:h val="0.9253912263716730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relaxedInset"/>
              <a:bevelB prst="convex"/>
            </a:sp3d>
          </c:spPr>
          <c:dPt>
            <c:idx val="0"/>
            <c:bubble3D val="0"/>
            <c:spPr>
              <a:solidFill>
                <a:srgbClr val="FF99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w="139700" prst="cross"/>
              </a:sp3d>
            </c:spPr>
          </c:dPt>
          <c:dPt>
            <c:idx val="2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convex"/>
              </a:sp3d>
            </c:spPr>
          </c:dPt>
          <c:dLbls>
            <c:dLbl>
              <c:idx val="0"/>
              <c:layout>
                <c:manualLayout>
                  <c:x val="-0.16605738801299305"/>
                  <c:y val="-0.19723308073638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155866619880519"/>
                  <c:y val="8.2384502413137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Лист10!$B$51:$B$53</c:f>
              <c:strCache>
                <c:ptCount val="3"/>
                <c:pt idx="0">
                  <c:v>Областные средства</c:v>
                </c:pt>
                <c:pt idx="1">
                  <c:v>Местные средства</c:v>
                </c:pt>
                <c:pt idx="2">
                  <c:v>Инициативный платеж</c:v>
                </c:pt>
              </c:strCache>
            </c:strRef>
          </c:cat>
          <c:val>
            <c:numRef>
              <c:f>Лист10!$C$51:$C$53</c:f>
              <c:numCache>
                <c:formatCode>General</c:formatCode>
                <c:ptCount val="3"/>
                <c:pt idx="0">
                  <c:v>11631.12</c:v>
                </c:pt>
                <c:pt idx="1">
                  <c:v>5499.92</c:v>
                </c:pt>
                <c:pt idx="2">
                  <c:v>171.04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7079649152132945"/>
          <c:y val="0.19787265700636436"/>
          <c:w val="0.20663064389985272"/>
          <c:h val="0.44851858625785268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353663632452221E-2"/>
          <c:y val="3.2248169531928121E-3"/>
          <c:w val="0.48414130875507499"/>
          <c:h val="0.70531680145304498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relaxedInset"/>
              <a:bevelB prst="relaxedInset"/>
            </a:sp3d>
          </c:spPr>
          <c:dPt>
            <c:idx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relaxedInset"/>
              </a:sp3d>
            </c:spPr>
          </c:dPt>
          <c:dPt>
            <c:idx val="1"/>
            <c:bubble3D val="0"/>
            <c:spPr>
              <a:solidFill>
                <a:srgbClr val="9966FF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relaxedInset"/>
              </a:sp3d>
            </c:spPr>
          </c:dPt>
          <c:dPt>
            <c:idx val="2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relaxedInset"/>
              </a:sp3d>
            </c:spPr>
          </c:dPt>
          <c:dPt>
            <c:idx val="4"/>
            <c:bubble3D val="0"/>
            <c:spPr>
              <a:solidFill>
                <a:srgbClr val="FFFF66"/>
              </a:solidFill>
              <a:scene3d>
                <a:camera prst="orthographicFront"/>
                <a:lightRig rig="threePt" dir="t"/>
              </a:scene3d>
              <a:sp3d>
                <a:bevelT prst="relaxedInset"/>
                <a:bevelB prst="relaxedInset"/>
              </a:sp3d>
            </c:spPr>
          </c:dPt>
          <c:dLbls>
            <c:dLbl>
              <c:idx val="0"/>
              <c:layout>
                <c:manualLayout>
                  <c:x val="-3.1609486685989792E-2"/>
                  <c:y val="-9.822435904028638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155446093264473E-3"/>
                  <c:y val="-3.5876211040876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5141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2211706838579908E-2"/>
                  <c:y val="-4.19745335124499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640563617714289"/>
                  <c:y val="-0.132834838526713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146 466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'Нац. проекты 2022'!$A$11:$A$15</c:f>
              <c:strCache>
                <c:ptCount val="5"/>
                <c:pt idx="0">
                  <c:v>Национальный проект "Культура"</c:v>
                </c:pt>
                <c:pt idx="1">
                  <c:v>Национальный проект "Образование"</c:v>
                </c:pt>
                <c:pt idx="2">
                  <c:v>Национальный проект "Жилье и городская среда"</c:v>
                </c:pt>
                <c:pt idx="3">
                  <c:v>Национальный проект "Экология"</c:v>
                </c:pt>
                <c:pt idx="4">
                  <c:v>Национальный проект "Туризм и индустрия гостеприимства"</c:v>
                </c:pt>
              </c:strCache>
            </c:strRef>
          </c:cat>
          <c:val>
            <c:numRef>
              <c:f>'Нац. проекты 2022'!$B$11:$B$15</c:f>
              <c:numCache>
                <c:formatCode>General</c:formatCode>
                <c:ptCount val="5"/>
                <c:pt idx="0">
                  <c:v>209.22</c:v>
                </c:pt>
                <c:pt idx="1">
                  <c:v>2993.57</c:v>
                </c:pt>
                <c:pt idx="2">
                  <c:v>5141.2</c:v>
                </c:pt>
                <c:pt idx="3">
                  <c:v>159.88999999999999</c:v>
                </c:pt>
                <c:pt idx="4">
                  <c:v>146466.25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167957130358702"/>
          <c:y val="3.8566527346534316E-5"/>
          <c:w val="0.32674092300962382"/>
          <c:h val="0.71266703692849231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764859948291898E-2"/>
          <c:y val="0.12230845878235752"/>
          <c:w val="0.51664566929133859"/>
          <c:h val="0.7731481481481481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slope"/>
            </a:sp3d>
          </c:spPr>
          <c:dPt>
            <c:idx val="0"/>
            <c:bubble3D val="0"/>
            <c:explosion val="14"/>
            <c:spPr>
              <a:solidFill>
                <a:srgbClr val="FFCCFF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2"/>
            <c:bubble3D val="0"/>
            <c:spPr>
              <a:solidFill>
                <a:srgbClr val="FF5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146755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7997703412073491E-2"/>
                  <c:y val="-0.124111621463983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7 630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865266841644796E-2"/>
                  <c:y val="5.74810440361621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585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'Нац. проекты 2022'!$A$25:$A$27</c:f>
              <c:strCache>
                <c:ptCount val="3"/>
                <c:pt idx="0">
                  <c:v>Федеральные средства</c:v>
                </c:pt>
                <c:pt idx="1">
                  <c:v>Областные средства</c:v>
                </c:pt>
                <c:pt idx="2">
                  <c:v>Местные средства</c:v>
                </c:pt>
              </c:strCache>
            </c:strRef>
          </c:cat>
          <c:val>
            <c:numRef>
              <c:f>'Нац. проекты 2022'!$B$25:$B$27</c:f>
              <c:numCache>
                <c:formatCode>General</c:formatCode>
                <c:ptCount val="3"/>
                <c:pt idx="0">
                  <c:v>146755.04999999999</c:v>
                </c:pt>
                <c:pt idx="1">
                  <c:v>7629.75</c:v>
                </c:pt>
                <c:pt idx="2">
                  <c:v>585.33000000000004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713250698457804"/>
          <c:y val="0.27575451685923785"/>
          <c:w val="0.30637357830271217"/>
          <c:h val="0.60300342665500151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5EDAC-0FF7-42C6-8378-5E2603EDC90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163DF1C-5CD7-49BE-BC24-45E5EFA6AB67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E887F15-33BF-4B14-85A2-407FBCBE2AD0}" type="parTrans" cxnId="{4E7F91AC-64EF-4E55-A9EC-9CFDB901C656}">
      <dgm:prSet/>
      <dgm:spPr/>
      <dgm:t>
        <a:bodyPr/>
        <a:lstStyle/>
        <a:p>
          <a:endParaRPr lang="ru-RU"/>
        </a:p>
      </dgm:t>
    </dgm:pt>
    <dgm:pt modelId="{6F3C6128-0607-4F8D-B7D0-74B5507E3877}" type="sibTrans" cxnId="{4E7F91AC-64EF-4E55-A9EC-9CFDB901C656}">
      <dgm:prSet/>
      <dgm:spPr/>
      <dgm:t>
        <a:bodyPr/>
        <a:lstStyle/>
        <a:p>
          <a:endParaRPr lang="ru-RU"/>
        </a:p>
      </dgm:t>
    </dgm:pt>
    <dgm:pt modelId="{CC64A94B-76B2-48D9-958B-413063F7CAF1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Неналоговые доходы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413178B-BE4D-4A01-9229-0D741F1EE9C9}" type="parTrans" cxnId="{45DCE4F0-53B2-4191-93D6-D21AF2D2CBFF}">
      <dgm:prSet/>
      <dgm:spPr/>
      <dgm:t>
        <a:bodyPr/>
        <a:lstStyle/>
        <a:p>
          <a:endParaRPr lang="ru-RU"/>
        </a:p>
      </dgm:t>
    </dgm:pt>
    <dgm:pt modelId="{CD1F7C03-26EA-4144-9BA4-EB888FDFBB74}" type="sibTrans" cxnId="{45DCE4F0-53B2-4191-93D6-D21AF2D2CBFF}">
      <dgm:prSet/>
      <dgm:spPr/>
      <dgm:t>
        <a:bodyPr/>
        <a:lstStyle/>
        <a:p>
          <a:endParaRPr lang="ru-RU"/>
        </a:p>
      </dgm:t>
    </dgm:pt>
    <dgm:pt modelId="{AFDB3ADC-3F5E-4144-95C7-A0844B92BA24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Безвозмездные поступления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AB8E932-05B2-4242-8236-F24F9621D01B}" type="parTrans" cxnId="{B83A78CB-A268-41A0-B9A3-9D065D4C58EC}">
      <dgm:prSet/>
      <dgm:spPr/>
      <dgm:t>
        <a:bodyPr/>
        <a:lstStyle/>
        <a:p>
          <a:endParaRPr lang="ru-RU"/>
        </a:p>
      </dgm:t>
    </dgm:pt>
    <dgm:pt modelId="{3EFEAFE9-B016-400A-9D41-99AA1BD2D886}" type="sibTrans" cxnId="{B83A78CB-A268-41A0-B9A3-9D065D4C58EC}">
      <dgm:prSet/>
      <dgm:spPr/>
      <dgm:t>
        <a:bodyPr/>
        <a:lstStyle/>
        <a:p>
          <a:endParaRPr lang="ru-RU"/>
        </a:p>
      </dgm:t>
    </dgm:pt>
    <dgm:pt modelId="{F3091859-5203-4956-AE78-F12CD3C926A5}" type="pres">
      <dgm:prSet presAssocID="{9A55EDAC-0FF7-42C6-8378-5E2603EDC906}" presName="linearFlow" presStyleCnt="0">
        <dgm:presLayoutVars>
          <dgm:dir/>
          <dgm:resizeHandles val="exact"/>
        </dgm:presLayoutVars>
      </dgm:prSet>
      <dgm:spPr/>
    </dgm:pt>
    <dgm:pt modelId="{506ACE73-9317-444E-A2BC-848DBCDFFCA8}" type="pres">
      <dgm:prSet presAssocID="{C163DF1C-5CD7-49BE-BC24-45E5EFA6AB67}" presName="composite" presStyleCnt="0"/>
      <dgm:spPr/>
    </dgm:pt>
    <dgm:pt modelId="{A6EF7546-DAAE-4C5B-93FA-BC801723FA2F}" type="pres">
      <dgm:prSet presAssocID="{C163DF1C-5CD7-49BE-BC24-45E5EFA6AB67}" presName="imgShp" presStyleLbl="fgImgPlace1" presStyleIdx="0" presStyleCnt="3"/>
      <dgm:spPr>
        <a:solidFill>
          <a:srgbClr val="7030A0"/>
        </a:solidFill>
      </dgm:spPr>
    </dgm:pt>
    <dgm:pt modelId="{7A333640-907A-440E-B9A0-02930EE786A3}" type="pres">
      <dgm:prSet presAssocID="{C163DF1C-5CD7-49BE-BC24-45E5EFA6AB6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2B3E5-A896-4E29-B7B9-E0843CB60C3B}" type="pres">
      <dgm:prSet presAssocID="{6F3C6128-0607-4F8D-B7D0-74B5507E3877}" presName="spacing" presStyleCnt="0"/>
      <dgm:spPr/>
    </dgm:pt>
    <dgm:pt modelId="{A4273C61-4938-44C7-B314-0B8A5D7B4434}" type="pres">
      <dgm:prSet presAssocID="{CC64A94B-76B2-48D9-958B-413063F7CAF1}" presName="composite" presStyleCnt="0"/>
      <dgm:spPr/>
    </dgm:pt>
    <dgm:pt modelId="{08781F21-C4BB-4AAE-96C8-7ABEC3E36796}" type="pres">
      <dgm:prSet presAssocID="{CC64A94B-76B2-48D9-958B-413063F7CAF1}" presName="imgShp" presStyleLbl="fgImgPlace1" presStyleIdx="1" presStyleCnt="3"/>
      <dgm:spPr>
        <a:solidFill>
          <a:srgbClr val="FFC000"/>
        </a:solidFill>
      </dgm:spPr>
    </dgm:pt>
    <dgm:pt modelId="{636C78B6-4794-4031-8065-500CCA3AF0EE}" type="pres">
      <dgm:prSet presAssocID="{CC64A94B-76B2-48D9-958B-413063F7CAF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64F4B-7FD5-4A63-AF43-19EB1A178B07}" type="pres">
      <dgm:prSet presAssocID="{CD1F7C03-26EA-4144-9BA4-EB888FDFBB74}" presName="spacing" presStyleCnt="0"/>
      <dgm:spPr/>
    </dgm:pt>
    <dgm:pt modelId="{1366B8B3-AA5C-4845-BC9C-230A9539F621}" type="pres">
      <dgm:prSet presAssocID="{AFDB3ADC-3F5E-4144-95C7-A0844B92BA24}" presName="composite" presStyleCnt="0"/>
      <dgm:spPr/>
    </dgm:pt>
    <dgm:pt modelId="{5EBF2180-8AF3-48E9-A4FB-FBEF91511DD3}" type="pres">
      <dgm:prSet presAssocID="{AFDB3ADC-3F5E-4144-95C7-A0844B92BA24}" presName="imgShp" presStyleLbl="fgImgPlace1" presStyleIdx="2" presStyleCnt="3"/>
      <dgm:spPr>
        <a:solidFill>
          <a:schemeClr val="accent6">
            <a:lumMod val="60000"/>
            <a:lumOff val="40000"/>
          </a:schemeClr>
        </a:solidFill>
      </dgm:spPr>
    </dgm:pt>
    <dgm:pt modelId="{6722BD83-B3D3-4CFC-8CA4-2A43D7C1EAEA}" type="pres">
      <dgm:prSet presAssocID="{AFDB3ADC-3F5E-4144-95C7-A0844B92BA2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DCE4F0-53B2-4191-93D6-D21AF2D2CBFF}" srcId="{9A55EDAC-0FF7-42C6-8378-5E2603EDC906}" destId="{CC64A94B-76B2-48D9-958B-413063F7CAF1}" srcOrd="1" destOrd="0" parTransId="{5413178B-BE4D-4A01-9229-0D741F1EE9C9}" sibTransId="{CD1F7C03-26EA-4144-9BA4-EB888FDFBB74}"/>
    <dgm:cxn modelId="{4E7F91AC-64EF-4E55-A9EC-9CFDB901C656}" srcId="{9A55EDAC-0FF7-42C6-8378-5E2603EDC906}" destId="{C163DF1C-5CD7-49BE-BC24-45E5EFA6AB67}" srcOrd="0" destOrd="0" parTransId="{6E887F15-33BF-4B14-85A2-407FBCBE2AD0}" sibTransId="{6F3C6128-0607-4F8D-B7D0-74B5507E3877}"/>
    <dgm:cxn modelId="{B83A78CB-A268-41A0-B9A3-9D065D4C58EC}" srcId="{9A55EDAC-0FF7-42C6-8378-5E2603EDC906}" destId="{AFDB3ADC-3F5E-4144-95C7-A0844B92BA24}" srcOrd="2" destOrd="0" parTransId="{2AB8E932-05B2-4242-8236-F24F9621D01B}" sibTransId="{3EFEAFE9-B016-400A-9D41-99AA1BD2D886}"/>
    <dgm:cxn modelId="{1B312AE0-0D94-44C9-A1F0-3C459D66E4FB}" type="presOf" srcId="{C163DF1C-5CD7-49BE-BC24-45E5EFA6AB67}" destId="{7A333640-907A-440E-B9A0-02930EE786A3}" srcOrd="0" destOrd="0" presId="urn:microsoft.com/office/officeart/2005/8/layout/vList3"/>
    <dgm:cxn modelId="{996DE81C-92E2-4A46-8C2A-BAF3CDBF9CB7}" type="presOf" srcId="{CC64A94B-76B2-48D9-958B-413063F7CAF1}" destId="{636C78B6-4794-4031-8065-500CCA3AF0EE}" srcOrd="0" destOrd="0" presId="urn:microsoft.com/office/officeart/2005/8/layout/vList3"/>
    <dgm:cxn modelId="{ADD62EA5-52C6-4FBA-ADA3-F61664FCC71D}" type="presOf" srcId="{AFDB3ADC-3F5E-4144-95C7-A0844B92BA24}" destId="{6722BD83-B3D3-4CFC-8CA4-2A43D7C1EAEA}" srcOrd="0" destOrd="0" presId="urn:microsoft.com/office/officeart/2005/8/layout/vList3"/>
    <dgm:cxn modelId="{A0BE6E0F-E4A0-4034-A87F-3B482CE4103F}" type="presOf" srcId="{9A55EDAC-0FF7-42C6-8378-5E2603EDC906}" destId="{F3091859-5203-4956-AE78-F12CD3C926A5}" srcOrd="0" destOrd="0" presId="urn:microsoft.com/office/officeart/2005/8/layout/vList3"/>
    <dgm:cxn modelId="{27CEB9FA-A4CB-470A-8B00-0FCCCBA7698D}" type="presParOf" srcId="{F3091859-5203-4956-AE78-F12CD3C926A5}" destId="{506ACE73-9317-444E-A2BC-848DBCDFFCA8}" srcOrd="0" destOrd="0" presId="urn:microsoft.com/office/officeart/2005/8/layout/vList3"/>
    <dgm:cxn modelId="{89610DEC-5537-4423-A9D1-A3296C4B73C6}" type="presParOf" srcId="{506ACE73-9317-444E-A2BC-848DBCDFFCA8}" destId="{A6EF7546-DAAE-4C5B-93FA-BC801723FA2F}" srcOrd="0" destOrd="0" presId="urn:microsoft.com/office/officeart/2005/8/layout/vList3"/>
    <dgm:cxn modelId="{ECB7ED98-2C5C-4234-9228-958DFD179A9B}" type="presParOf" srcId="{506ACE73-9317-444E-A2BC-848DBCDFFCA8}" destId="{7A333640-907A-440E-B9A0-02930EE786A3}" srcOrd="1" destOrd="0" presId="urn:microsoft.com/office/officeart/2005/8/layout/vList3"/>
    <dgm:cxn modelId="{7441E768-DD0E-45DF-ABD3-911B6319C691}" type="presParOf" srcId="{F3091859-5203-4956-AE78-F12CD3C926A5}" destId="{C792B3E5-A896-4E29-B7B9-E0843CB60C3B}" srcOrd="1" destOrd="0" presId="urn:microsoft.com/office/officeart/2005/8/layout/vList3"/>
    <dgm:cxn modelId="{4C738784-4C7F-4125-8848-C6F7B25359A0}" type="presParOf" srcId="{F3091859-5203-4956-AE78-F12CD3C926A5}" destId="{A4273C61-4938-44C7-B314-0B8A5D7B4434}" srcOrd="2" destOrd="0" presId="urn:microsoft.com/office/officeart/2005/8/layout/vList3"/>
    <dgm:cxn modelId="{0B311BC2-3DB7-4B1F-9894-BC20193743F3}" type="presParOf" srcId="{A4273C61-4938-44C7-B314-0B8A5D7B4434}" destId="{08781F21-C4BB-4AAE-96C8-7ABEC3E36796}" srcOrd="0" destOrd="0" presId="urn:microsoft.com/office/officeart/2005/8/layout/vList3"/>
    <dgm:cxn modelId="{441A6FF4-2203-47BF-BDFF-8C89A9274D57}" type="presParOf" srcId="{A4273C61-4938-44C7-B314-0B8A5D7B4434}" destId="{636C78B6-4794-4031-8065-500CCA3AF0EE}" srcOrd="1" destOrd="0" presId="urn:microsoft.com/office/officeart/2005/8/layout/vList3"/>
    <dgm:cxn modelId="{83FFD987-26A2-40C5-9C06-C7FB156767AA}" type="presParOf" srcId="{F3091859-5203-4956-AE78-F12CD3C926A5}" destId="{43264F4B-7FD5-4A63-AF43-19EB1A178B07}" srcOrd="3" destOrd="0" presId="urn:microsoft.com/office/officeart/2005/8/layout/vList3"/>
    <dgm:cxn modelId="{A0439A32-B740-49C9-813D-A28F50F25AB0}" type="presParOf" srcId="{F3091859-5203-4956-AE78-F12CD3C926A5}" destId="{1366B8B3-AA5C-4845-BC9C-230A9539F621}" srcOrd="4" destOrd="0" presId="urn:microsoft.com/office/officeart/2005/8/layout/vList3"/>
    <dgm:cxn modelId="{D45D5D19-30DB-4390-822F-0C7810E9A79A}" type="presParOf" srcId="{1366B8B3-AA5C-4845-BC9C-230A9539F621}" destId="{5EBF2180-8AF3-48E9-A4FB-FBEF91511DD3}" srcOrd="0" destOrd="0" presId="urn:microsoft.com/office/officeart/2005/8/layout/vList3"/>
    <dgm:cxn modelId="{388D4E7B-7F78-40E6-BD89-38B053B16F61}" type="presParOf" srcId="{1366B8B3-AA5C-4845-BC9C-230A9539F621}" destId="{6722BD83-B3D3-4CFC-8CA4-2A43D7C1EAE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1FF827-04CE-4223-9C4F-753562365461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AD33F5-F24F-4F41-B105-5D0442F847D5}">
      <dgm:prSet phldrT="[Текст]" custT="1"/>
      <dgm:spPr/>
      <dgm:t>
        <a:bodyPr/>
        <a:lstStyle/>
        <a:p>
          <a:r>
            <a:rPr lang="ru-RU" sz="1300" b="1" dirty="0" smtClean="0">
              <a:solidFill>
                <a:schemeClr val="accent6">
                  <a:lumMod val="75000"/>
                </a:schemeClr>
              </a:solidFill>
            </a:rPr>
            <a:t>+2 000,0</a:t>
          </a:r>
          <a:endParaRPr lang="ru-RU" sz="1300" b="1" dirty="0">
            <a:solidFill>
              <a:schemeClr val="accent6">
                <a:lumMod val="75000"/>
              </a:schemeClr>
            </a:solidFill>
          </a:endParaRPr>
        </a:p>
      </dgm:t>
    </dgm:pt>
    <dgm:pt modelId="{23E1F978-9FBF-4B3D-BDA7-ABF81EEDE3D7}" type="parTrans" cxnId="{847FE567-076B-4F06-A14F-DAC782E33FDA}">
      <dgm:prSet/>
      <dgm:spPr/>
      <dgm:t>
        <a:bodyPr/>
        <a:lstStyle/>
        <a:p>
          <a:endParaRPr lang="ru-RU"/>
        </a:p>
      </dgm:t>
    </dgm:pt>
    <dgm:pt modelId="{549A3099-ACE9-4FBE-8C0F-70EF39643BE7}" type="sibTrans" cxnId="{847FE567-076B-4F06-A14F-DAC782E33FDA}">
      <dgm:prSet/>
      <dgm:spPr/>
      <dgm:t>
        <a:bodyPr/>
        <a:lstStyle/>
        <a:p>
          <a:endParaRPr lang="ru-RU"/>
        </a:p>
      </dgm:t>
    </dgm:pt>
    <dgm:pt modelId="{4320B2E6-6B27-4FBF-8BE2-AB2148D31CF1}" type="pres">
      <dgm:prSet presAssocID="{1D1FF827-04CE-4223-9C4F-753562365461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32DB845E-5630-47F4-9EF8-4A7266A48CA9}" type="pres">
      <dgm:prSet presAssocID="{1D1FF827-04CE-4223-9C4F-753562365461}" presName="arrowNode" presStyleLbl="node1" presStyleIdx="0" presStyleCnt="1" custAng="17698829"/>
      <dgm:spPr>
        <a:solidFill>
          <a:srgbClr val="9966FF"/>
        </a:solidFill>
        <a:ln w="9525"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072FD83C-2312-42B3-AF2D-E6E896C727C6}" type="pres">
      <dgm:prSet presAssocID="{B6AD33F5-F24F-4F41-B105-5D0442F847D5}" presName="txNode1" presStyleLbl="revTx" presStyleIdx="0" presStyleCnt="1" custScaleX="220890" custScaleY="239009" custLinFactNeighborX="29729" custLinFactNeighborY="77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DD0493-BEE6-4A02-968B-4FA174B0051D}" type="presOf" srcId="{B6AD33F5-F24F-4F41-B105-5D0442F847D5}" destId="{072FD83C-2312-42B3-AF2D-E6E896C727C6}" srcOrd="0" destOrd="0" presId="urn:microsoft.com/office/officeart/2009/3/layout/DescendingProcess"/>
    <dgm:cxn modelId="{8B2020CB-7A53-43FA-B94E-77076A7DAE76}" type="presOf" srcId="{1D1FF827-04CE-4223-9C4F-753562365461}" destId="{4320B2E6-6B27-4FBF-8BE2-AB2148D31CF1}" srcOrd="0" destOrd="0" presId="urn:microsoft.com/office/officeart/2009/3/layout/DescendingProcess"/>
    <dgm:cxn modelId="{847FE567-076B-4F06-A14F-DAC782E33FDA}" srcId="{1D1FF827-04CE-4223-9C4F-753562365461}" destId="{B6AD33F5-F24F-4F41-B105-5D0442F847D5}" srcOrd="0" destOrd="0" parTransId="{23E1F978-9FBF-4B3D-BDA7-ABF81EEDE3D7}" sibTransId="{549A3099-ACE9-4FBE-8C0F-70EF39643BE7}"/>
    <dgm:cxn modelId="{74560B49-D802-46AD-9525-4C698DA3DEC6}" type="presParOf" srcId="{4320B2E6-6B27-4FBF-8BE2-AB2148D31CF1}" destId="{32DB845E-5630-47F4-9EF8-4A7266A48CA9}" srcOrd="0" destOrd="0" presId="urn:microsoft.com/office/officeart/2009/3/layout/DescendingProcess"/>
    <dgm:cxn modelId="{9D118D57-1F57-4D81-A5E1-444A1C6A9875}" type="presParOf" srcId="{4320B2E6-6B27-4FBF-8BE2-AB2148D31CF1}" destId="{072FD83C-2312-42B3-AF2D-E6E896C727C6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</cdr:x>
      <cdr:y>0.10775</cdr:y>
    </cdr:from>
    <cdr:to>
      <cdr:x>0.08477</cdr:x>
      <cdr:y>0.13976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4016" y="673345"/>
          <a:ext cx="619009" cy="19999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86ADAB30-23B6-4392-86C7-66D41258D7F7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0AB8AE4-759E-4CD3-BBA4-53720ED86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0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1E7D92-8377-4090-AAC5-309D1806DE8A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027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59605-F8C0-4FA1-95A1-D2B6C21DBACD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018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B4E5CF-3439-43B6-9A81-191E8C3BA75A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39406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1620E-6423-4CFA-8E15-F9330946A865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727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016D7BA-3DC9-4A66-9917-CEFD807BAC73}" type="slidenum">
              <a:rPr lang="ru-RU" altLang="ru-RU" smtClean="0">
                <a:latin typeface="Calibri" panose="020F0502020204030204" pitchFamily="34" charset="0"/>
              </a:rPr>
              <a:pPr/>
              <a:t>19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3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94E084-936E-4B8E-8A62-CB9E2CB526FE}" type="slidenum">
              <a:rPr lang="ru-RU" altLang="ru-RU" smtClean="0"/>
              <a:pPr>
                <a:spcBef>
                  <a:spcPct val="0"/>
                </a:spcBef>
              </a:pPr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84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249" indent="-28411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37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95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083" indent="-2269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13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34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472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601" indent="-2269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AB5D2C-1DD6-41D7-8C49-F3B4F9072BFD}" type="slidenum">
              <a:rPr lang="ru-RU" altLang="ru-RU" smtClean="0"/>
              <a:pPr>
                <a:spcBef>
                  <a:spcPct val="0"/>
                </a:spcBef>
              </a:pPr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87713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1249" indent="-284119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1237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9995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083" indent="-226978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213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34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8472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5601" indent="-2269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D46B8288-4395-4BCE-B68F-B22FC7AA03E6}" type="slidenum">
              <a:rPr lang="ru-RU" altLang="ru-RU" smtClean="0">
                <a:latin typeface="Calibri" panose="020F0502020204030204" pitchFamily="34" charset="0"/>
              </a:rPr>
              <a:pPr/>
              <a:t>24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1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36486" indent="-282532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3330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587256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41210" indent="-225391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498340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5546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1259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69729" indent="-2253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CACDCA9-41BA-453F-808B-031D19F4BE4C}" type="slidenum">
              <a:rPr lang="ru-RU" altLang="ru-RU" smtClean="0">
                <a:latin typeface="Calibri" panose="020F0502020204030204" pitchFamily="34" charset="0"/>
              </a:rPr>
              <a:pPr/>
              <a:t>30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12.04.2024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8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18.xm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lic/home.html" TargetMode="External"/><Relationship Id="rId2" Type="http://schemas.openxmlformats.org/officeDocument/2006/relationships/hyperlink" Target="http://www.government-nn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Дивеевский муниципальный район на ка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404813"/>
            <a:ext cx="447833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5" descr="Герб дивеевск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1439863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07504" y="473710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07504" y="5445125"/>
            <a:ext cx="89289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решению Совета депутатов Дивеевского муниципального округа Нижегородской области 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28 от 11.04.2023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«Об исполнении бюджета Дивеевского муниципального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Нижегородской области 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год»</a:t>
            </a:r>
          </a:p>
          <a:p>
            <a:pPr eaLnBrk="1" hangingPunct="1">
              <a:defRPr/>
            </a:pP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11560" y="0"/>
            <a:ext cx="7344494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Дивеевский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3822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0DF5B2D-902A-470D-A529-EDA908339D24}" type="slidenum">
              <a:rPr lang="ru-RU" altLang="ru-RU" sz="1200" smtClean="0">
                <a:solidFill>
                  <a:srgbClr val="000000"/>
                </a:solidFill>
              </a:rPr>
              <a:pPr/>
              <a:t>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145324"/>
              </p:ext>
            </p:extLst>
          </p:nvPr>
        </p:nvGraphicFramePr>
        <p:xfrm>
          <a:off x="179512" y="639175"/>
          <a:ext cx="8856663" cy="6085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615"/>
                <a:gridCol w="648048"/>
              </a:tblGrid>
              <a:tr h="408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7" marR="91437"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1" marB="0" anchor="ctr">
                    <a:solidFill>
                      <a:srgbClr val="00B050"/>
                    </a:solid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 такое «Бюджет для граждан»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Что</a:t>
                      </a:r>
                      <a:r>
                        <a:rPr lang="ru-RU" sz="1800" baseline="0" dirty="0" smtClean="0"/>
                        <a:t> такое бюджет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Какие бывают бюджеты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 чем основывается бюджет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происходит составление бюджета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чего складываются доходы </a:t>
                      </a:r>
                      <a:r>
                        <a:rPr lang="ru-RU" sz="1800" baseline="0" dirty="0" smtClean="0"/>
                        <a:t>бюджета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Какие налоги уплачивают жители Дивеевского муниципального округа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  зачисляются налоги на территории округа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324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800" b="0" dirty="0" smtClean="0"/>
                        <a:t>Как распределяются расходы по основным функциям государства</a:t>
                      </a:r>
                      <a:endParaRPr lang="ru-RU" sz="180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программный бюджет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Что такое межбюджетные трансферты</a:t>
                      </a:r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Какие показатели характеризовали наш округа в 2022 году</a:t>
                      </a:r>
                      <a:endParaRPr lang="ru-RU" sz="1800" b="0" dirty="0"/>
                    </a:p>
                  </a:txBody>
                  <a:tcPr marL="7620" marR="7620" marT="762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</a:t>
                      </a:r>
                      <a:endParaRPr lang="ru-RU" sz="1800" dirty="0"/>
                    </a:p>
                  </a:txBody>
                  <a:tcPr marL="91437" marR="91437" marT="45716" marB="45716"/>
                </a:tc>
              </a:tr>
              <a:tr h="5562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направления бюджетной и налоговой политики Дивеевского муниципального округа на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2-2024 годы </a:t>
                      </a:r>
                      <a:endParaRPr lang="ru-RU" sz="180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 marL="91437" marR="91437" marT="45709" marB="45709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(таблица)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182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Динамика социально-экономического развития округа (диаграммы)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812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4092619-2803-4BBF-BFB2-90C3C0BCF93A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57626"/>
              </p:ext>
            </p:extLst>
          </p:nvPr>
        </p:nvGraphicFramePr>
        <p:xfrm>
          <a:off x="107504" y="461665"/>
          <a:ext cx="8928100" cy="627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086"/>
                <a:gridCol w="576014"/>
              </a:tblGrid>
              <a:tr h="3565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1432" marR="91432" marT="45707" marB="45707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18" marB="0" anchor="ctr">
                    <a:solidFill>
                      <a:srgbClr val="00B050"/>
                    </a:solidFill>
                  </a:tcPr>
                </a:tc>
              </a:tr>
              <a:tr h="324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Каковы основные параметры бюджета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47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Из каких поступлений сформированы доходы бюджета округа в 2021-2023 гг.</a:t>
                      </a:r>
                      <a:endParaRPr lang="ru-RU" sz="1800" b="0" dirty="0" smtClean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421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Сколько налоговых и неналоговых доходов поступает в бюджет округа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23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Структура налоговых доходов в 2021-20</a:t>
                      </a:r>
                      <a:r>
                        <a:rPr lang="en-US" sz="1800" dirty="0" smtClean="0"/>
                        <a:t>2</a:t>
                      </a:r>
                      <a:r>
                        <a:rPr lang="ru-RU" sz="1800" dirty="0" smtClean="0"/>
                        <a:t>2 гг.</a:t>
                      </a:r>
                      <a:endParaRPr lang="ru-RU" sz="1800" dirty="0"/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округа по неналоговым доходам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неналоговых доходов в 2021-20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2 гг.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356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Исполнение бюджета по безвозмездным поступлениям</a:t>
                      </a:r>
                    </a:p>
                  </a:txBody>
                  <a:tcPr marL="7620" marR="7620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237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Структура безвозмездных поступлений в 2021-20</a:t>
                      </a:r>
                      <a:r>
                        <a:rPr lang="en-US" sz="1800" b="0" dirty="0" smtClean="0">
                          <a:latin typeface="+mn-lt"/>
                        </a:rPr>
                        <a:t>2</a:t>
                      </a:r>
                      <a:r>
                        <a:rPr lang="ru-RU" sz="1800" b="0" dirty="0" smtClean="0">
                          <a:latin typeface="+mn-lt"/>
                        </a:rPr>
                        <a:t>2 гг.</a:t>
                      </a:r>
                    </a:p>
                  </a:txBody>
                  <a:tcPr marL="91432" marR="91432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 marL="91432" marR="91432" marT="45707" marB="45707"/>
                </a:tc>
              </a:tr>
              <a:tr h="2180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Как формируются и используются средства дорожного фонда</a:t>
                      </a:r>
                      <a:endParaRPr lang="ru-RU" sz="1800" dirty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29</a:t>
                      </a:r>
                    </a:p>
                  </a:txBody>
                  <a:tcPr marL="91432" marR="91432" marT="45710" marB="45710"/>
                </a:tc>
              </a:tr>
              <a:tr h="140320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Муниципальный долг в 20</a:t>
                      </a:r>
                      <a:r>
                        <a:rPr lang="en-US" sz="1800" b="0" dirty="0" smtClean="0"/>
                        <a:t>2</a:t>
                      </a:r>
                      <a:r>
                        <a:rPr lang="ru-RU" sz="1800" b="0" dirty="0" smtClean="0"/>
                        <a:t>2 году</a:t>
                      </a:r>
                      <a:endParaRPr lang="ru-RU" sz="1800" b="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</a:t>
                      </a:r>
                      <a:endParaRPr lang="ru-RU" sz="1800" dirty="0"/>
                    </a:p>
                  </a:txBody>
                  <a:tcPr marL="91432" marR="91432" marT="45724" marB="45724"/>
                </a:tc>
              </a:tr>
              <a:tr h="13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Муниципальный</a:t>
                      </a:r>
                      <a:r>
                        <a:rPr lang="ru-RU" sz="1800" b="0" baseline="0" dirty="0" smtClean="0"/>
                        <a:t> долг и расходы на его обслуживание </a:t>
                      </a:r>
                      <a:endParaRPr lang="ru-RU" sz="1800" b="0" dirty="0" smtClean="0"/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1288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Соблюдение ограничений, установленных по муниципальному долгу</a:t>
                      </a:r>
                    </a:p>
                  </a:txBody>
                  <a:tcPr marL="7620" marR="7620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</a:tr>
              <a:tr h="1951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Исполнение</a:t>
                      </a:r>
                      <a:r>
                        <a:rPr lang="ru-RU" sz="1800" baseline="0" dirty="0" smtClean="0"/>
                        <a:t> расходов бюджета за 2022 год</a:t>
                      </a:r>
                      <a:endParaRPr lang="ru-RU" sz="18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 marL="91432" marR="91432" marT="45724" marB="45724"/>
                </a:tc>
              </a:tr>
              <a:tr h="356549"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Структура расходов бюджета за 2022 год</a:t>
                      </a:r>
                      <a:endParaRPr lang="ru-RU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  <a:tr h="356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Структура расходов на образование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</a:t>
                      </a:r>
                      <a:endParaRPr lang="ru-RU" sz="1800" dirty="0"/>
                    </a:p>
                  </a:txBody>
                  <a:tcPr marL="91437" marR="91437" marT="45726" marB="45726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23728" y="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5944C71-73EE-45FD-B45A-FDC947DA47A0}" type="slidenum">
              <a:rPr lang="ru-RU" altLang="ru-RU" sz="1200" smtClean="0">
                <a:solidFill>
                  <a:srgbClr val="000000"/>
                </a:solidFill>
              </a:rPr>
              <a:pPr/>
              <a:t>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881971"/>
              </p:ext>
            </p:extLst>
          </p:nvPr>
        </p:nvGraphicFramePr>
        <p:xfrm>
          <a:off x="107504" y="661476"/>
          <a:ext cx="8928992" cy="6169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6646"/>
                <a:gridCol w="802346"/>
              </a:tblGrid>
              <a:tr h="3586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91437" marR="91437" marT="45726" marB="4572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Стр.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620" marR="7620" marT="7622" marB="0" anchor="ctr">
                    <a:solidFill>
                      <a:srgbClr val="00B050"/>
                    </a:solidFill>
                  </a:tcPr>
                </a:tc>
              </a:tr>
              <a:tr h="343735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Структура расходов на</a:t>
                      </a:r>
                      <a:r>
                        <a:rPr lang="ru-RU" sz="1700" baseline="0" dirty="0" smtClean="0"/>
                        <a:t> жилищно-коммунальное хозяйство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36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735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Структур расходов</a:t>
                      </a:r>
                      <a:r>
                        <a:rPr lang="ru-RU" sz="1700" baseline="0" dirty="0" smtClean="0"/>
                        <a:t> на национальную экономику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37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5155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Исполнение</a:t>
                      </a:r>
                      <a:r>
                        <a:rPr lang="ru-RU" sz="1700" baseline="0" dirty="0" smtClean="0"/>
                        <a:t> расходов бюджета по разделам и подразделам бюджетной классификации</a:t>
                      </a:r>
                      <a:endParaRPr lang="ru-RU" sz="1700" b="0" dirty="0" smtClean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38-40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Программные и непрограммные расходы бюджета</a:t>
                      </a:r>
                      <a:endParaRPr lang="ru-RU" sz="1700" dirty="0"/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41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муниципальных программ</a:t>
                      </a:r>
                    </a:p>
                  </a:txBody>
                  <a:tcPr marL="7620" marR="7620" marT="76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42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3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Исполнение расходов бюджета в разрезе непрограммных направлений деятельности</a:t>
                      </a: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43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195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Структура наиболее значимых</a:t>
                      </a:r>
                      <a:r>
                        <a:rPr lang="ru-RU" sz="1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программных расходов бюджета в 2022 году</a:t>
                      </a:r>
                      <a:endParaRPr lang="ru-RU" sz="1700" b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44</a:t>
                      </a:r>
                      <a:endParaRPr lang="ru-RU" sz="1700" dirty="0"/>
                    </a:p>
                  </a:txBody>
                  <a:tcPr marL="91437" marR="91437" marT="45726" marB="45726"/>
                </a:tc>
              </a:tr>
              <a:tr h="348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«Благоустройство территорий Дивеевского муниципального округа Нижегородской области»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45-48</a:t>
                      </a:r>
                    </a:p>
                  </a:txBody>
                  <a:tcPr marL="91424" marR="91424" marT="45708" marB="45708"/>
                </a:tc>
              </a:tr>
              <a:tr h="545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образования Дивеевского муниципального округа Нижегородской области»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49-53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2857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Муниципальная</a:t>
                      </a:r>
                      <a:r>
                        <a:rPr lang="ru-RU" sz="1700" b="0" baseline="0" dirty="0" smtClean="0"/>
                        <a:t> программа «Развитие культуры и туризма Дивеевского муниципального округа Нижегородской области»</a:t>
                      </a:r>
                      <a:endParaRPr lang="ru-RU" sz="1700" dirty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54-58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1919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Общественно-значимые проекты, реализованные в 2022 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59-61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2015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Национальные проекты, реализованные в 2022 году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62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2110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Открытые</a:t>
                      </a:r>
                      <a:r>
                        <a:rPr lang="ru-RU" sz="1700" b="0" baseline="0" dirty="0" smtClean="0"/>
                        <a:t> государственные информационные ресурсы</a:t>
                      </a:r>
                      <a:endParaRPr lang="ru-RU" sz="1700" b="0" dirty="0" smtClean="0"/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63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  <a:tr h="5155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/>
                        <a:t>Контактная информация финансового управления администрации Дивеевского муниципального округа</a:t>
                      </a:r>
                    </a:p>
                  </a:txBody>
                  <a:tcPr marL="7619" marR="7619" marT="761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64</a:t>
                      </a:r>
                      <a:endParaRPr lang="ru-RU" sz="1700" dirty="0"/>
                    </a:p>
                  </a:txBody>
                  <a:tcPr marL="91424" marR="91424" marT="45708" marB="45708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51720" y="1886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Текст 5"/>
          <p:cNvSpPr>
            <a:spLocks noGrp="1"/>
          </p:cNvSpPr>
          <p:nvPr>
            <p:ph type="body" idx="1"/>
          </p:nvPr>
        </p:nvSpPr>
        <p:spPr>
          <a:xfrm>
            <a:off x="307959" y="1341438"/>
            <a:ext cx="8569325" cy="4937547"/>
          </a:xfrm>
        </p:spPr>
        <p:txBody>
          <a:bodyPr/>
          <a:lstStyle/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Дивеевского муниципального округа – бюджета округа.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различных сфер деятельности, в том числе на социально-значимые мероприятия в сфере образования и культуры. </a:t>
            </a:r>
            <a:endParaRPr lang="en-US" altLang="ru-RU" sz="2000" b="1" dirty="0" smtClean="0">
              <a:solidFill>
                <a:schemeClr val="tx1"/>
              </a:solidFill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2000" b="1" dirty="0" smtClean="0">
                <a:solidFill>
                  <a:schemeClr val="tx1"/>
                </a:solidFill>
              </a:rPr>
              <a:t>«Бюджет для граждан» нацелен на широкий круг пользователей – всех граждан Дивеевского муниципального округа, интересы которых в той или иной мере затронуты бюджетом округа.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</a:pPr>
            <a:endParaRPr lang="ru-RU" altLang="ru-RU" sz="1800" b="1" dirty="0" smtClean="0"/>
          </a:p>
        </p:txBody>
      </p:sp>
      <p:sp>
        <p:nvSpPr>
          <p:cNvPr id="1331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675688" y="6524625"/>
            <a:ext cx="288925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8EA6BFB-9342-4489-AA4E-99563478CC01}" type="slidenum">
              <a:rPr lang="ru-RU" altLang="ru-RU" sz="1200" smtClean="0">
                <a:solidFill>
                  <a:srgbClr val="000000"/>
                </a:solidFill>
              </a:rPr>
              <a:pPr/>
              <a:t>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323850" y="5084763"/>
            <a:ext cx="8569325" cy="1223962"/>
          </a:xfrm>
          <a:prstGeom prst="rect">
            <a:avLst/>
          </a:prstGeom>
        </p:spPr>
        <p:txBody>
          <a:bodyPr/>
          <a:lstStyle/>
          <a:p>
            <a:pPr indent="45720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311" y="26064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971600" y="736827"/>
            <a:ext cx="7488237" cy="1008063"/>
          </a:xfrm>
          <a:prstGeom prst="flowChartAlternateProcess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54394813"/>
              </p:ext>
            </p:extLst>
          </p:nvPr>
        </p:nvGraphicFramePr>
        <p:xfrm>
          <a:off x="179512" y="1844824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Блок-схема: альтернативный процесс 12"/>
          <p:cNvSpPr/>
          <p:nvPr/>
        </p:nvSpPr>
        <p:spPr>
          <a:xfrm>
            <a:off x="395064" y="4172251"/>
            <a:ext cx="38893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расходов над доходами образуется дефицит бюджета  (необходимы источниками покрытия дефицита, можно например использовать остатки средств или привлечь средства в долг</a:t>
            </a:r>
            <a:r>
              <a:rPr lang="ru-RU" b="1" dirty="0"/>
              <a:t>)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859338" y="4233219"/>
            <a:ext cx="3673475" cy="16557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 случае превышения доходов над расходами образуется </a:t>
            </a:r>
            <a:r>
              <a:rPr lang="ru-RU" sz="1600" b="1" dirty="0" err="1"/>
              <a:t>профицит</a:t>
            </a:r>
            <a:r>
              <a:rPr lang="ru-RU" sz="1600" b="1" dirty="0"/>
              <a:t> бюджета (можно накапливать резервы, погашать имеющиеся долги)</a:t>
            </a:r>
          </a:p>
        </p:txBody>
      </p:sp>
      <p:sp>
        <p:nvSpPr>
          <p:cNvPr id="15367" name="TextBox 1"/>
          <p:cNvSpPr txBox="1">
            <a:spLocks noChangeArrowheads="1"/>
          </p:cNvSpPr>
          <p:nvPr/>
        </p:nvSpPr>
        <p:spPr bwMode="auto">
          <a:xfrm>
            <a:off x="179388" y="5949950"/>
            <a:ext cx="871378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55419230"/>
              </p:ext>
            </p:extLst>
          </p:nvPr>
        </p:nvGraphicFramePr>
        <p:xfrm>
          <a:off x="4536281" y="1812611"/>
          <a:ext cx="428396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B07E4FE-AC75-4022-8E68-E27DA79B5288}" type="slidenum">
              <a:rPr lang="ru-RU" altLang="ru-RU" sz="1200" smtClean="0">
                <a:solidFill>
                  <a:srgbClr val="000000"/>
                </a:solidFill>
              </a:rPr>
              <a:pPr/>
              <a:t>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949" y="116543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5779B33-FA2C-442B-98B8-1D7E55E83657}" type="slidenum">
              <a:rPr lang="ru-RU" altLang="ru-RU" sz="1200" smtClean="0">
                <a:solidFill>
                  <a:srgbClr val="000000"/>
                </a:solidFill>
              </a:rPr>
              <a:pPr/>
              <a:t>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6388" name="AutoShape 2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9" name="AutoShape 4" descr="https://www.drcathy-dentist.com/wp-content/uploads/family-dentist2016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2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3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4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5" name="AutoShape 1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6" name="Picture 18" descr="https://gidm.ru/data/styles/upt-o/data/up/41/41587/7d99c4b1061ab7dbc044a25aa5b454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916113"/>
            <a:ext cx="26733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TextBox 16"/>
          <p:cNvSpPr txBox="1">
            <a:spLocks noChangeArrowheads="1"/>
          </p:cNvSpPr>
          <p:nvPr/>
        </p:nvSpPr>
        <p:spPr bwMode="auto">
          <a:xfrm>
            <a:off x="6300788" y="1412875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</p:txBody>
      </p:sp>
      <p:sp>
        <p:nvSpPr>
          <p:cNvPr id="16398" name="AutoShape 2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6399" name="Picture 21" descr="C:\Users\Nataly\Desktop\v_statjyu(20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29479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TextBox 24"/>
          <p:cNvSpPr txBox="1">
            <a:spLocks noChangeArrowheads="1"/>
          </p:cNvSpPr>
          <p:nvPr/>
        </p:nvSpPr>
        <p:spPr bwMode="auto">
          <a:xfrm>
            <a:off x="827088" y="1341438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8038" y="2420938"/>
            <a:ext cx="2952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+mn-lt"/>
                <a:cs typeface="Arial" charset="0"/>
              </a:rPr>
              <a:t>Бюджеты публично-правовых образований</a:t>
            </a:r>
          </a:p>
        </p:txBody>
      </p:sp>
      <p:pic>
        <p:nvPicPr>
          <p:cNvPr id="16402" name="Picture 23" descr="http://birge.info/upload/medialibrary/7e6/7e63aba07d30d5a8f2643de88dd0fb7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9725"/>
            <a:ext cx="26638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0" y="5661025"/>
            <a:ext cx="3492500" cy="1031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  <a:r>
              <a:rPr lang="ru-RU" sz="1500" b="1" dirty="0">
                <a:latin typeface="+mn-lt"/>
                <a:cs typeface="Arial" charset="0"/>
              </a:rPr>
              <a:t>(федеральный бюджет, бюджеты государственных внебюджетных фондов РФ)</a:t>
            </a:r>
          </a:p>
        </p:txBody>
      </p:sp>
      <p:pic>
        <p:nvPicPr>
          <p:cNvPr id="16404" name="Picture 27" descr="https://cknow.ru/uploads/posts/2017-06/1498729062_vidy_subektov_rossii_na_politicheskoy_kar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292600"/>
            <a:ext cx="276701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132138" y="5661025"/>
            <a:ext cx="3743325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субъектов </a:t>
            </a:r>
          </a:p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(региональные бюджеты, бюджеты территориальных фондов ОМС)</a:t>
            </a:r>
          </a:p>
        </p:txBody>
      </p:sp>
      <p:pic>
        <p:nvPicPr>
          <p:cNvPr id="16406" name="Picture 40" descr="http://www.outdoors.ru/russiaoutdoors/845/img/map-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357563"/>
            <a:ext cx="24320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227763" y="5805488"/>
            <a:ext cx="2916237" cy="815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latin typeface="+mn-lt"/>
                <a:cs typeface="Arial" charset="0"/>
              </a:rPr>
              <a:t>муниципальных образований</a:t>
            </a:r>
          </a:p>
          <a:p>
            <a:pPr algn="ctr" eaLnBrk="1" hangingPunct="1">
              <a:defRPr/>
            </a:pPr>
            <a:r>
              <a:rPr lang="ru-RU" sz="1500" b="1" dirty="0">
                <a:latin typeface="+mn-lt"/>
                <a:cs typeface="Arial" charset="0"/>
              </a:rPr>
              <a:t>(местные бюджеты)</a:t>
            </a:r>
          </a:p>
        </p:txBody>
      </p:sp>
      <p:grpSp>
        <p:nvGrpSpPr>
          <p:cNvPr id="16408" name="Группа 51"/>
          <p:cNvGrpSpPr>
            <a:grpSpLocks/>
          </p:cNvGrpSpPr>
          <p:nvPr/>
        </p:nvGrpSpPr>
        <p:grpSpPr bwMode="auto">
          <a:xfrm>
            <a:off x="2843213" y="1011238"/>
            <a:ext cx="3313112" cy="1371600"/>
            <a:chOff x="1799987" y="1120700"/>
            <a:chExt cx="3315904" cy="1372919"/>
          </a:xfrm>
        </p:grpSpPr>
        <p:cxnSp>
          <p:nvCxnSpPr>
            <p:cNvPr id="49" name="Прямая со стрелкой 48"/>
            <p:cNvCxnSpPr/>
            <p:nvPr/>
          </p:nvCxnSpPr>
          <p:spPr>
            <a:xfrm>
              <a:off x="3563597" y="1339986"/>
              <a:ext cx="0" cy="1153633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>
              <a:off x="1800558" y="1120700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5116527" y="1146809"/>
              <a:ext cx="0" cy="1152127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9" name="Группа 52"/>
          <p:cNvGrpSpPr>
            <a:grpSpLocks/>
          </p:cNvGrpSpPr>
          <p:nvPr/>
        </p:nvGrpSpPr>
        <p:grpSpPr bwMode="auto">
          <a:xfrm>
            <a:off x="2771775" y="3228975"/>
            <a:ext cx="3744913" cy="1182688"/>
            <a:chOff x="1590750" y="1166983"/>
            <a:chExt cx="3746977" cy="1182005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3492035" y="1197129"/>
              <a:ext cx="0" cy="115185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589606" y="1166983"/>
              <a:ext cx="0" cy="1152129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5337663" y="1196860"/>
              <a:ext cx="0" cy="1152128"/>
            </a:xfrm>
            <a:prstGeom prst="straightConnector1">
              <a:avLst/>
            </a:prstGeom>
            <a:ln w="66675" cmpd="dbl">
              <a:headEnd type="none"/>
              <a:tailEnd type="stealth"/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1898845" y="306441"/>
            <a:ext cx="5412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бюджеты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07950" y="3573463"/>
            <a:ext cx="1727200" cy="21605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Послании Президента РФ Федеральному Собранию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908175" y="3500438"/>
            <a:ext cx="1943100" cy="2305050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Прогнозе социально-экономического развития Дивеевского муниципального </a:t>
            </a:r>
            <a:r>
              <a:rPr lang="ru-RU" sz="1600" b="1" dirty="0" smtClean="0"/>
              <a:t>округа </a:t>
            </a:r>
            <a:r>
              <a:rPr lang="ru-RU" sz="1600" b="1" dirty="0"/>
              <a:t>на 3 года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24300" y="3500438"/>
            <a:ext cx="1871663" cy="23764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Основных направлениях бюджетной и налоговой политики в Дивеевском муниципальном </a:t>
            </a:r>
            <a:r>
              <a:rPr lang="ru-RU" sz="1600" b="1" dirty="0" smtClean="0"/>
              <a:t>округе </a:t>
            </a:r>
            <a:r>
              <a:rPr lang="ru-RU" sz="1600" b="1" dirty="0"/>
              <a:t>на 3 года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7451725" y="3727450"/>
            <a:ext cx="1582738" cy="194468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 err="1"/>
              <a:t>Муницип</a:t>
            </a:r>
            <a:r>
              <a:rPr lang="ru-RU" sz="1600" b="1" dirty="0"/>
              <a:t>. программах Дивеевского </a:t>
            </a:r>
            <a:r>
              <a:rPr lang="ru-RU" sz="1600" b="1" dirty="0" err="1"/>
              <a:t>муницип</a:t>
            </a:r>
            <a:r>
              <a:rPr lang="ru-RU" sz="1600" b="1" dirty="0"/>
              <a:t>. </a:t>
            </a:r>
            <a:r>
              <a:rPr lang="ru-RU" sz="1600" b="1" dirty="0" smtClean="0"/>
              <a:t>округа</a:t>
            </a:r>
            <a:endParaRPr lang="ru-RU" sz="1600" b="1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619672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635896" y="4365104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442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AED65D8-785E-4EB9-AC1C-E3728D967994}" type="slidenum">
              <a:rPr lang="ru-RU" altLang="ru-RU" sz="1200" smtClean="0">
                <a:solidFill>
                  <a:srgbClr val="000000"/>
                </a:solidFill>
              </a:rPr>
              <a:pPr/>
              <a:t>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5867400" y="3727450"/>
            <a:ext cx="1512888" cy="201612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Итогах исполнения </a:t>
            </a:r>
            <a:r>
              <a:rPr lang="ru-RU" sz="1600" b="1" dirty="0" smtClean="0"/>
              <a:t>бюджета округа </a:t>
            </a:r>
            <a:r>
              <a:rPr lang="ru-RU" sz="1600" b="1" dirty="0"/>
              <a:t>за </a:t>
            </a:r>
            <a:r>
              <a:rPr lang="en-US" sz="1600" b="1" dirty="0" smtClean="0"/>
              <a:t>20</a:t>
            </a:r>
            <a:r>
              <a:rPr lang="ru-RU" sz="1600" b="1" dirty="0" smtClean="0"/>
              <a:t>21</a:t>
            </a:r>
            <a:r>
              <a:rPr lang="en-US" sz="1600" b="1" dirty="0" smtClean="0"/>
              <a:t> </a:t>
            </a:r>
            <a:r>
              <a:rPr lang="ru-RU" sz="1600" b="1" dirty="0"/>
              <a:t>г. 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7236296" y="4509120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5580112" y="4437112"/>
            <a:ext cx="504056" cy="432048"/>
          </a:xfrm>
          <a:prstGeom prst="triangl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09936" y="358056"/>
            <a:ext cx="7776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926910" y="1484176"/>
            <a:ext cx="7560890" cy="1033499"/>
          </a:xfrm>
          <a:prstGeom prst="flowChartAlternateProcess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Бюджет округа </a:t>
            </a:r>
            <a:r>
              <a:rPr lang="ru-RU" sz="2400" b="1" dirty="0">
                <a:solidFill>
                  <a:schemeClr val="bg1"/>
                </a:solidFill>
              </a:rPr>
              <a:t>составляется и утверждается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на 3 года и основывается на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541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CD6F4A95-D010-40CA-A39E-A650F65B84FA}" type="slidenum">
              <a:rPr lang="ru-RU" altLang="ru-RU" sz="1200" smtClean="0">
                <a:solidFill>
                  <a:srgbClr val="000000"/>
                </a:solidFill>
              </a:rPr>
              <a:pPr/>
              <a:t>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0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15517"/>
              </p:ext>
            </p:extLst>
          </p:nvPr>
        </p:nvGraphicFramePr>
        <p:xfrm>
          <a:off x="0" y="1124744"/>
          <a:ext cx="9144000" cy="573325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73574"/>
                <a:gridCol w="6970426"/>
              </a:tblGrid>
              <a:tr h="3827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Срок</a:t>
                      </a:r>
                      <a:endParaRPr lang="ru-RU" sz="18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Июнь-июль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Разработка основных показателей прогноза социально-экономического развития округа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572219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Июль-август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 параметров бюджета</a:t>
                      </a:r>
                      <a:r>
                        <a:rPr lang="ru-RU" sz="1700" baseline="0" dirty="0" smtClean="0"/>
                        <a:t>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Июль-сентябрь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Работа отраслевых органов исполнительной власти по подготовке обоснований бюджетных ассигнований и бюджетных заявок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Август-сентябрь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Определение основных</a:t>
                      </a:r>
                      <a:r>
                        <a:rPr lang="ru-RU" sz="1700" baseline="0" dirty="0" smtClean="0"/>
                        <a:t> направлений бюджетной и налоговой политики на трехлетний период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366762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Сентябрь-ноябрь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Формирование проекта бюджета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округа</a:t>
                      </a:r>
                      <a:r>
                        <a:rPr lang="ru-RU" sz="1700" baseline="0" dirty="0" smtClean="0"/>
                        <a:t> Администрацией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20038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Ноябрь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Внесение проекта бюджета округа</a:t>
                      </a:r>
                      <a:r>
                        <a:rPr lang="ru-RU" sz="1700" baseline="0" dirty="0" smtClean="0"/>
                        <a:t> в Совет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Рассмотрение проекта бюджета комитетами</a:t>
                      </a:r>
                      <a:r>
                        <a:rPr lang="ru-RU" sz="1700" baseline="0" dirty="0" smtClean="0"/>
                        <a:t> Совета депутатов Дивеевского муниципального </a:t>
                      </a:r>
                      <a:r>
                        <a:rPr lang="ru-RU" sz="1700" dirty="0" smtClean="0"/>
                        <a:t>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  <a:tr h="637863">
                <a:tc>
                  <a:txBody>
                    <a:bodyPr/>
                    <a:lstStyle/>
                    <a:p>
                      <a:pPr algn="ctr"/>
                      <a:r>
                        <a:rPr lang="ru-RU" sz="1700" baseline="0" dirty="0" smtClean="0"/>
                        <a:t>Декабрь</a:t>
                      </a:r>
                      <a:endParaRPr lang="ru-RU" sz="17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Принятие проекта бюджета на заседание Совета депутатов</a:t>
                      </a:r>
                      <a:r>
                        <a:rPr lang="ru-RU" sz="1700" baseline="0" dirty="0" smtClean="0"/>
                        <a:t> Дивеевского муниципального округа</a:t>
                      </a:r>
                      <a:endParaRPr lang="ru-RU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10" marB="4571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5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548161" y="979811"/>
            <a:ext cx="83518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0" y="1916113"/>
            <a:ext cx="2916238" cy="4752975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уплаты налогов, установленных Налоговым кодексом РФ (налог на доходы физических лиц, налог на имущество физических лиц, земельный налог, акцизы и др.)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59113" y="1916113"/>
            <a:ext cx="3072383" cy="4752975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300788" y="1916113"/>
            <a:ext cx="2807716" cy="4752975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</a:rPr>
              <a:t>Безвозмездные поступления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r>
              <a:rPr lang="ru-RU" sz="1900" b="1" dirty="0"/>
              <a:t>Поступление от других бюджетов бюджетной системы, граждан и организаций (межбюджетные трансферты в виде дотаций, субвенций, субсидий)</a:t>
            </a:r>
          </a:p>
          <a:p>
            <a:pPr algn="ctr" eaLnBrk="1" hangingPunct="1">
              <a:defRPr/>
            </a:pPr>
            <a:endParaRPr lang="ru-RU" sz="1900" b="1" dirty="0"/>
          </a:p>
          <a:p>
            <a:pPr algn="ctr" eaLnBrk="1" hangingPunct="1">
              <a:defRPr/>
            </a:pPr>
            <a:endParaRPr lang="ru-RU" sz="1900" b="1" dirty="0"/>
          </a:p>
        </p:txBody>
      </p:sp>
      <p:sp>
        <p:nvSpPr>
          <p:cNvPr id="21511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DEE036A-F13E-4C9F-85E1-2638C973C03C}" type="slidenum">
              <a:rPr lang="ru-RU" altLang="ru-RU" sz="1200" smtClean="0">
                <a:solidFill>
                  <a:srgbClr val="000000"/>
                </a:solidFill>
              </a:rPr>
              <a:pPr/>
              <a:t>10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350" y="260648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709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0" y="1628775"/>
            <a:ext cx="2143125" cy="2300288"/>
          </a:xfrm>
          <a:prstGeom prst="flowChartAlternateProcess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доходы физических лиц гл.23 Налогового кодекса РФ, ставка налога 13%, в отдельных случаях 9%, 30% и 35%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072063" y="1285875"/>
            <a:ext cx="3963987" cy="5357813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имущество физических лиц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объекта недвижимости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r>
              <a:rPr lang="ru-RU" sz="1600" b="1" dirty="0">
                <a:solidFill>
                  <a:schemeClr val="tx1"/>
                </a:solidFill>
              </a:rPr>
              <a:t> 0,3%-в отношении жилых домов и помещений, объектов незавершенного строительства, единых недвижимых комплексов, гаражей и </a:t>
            </a:r>
            <a:r>
              <a:rPr lang="ru-RU" sz="1600" b="1" dirty="0" err="1">
                <a:solidFill>
                  <a:schemeClr val="tx1"/>
                </a:solidFill>
              </a:rPr>
              <a:t>машино-мест</a:t>
            </a:r>
            <a:r>
              <a:rPr lang="ru-RU" sz="1600" b="1" dirty="0">
                <a:solidFill>
                  <a:schemeClr val="tx1"/>
                </a:solidFill>
              </a:rPr>
              <a:t>, хозяйственных строений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2%-в отношении объектов налогообложения, включенных в перечень в соответствии с п.7 ст.378 Налогового кодекса РФ, предусмотренных абзацем II</a:t>
            </a:r>
            <a:endParaRPr lang="ru-RU" sz="1600" dirty="0"/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п.10 ст.378 Налогового кодекса РФ, в отношении объектов налогообложения, кадастровая стоимость каждого из которых превышает  300 млн.руб.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0,5%-в отношении прочих объектов налогообложения.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14313" y="4429125"/>
            <a:ext cx="4429125" cy="1944688"/>
          </a:xfrm>
          <a:prstGeom prst="flowChartAlternateProcess">
            <a:avLst/>
          </a:prstGeom>
          <a:solidFill>
            <a:srgbClr val="B2DE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Земельный налог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Ставка налога от кадастровой стоимости земельного участков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</a:rPr>
              <a:t>0,3% по участкам, занятым жилищным фондом, с/</a:t>
            </a:r>
            <a:r>
              <a:rPr lang="ru-RU" sz="1600" b="1" dirty="0" err="1">
                <a:solidFill>
                  <a:schemeClr val="tx1"/>
                </a:solidFill>
              </a:rPr>
              <a:t>х</a:t>
            </a:r>
            <a:r>
              <a:rPr lang="ru-RU" sz="1600" b="1" dirty="0">
                <a:solidFill>
                  <a:schemeClr val="tx1"/>
                </a:solidFill>
              </a:rPr>
              <a:t> назначения, для личного подсобного хозяйства, дачного хозяйства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  <a:r>
              <a:rPr lang="ru-RU" sz="1600" b="1" dirty="0">
                <a:solidFill>
                  <a:schemeClr val="tx1"/>
                </a:solidFill>
              </a:rPr>
              <a:t> 1,5%-в отношении других участков 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195513" y="1628775"/>
            <a:ext cx="2808287" cy="237648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Транспортный налог гл.28 Налогового кодекса РФ 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Основные ставки</a:t>
            </a:r>
            <a:r>
              <a:rPr lang="en-US" sz="1500" b="1" dirty="0">
                <a:solidFill>
                  <a:schemeClr val="tx1"/>
                </a:solidFill>
              </a:rPr>
              <a:t>:</a:t>
            </a:r>
            <a:endParaRPr lang="ru-RU" sz="1500" b="1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до 45 л.с. – 13,5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45 до 100 л.с. – 22,5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100 до 150 л.с. – 31,5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150 до 200 л.с. – 45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200 до 250 л.с. – 75 руб.</a:t>
            </a:r>
          </a:p>
          <a:p>
            <a:pPr algn="ctr" eaLnBrk="1" hangingPunct="1">
              <a:defRPr/>
            </a:pPr>
            <a:r>
              <a:rPr lang="ru-RU" sz="1500" b="1" dirty="0">
                <a:solidFill>
                  <a:schemeClr val="tx1"/>
                </a:solidFill>
              </a:rPr>
              <a:t>от 250 л.с. – 150 руб.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253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6CC9557-22F5-4086-84AA-CCFF66DA9C67}" type="slidenum">
              <a:rPr lang="ru-RU" altLang="ru-RU" sz="1200" smtClean="0">
                <a:solidFill>
                  <a:srgbClr val="000000"/>
                </a:solidFill>
              </a:rPr>
              <a:pPr/>
              <a:t>11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3120" y="17460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Дивеевского муниципального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58178"/>
              </p:ext>
            </p:extLst>
          </p:nvPr>
        </p:nvGraphicFramePr>
        <p:xfrm>
          <a:off x="107504" y="1274544"/>
          <a:ext cx="8928992" cy="537359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589694"/>
                <a:gridCol w="3339298"/>
              </a:tblGrid>
              <a:tr h="1222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Налоги и сборы, установленные законодательством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Бюджет муниципального  округа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254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Налог на доходы физических лиц </a:t>
                      </a:r>
                      <a:r>
                        <a:rPr lang="ru-RU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(по </a:t>
                      </a:r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единому нормативу)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/>
                </a:tc>
              </a:tr>
              <a:tr h="422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Доходы от уплаты акцизов на нефтепродукты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Налог, взимаемый в связи с применением упрощенной системой налогообложения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/>
                </a:tc>
              </a:tr>
              <a:tr h="187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Единый сельскохозяйственный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700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5.Налог, взимаемый в связи с применением патентной системой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Государственная пошлина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593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Налог на имущество физических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  <a:tr h="365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 Земельный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359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96271F9-D268-405C-82CA-2C4BB6AAA03F}" type="slidenum">
              <a:rPr lang="ru-RU" altLang="ru-RU" sz="1200" smtClean="0">
                <a:solidFill>
                  <a:srgbClr val="000000"/>
                </a:solidFill>
              </a:rPr>
              <a:pPr/>
              <a:t>12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16632"/>
            <a:ext cx="6868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зачисляются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территории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539750" y="1341438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468313" y="2349500"/>
            <a:ext cx="8064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соответствии с расходными обязательствами, законодательно закрепленными за соответствующими уровнями бюджетов.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468313" y="3357563"/>
            <a:ext cx="80645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формирования расходов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разделам, по ведомствам, по государственным и муниципальным программ.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539750" y="4076700"/>
            <a:ext cx="806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05667"/>
              </p:ext>
            </p:extLst>
          </p:nvPr>
        </p:nvGraphicFramePr>
        <p:xfrm>
          <a:off x="251519" y="4509120"/>
          <a:ext cx="8712966" cy="2160240"/>
        </p:xfrm>
        <a:graphic>
          <a:graphicData uri="http://schemas.openxmlformats.org/drawingml/2006/table">
            <a:tbl>
              <a:tblPr/>
              <a:tblGrid>
                <a:gridCol w="720081"/>
                <a:gridCol w="648072"/>
                <a:gridCol w="1152128"/>
                <a:gridCol w="648072"/>
                <a:gridCol w="720080"/>
                <a:gridCol w="720080"/>
                <a:gridCol w="432048"/>
                <a:gridCol w="432048"/>
                <a:gridCol w="576064"/>
                <a:gridCol w="432048"/>
                <a:gridCol w="792088"/>
                <a:gridCol w="648072"/>
                <a:gridCol w="792085"/>
              </a:tblGrid>
              <a:tr h="216024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оборона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безопасность и правоохранительная деятельность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и искусство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государственного долга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84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0E433FCD-0AA2-47FA-91BF-C13EE1EC3204}" type="slidenum">
              <a:rPr lang="ru-RU" altLang="ru-RU" sz="1200" smtClean="0">
                <a:solidFill>
                  <a:srgbClr val="000000"/>
                </a:solidFill>
              </a:rPr>
              <a:pPr/>
              <a:t>13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3" y="216684"/>
            <a:ext cx="87129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по основным </a:t>
            </a:r>
          </a:p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105351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713787" cy="5834063"/>
          </a:xfrm>
        </p:spPr>
        <p:txBody>
          <a:bodyPr/>
          <a:lstStyle/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Программный бюджет </a:t>
            </a:r>
            <a:r>
              <a:rPr lang="ru-RU" altLang="ru-RU" sz="2000" dirty="0" smtClean="0"/>
              <a:t>отличается от традиционного тем,  что все или почти все расходы включены в </a:t>
            </a:r>
            <a:r>
              <a:rPr lang="ru-RU" altLang="ru-RU" sz="2000" b="1" dirty="0" smtClean="0"/>
              <a:t>программы</a:t>
            </a:r>
            <a:r>
              <a:rPr lang="ru-RU" altLang="ru-RU" sz="2000" dirty="0" smtClean="0"/>
              <a:t> и каждая </a:t>
            </a:r>
            <a:r>
              <a:rPr lang="ru-RU" altLang="ru-RU" sz="2000" b="1" dirty="0" smtClean="0"/>
              <a:t>программа</a:t>
            </a:r>
            <a:r>
              <a:rPr lang="ru-RU" altLang="ru-RU" sz="2000" dirty="0" smtClean="0"/>
              <a:t> своей целью прямо увязана с тем или иным стратегическим итогом деятельности ведомства.</a:t>
            </a:r>
          </a:p>
          <a:p>
            <a:pPr marL="0" indent="358775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 smtClean="0"/>
              <a:t>      </a:t>
            </a:r>
            <a:r>
              <a:rPr lang="ru-RU" altLang="ru-RU" sz="2000" b="1" dirty="0" smtClean="0"/>
              <a:t>Программное бюджетирование </a:t>
            </a:r>
            <a:r>
              <a:rPr lang="ru-RU" altLang="ru-RU" sz="2000" dirty="0" smtClean="0"/>
              <a:t>представляет собой 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eaLnBrk="1" hangingPunct="1"/>
            <a:endParaRPr lang="ru-RU" altLang="ru-RU" sz="2000" dirty="0" smtClean="0"/>
          </a:p>
          <a:p>
            <a:pPr marL="0" indent="358775" algn="just" eaLnBrk="1" hangingPunct="1">
              <a:spcBef>
                <a:spcPts val="1200"/>
              </a:spcBef>
              <a:buFont typeface="Wingdings 2" panose="05020102010507070707" pitchFamily="18" charset="2"/>
              <a:buNone/>
            </a:pPr>
            <a:r>
              <a:rPr lang="ru-RU" altLang="ru-RU" sz="2000" b="1" dirty="0" smtClean="0"/>
              <a:t>Бюджет округа на 2022 год сформирован в программном формате на основе 17 муниципальных программ.</a:t>
            </a:r>
          </a:p>
        </p:txBody>
      </p:sp>
      <p:sp>
        <p:nvSpPr>
          <p:cNvPr id="25603" name="Номер слайда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00622D-DE06-4C79-A5F3-1560FF245D88}" type="slidenum">
              <a:rPr lang="ru-RU" altLang="ru-RU" sz="1200" smtClean="0">
                <a:solidFill>
                  <a:srgbClr val="000000"/>
                </a:solidFill>
              </a:rPr>
              <a:pPr/>
              <a:t>14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50825" y="4365625"/>
            <a:ext cx="2520950" cy="1584325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276600" y="4365625"/>
            <a:ext cx="2592388" cy="1584325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6300788" y="4365626"/>
            <a:ext cx="2557462" cy="158273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700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700338" y="4941888"/>
            <a:ext cx="71913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795963" y="4941888"/>
            <a:ext cx="649287" cy="57626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80837"/>
            <a:ext cx="65871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программный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88148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73FE5D1-583C-4267-A7F2-C694A0C545D7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611188" y="692150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cs typeface="Times New Roman" panose="02020603050405020304" pitchFamily="18" charset="0"/>
              </a:rPr>
              <a:t>Это средства, предоставляемые одним бюджетом бюджетной системы РФ другому бюджету бюджетной системы.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2205038"/>
            <a:ext cx="2016125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Дотации (от лат. «</a:t>
            </a:r>
            <a:r>
              <a:rPr lang="en-US" sz="1600" b="1" dirty="0" err="1"/>
              <a:t>Dotatio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дар, пожертвование)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1413" y="2205038"/>
            <a:ext cx="2376487" cy="1223962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без определения конкретной цели их использования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388" y="3644900"/>
            <a:ext cx="2089150" cy="13684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Субвенции (от лат. – «</a:t>
            </a:r>
            <a:r>
              <a:rPr lang="en-US" sz="1600" b="1" dirty="0" err="1"/>
              <a:t>Subvenire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приходить на помощь)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413" y="3573463"/>
            <a:ext cx="2376487" cy="14398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финансирование «переданных» другим публично-правовым образованиям полномочий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975" y="5229225"/>
            <a:ext cx="2519363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Предоставляются на условиях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расходов других бюджетов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388" y="5229225"/>
            <a:ext cx="2016125" cy="1295400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Субсидии ( от лат. «</a:t>
            </a:r>
            <a:r>
              <a:rPr lang="en-US" sz="1600" b="1" dirty="0" err="1"/>
              <a:t>Subsidium</a:t>
            </a:r>
            <a:r>
              <a:rPr lang="ru-RU" sz="1600" b="1" dirty="0"/>
              <a:t>»</a:t>
            </a:r>
            <a:r>
              <a:rPr lang="en-US" sz="1600" b="1" dirty="0"/>
              <a:t> - </a:t>
            </a:r>
            <a:r>
              <a:rPr lang="ru-RU" sz="1600" b="1" dirty="0"/>
              <a:t>поддержка)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388" y="1341438"/>
            <a:ext cx="2016125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Виды межбюджетных трансфертов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39975" y="1341438"/>
            <a:ext cx="2519363" cy="719137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Определение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6825" y="1341438"/>
            <a:ext cx="3743325" cy="647700"/>
          </a:xfrm>
          <a:prstGeom prst="round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/>
              <a:t>Аналогия в  семейном бюджете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825" y="2133600"/>
            <a:ext cx="3743325" cy="1223963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1700" b="1" dirty="0"/>
          </a:p>
        </p:txBody>
      </p:sp>
      <p:sp>
        <p:nvSpPr>
          <p:cNvPr id="20494" name="TextBox 43"/>
          <p:cNvSpPr txBox="1">
            <a:spLocks noChangeArrowheads="1"/>
          </p:cNvSpPr>
          <p:nvPr/>
        </p:nvSpPr>
        <p:spPr bwMode="auto">
          <a:xfrm>
            <a:off x="5219700" y="2205038"/>
            <a:ext cx="1981200" cy="10779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cs typeface="Times New Roman" panose="02020603050405020304" pitchFamily="18" charset="0"/>
              </a:rPr>
              <a:t>Вы даете своему ребенку «карманные деньги»</a:t>
            </a:r>
            <a:endParaRPr lang="ru-RU" altLang="ru-RU" sz="1800">
              <a:latin typeface="Gill Sans MT" pitchFamily="34" charset="0"/>
            </a:endParaRPr>
          </a:p>
        </p:txBody>
      </p:sp>
      <p:pic>
        <p:nvPicPr>
          <p:cNvPr id="20495" name="Picture 15" descr="http://polza.com/wp-content/uploads/2016/09/kak-nauchit-rebenka-cenit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205038"/>
            <a:ext cx="1196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3800" y="5157788"/>
            <a:ext cx="4032250" cy="1439862"/>
          </a:xfrm>
          <a:prstGeom prst="roundRect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700" b="1" dirty="0"/>
          </a:p>
        </p:txBody>
      </p:sp>
      <p:grpSp>
        <p:nvGrpSpPr>
          <p:cNvPr id="20497" name="Группа 55"/>
          <p:cNvGrpSpPr>
            <a:grpSpLocks/>
          </p:cNvGrpSpPr>
          <p:nvPr/>
        </p:nvGrpSpPr>
        <p:grpSpPr bwMode="auto">
          <a:xfrm>
            <a:off x="5076825" y="3500438"/>
            <a:ext cx="3743325" cy="1847850"/>
            <a:chOff x="5076056" y="3501008"/>
            <a:chExt cx="3744416" cy="1846659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076056" y="3501008"/>
              <a:ext cx="3744416" cy="158489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700" b="1" dirty="0"/>
            </a:p>
          </p:txBody>
        </p:sp>
        <p:sp>
          <p:nvSpPr>
            <p:cNvPr id="20503" name="TextBox 47"/>
            <p:cNvSpPr txBox="1">
              <a:spLocks noChangeArrowheads="1"/>
            </p:cNvSpPr>
            <p:nvPr/>
          </p:nvSpPr>
          <p:spPr bwMode="auto">
            <a:xfrm>
              <a:off x="5148064" y="3501008"/>
              <a:ext cx="2160240" cy="184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даете своему ребенку деньги и посылаете его в магазин купить продукты (по списку)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>
                <a:latin typeface="Gill Sans MT" pitchFamily="34" charset="0"/>
              </a:endParaRPr>
            </a:p>
          </p:txBody>
        </p:sp>
        <p:pic>
          <p:nvPicPr>
            <p:cNvPr id="20504" name="Picture 17" descr="http://pokamamadoma.ru/wp-content/uploads/2017/03/%D1%80%D0%B5%D0%B1%D0%B5%D0%BD%D0%BE%D0%BA-%D0%B2-%D0%BC%D0%B0%D0%B3%D0%B0%D0%B7%D0%B8%D0%BD%D0%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573016"/>
              <a:ext cx="1512168" cy="135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8" name="Группа 54"/>
          <p:cNvGrpSpPr>
            <a:grpSpLocks/>
          </p:cNvGrpSpPr>
          <p:nvPr/>
        </p:nvGrpSpPr>
        <p:grpSpPr bwMode="auto">
          <a:xfrm>
            <a:off x="5003800" y="5229225"/>
            <a:ext cx="3922713" cy="1323975"/>
            <a:chOff x="5004048" y="5229200"/>
            <a:chExt cx="3922166" cy="1323439"/>
          </a:xfrm>
        </p:grpSpPr>
        <p:pic>
          <p:nvPicPr>
            <p:cNvPr id="20500" name="Picture 19" descr="https://changeonelife.ru/content/uploads/2016/10/rebenok_i_dengi_139288267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5301208"/>
              <a:ext cx="1473894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1" name="TextBox 48"/>
            <p:cNvSpPr txBox="1">
              <a:spLocks noChangeArrowheads="1"/>
            </p:cNvSpPr>
            <p:nvPr/>
          </p:nvSpPr>
          <p:spPr bwMode="auto">
            <a:xfrm>
              <a:off x="5004048" y="5229200"/>
              <a:ext cx="266429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chemeClr val="bg1"/>
                  </a:solidFill>
                  <a:cs typeface="Times New Roman" panose="02020603050405020304" pitchFamily="18" charset="0"/>
                </a:rPr>
                <a:t>Вы «добавляете» денег для того, чтобы ваш ребенок купил себе новый телефон (а остальные он накопил сам)</a:t>
              </a: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907704" y="180837"/>
            <a:ext cx="7128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трансферты?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539552" y="1455713"/>
            <a:ext cx="3311525" cy="647700"/>
          </a:xfrm>
          <a:prstGeom prst="flowChartAlternateProcess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Площадь – </a:t>
            </a:r>
            <a:r>
              <a:rPr lang="en-US" sz="2000" b="1" dirty="0" smtClean="0">
                <a:solidFill>
                  <a:schemeClr val="bg1"/>
                </a:solidFill>
              </a:rPr>
              <a:t>823,8</a:t>
            </a:r>
            <a:r>
              <a:rPr lang="ru-RU" sz="2000" b="1" dirty="0" smtClean="0">
                <a:solidFill>
                  <a:schemeClr val="bg1"/>
                </a:solidFill>
              </a:rPr>
              <a:t> кв</a:t>
            </a:r>
            <a:r>
              <a:rPr lang="ru-RU" sz="2000" b="1" dirty="0">
                <a:solidFill>
                  <a:schemeClr val="bg1"/>
                </a:solidFill>
              </a:rPr>
              <a:t>. км.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364088" y="1441401"/>
            <a:ext cx="3168650" cy="647700"/>
          </a:xfrm>
          <a:prstGeom prst="flowChartAlternateProcess">
            <a:avLst/>
          </a:prstGeom>
          <a:solidFill>
            <a:srgbClr val="33996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Численность населения </a:t>
            </a:r>
            <a:r>
              <a:rPr lang="ru-RU" sz="2000" b="1" dirty="0" smtClean="0">
                <a:solidFill>
                  <a:schemeClr val="bg1"/>
                </a:solidFill>
              </a:rPr>
              <a:t>округа  </a:t>
            </a:r>
            <a:r>
              <a:rPr lang="ru-RU" sz="2000" b="1" dirty="0">
                <a:solidFill>
                  <a:schemeClr val="bg1"/>
                </a:solidFill>
              </a:rPr>
              <a:t>-  </a:t>
            </a:r>
            <a:r>
              <a:rPr lang="ru-RU" sz="2000" b="1" dirty="0" smtClean="0">
                <a:solidFill>
                  <a:schemeClr val="bg1"/>
                </a:solidFill>
              </a:rPr>
              <a:t>15,3  </a:t>
            </a:r>
            <a:r>
              <a:rPr lang="ru-RU" sz="2000" b="1" dirty="0">
                <a:solidFill>
                  <a:schemeClr val="bg1"/>
                </a:solidFill>
              </a:rPr>
              <a:t>тыс. чел.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04813" y="2348880"/>
            <a:ext cx="8199635" cy="4393233"/>
          </a:xfrm>
          <a:prstGeom prst="flowChartAlternateProcess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   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Муниципальные образования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Учреждения органов власти 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10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Автономные учреждения – 3, в т.ч.: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централизованная библиотечная система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endParaRPr lang="ru-RU" sz="2000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культурно-досуговое объединение;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детская музыкальная школа.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Казенные учреждения – 2, в т.ч.: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центр хозяйственного обслуживания учреждений культуры;</a:t>
            </a:r>
          </a:p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- центр хозяйственного обслуживания.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</a:rPr>
              <a:t>Бюджетные учреждения  - 18, в т. ч.</a:t>
            </a:r>
            <a:r>
              <a:rPr lang="en-US" sz="2000" b="1" dirty="0">
                <a:solidFill>
                  <a:schemeClr val="bg1"/>
                </a:solidFill>
              </a:rPr>
              <a:t>:</a:t>
            </a:r>
            <a:endParaRPr lang="ru-RU" sz="2000" b="1" dirty="0">
              <a:solidFill>
                <a:schemeClr val="bg1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школы - 9 и филиалы школ -2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учреждения доп.образов.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- 1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          -детские сады </a:t>
            </a:r>
            <a:r>
              <a:rPr lang="en-US" sz="2000" dirty="0">
                <a:solidFill>
                  <a:schemeClr val="bg1"/>
                </a:solidFill>
              </a:rPr>
              <a:t>–</a:t>
            </a:r>
            <a:r>
              <a:rPr lang="ru-RU" sz="2000" dirty="0">
                <a:solidFill>
                  <a:schemeClr val="bg1"/>
                </a:solidFill>
              </a:rPr>
              <a:t> 7.</a:t>
            </a:r>
          </a:p>
          <a:p>
            <a:pPr eaLnBrk="1" hangingPunct="1">
              <a:buFontTx/>
              <a:buChar char="-"/>
              <a:defRPr/>
            </a:pPr>
            <a:r>
              <a:rPr lang="ru-RU" sz="2000" dirty="0">
                <a:solidFill>
                  <a:schemeClr val="bg1"/>
                </a:solidFill>
              </a:rPr>
              <a:t> редакция газеты «Ударник» 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1</a:t>
            </a:r>
            <a:r>
              <a:rPr lang="en-US" sz="2000" dirty="0">
                <a:solidFill>
                  <a:schemeClr val="bg1"/>
                </a:solidFill>
              </a:rPr>
              <a:t>;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Char char="-"/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151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04EA12-E59C-4880-BB67-B076AEAA2B98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3029" y="31244"/>
            <a:ext cx="7128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показатели характеризовали наш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26909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79388" y="1204913"/>
            <a:ext cx="8785225" cy="692150"/>
          </a:xfrm>
          <a:prstGeom prst="flowChartAlternateProcess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Обеспечение поступления доходов в </a:t>
            </a:r>
            <a:r>
              <a:rPr lang="ru-RU" b="1" dirty="0" smtClean="0">
                <a:solidFill>
                  <a:schemeClr val="bg1"/>
                </a:solidFill>
              </a:rPr>
              <a:t>бюджет </a:t>
            </a:r>
            <a:r>
              <a:rPr lang="ru-RU" b="1" dirty="0">
                <a:solidFill>
                  <a:schemeClr val="bg1"/>
                </a:solidFill>
              </a:rPr>
              <a:t>округа, запланированные в бюджете </a:t>
            </a:r>
            <a:r>
              <a:rPr lang="ru-RU" b="1" dirty="0" smtClean="0">
                <a:solidFill>
                  <a:schemeClr val="bg1"/>
                </a:solidFill>
              </a:rPr>
              <a:t>на 2022-2024 </a:t>
            </a:r>
            <a:r>
              <a:rPr lang="ru-RU" b="1" dirty="0" err="1" smtClean="0">
                <a:solidFill>
                  <a:schemeClr val="bg1"/>
                </a:solidFill>
              </a:rPr>
              <a:t>гг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79388" y="1897063"/>
            <a:ext cx="8802687" cy="6985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Обеспечение сбалансированности и устойчивости бюджетной системы округа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79388" y="2608263"/>
            <a:ext cx="8802687" cy="760412"/>
          </a:xfrm>
          <a:prstGeom prst="flowChartAlternateProcess">
            <a:avLst/>
          </a:prstGeom>
          <a:solidFill>
            <a:srgbClr val="FF99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79388" y="3387725"/>
            <a:ext cx="8785225" cy="788988"/>
          </a:xfrm>
          <a:prstGeom prst="flowChartAlternateProcess">
            <a:avLst/>
          </a:prstGeom>
          <a:solidFill>
            <a:srgbClr val="33993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качества финансового контроля в управлении бюджетным процессом</a:t>
            </a:r>
          </a:p>
        </p:txBody>
      </p:sp>
      <p:sp>
        <p:nvSpPr>
          <p:cNvPr id="22534" name="Номер слайда 1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BBAE90-113C-4BE9-972D-61BA9B35868D}" type="slidenum">
              <a:rPr lang="ru-RU" altLang="ru-RU" sz="1200" smtClean="0">
                <a:solidFill>
                  <a:srgbClr val="000000"/>
                </a:solidFill>
                <a:latin typeface="Gill Sans MT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79388" y="4210050"/>
            <a:ext cx="8785225" cy="779463"/>
          </a:xfrm>
          <a:prstGeom prst="flowChartAlternateProcess">
            <a:avLst/>
          </a:prstGeom>
          <a:solidFill>
            <a:srgbClr val="33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Финансирование в полном объеме всех социально-значимых расходов, предусмотренных бюджетом </a:t>
            </a:r>
            <a:r>
              <a:rPr lang="ru-RU" b="1" dirty="0" smtClean="0">
                <a:solidFill>
                  <a:schemeClr val="bg1"/>
                </a:solidFill>
              </a:rPr>
              <a:t>округа на 2022-2024 гг.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92088" y="5022850"/>
            <a:ext cx="8785225" cy="839788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Создание условий для исполнения органов местного самоуправления закрепленных за ними полномочий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79388" y="5876925"/>
            <a:ext cx="8785225" cy="72072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Повышение прозрачности и открытости бюджетного процесса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4480" y="242888"/>
            <a:ext cx="83273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направления бюджетной и налоговой политики Дивеевского муниципального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2022-2024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</a:p>
        </p:txBody>
      </p:sp>
    </p:spTree>
    <p:extLst>
      <p:ext uri="{BB962C8B-B14F-4D97-AF65-F5344CB8AC3E}">
        <p14:creationId xmlns:p14="http://schemas.microsoft.com/office/powerpoint/2010/main" val="27417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88266FBA-6BDB-47A0-A29E-B2A34A206200}" type="slidenum">
              <a:rPr lang="ru-RU" altLang="ru-RU" sz="1200" smtClean="0">
                <a:solidFill>
                  <a:srgbClr val="000000"/>
                </a:solidFill>
              </a:rPr>
              <a:pPr/>
              <a:t>18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35563"/>
              </p:ext>
            </p:extLst>
          </p:nvPr>
        </p:nvGraphicFramePr>
        <p:xfrm>
          <a:off x="34925" y="1052513"/>
          <a:ext cx="9001123" cy="5718174"/>
        </p:xfrm>
        <a:graphic>
          <a:graphicData uri="http://schemas.openxmlformats.org/drawingml/2006/table">
            <a:tbl>
              <a:tblPr/>
              <a:tblGrid>
                <a:gridCol w="287500"/>
                <a:gridCol w="2880685"/>
                <a:gridCol w="648154"/>
                <a:gridCol w="720171"/>
                <a:gridCol w="792188"/>
                <a:gridCol w="792188"/>
                <a:gridCol w="576137"/>
                <a:gridCol w="792188"/>
                <a:gridCol w="720171"/>
                <a:gridCol w="791741"/>
              </a:tblGrid>
              <a:tr h="60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Ед. изм.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отчет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отчет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2025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год прогноз</a:t>
                      </a: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</a:tr>
              <a:tr h="980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полному кругу предприятий)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</a:t>
                      </a: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4 325,2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3 451,4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3 429,2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3 722,2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3 985,0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(по крупным и средним предприятиям)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2 770,1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2 443,3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2 208,5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2 353,8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7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Валовая продукция сельского хозяйства (хозяйства всех категорий: сельскохозяйственные предприятия, хозяйства населения, КФХ) (млн. руб.)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 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2 461,7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2 934,5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3 170,2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3 440,9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3 680,2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формирующих ФОТ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чел.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 заработной платы, всего 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1 513,3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1 182,3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1 159,3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1 327,2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Реальная заработная плата (всего по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округу)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прибыльных организаций по кругу крупных и средних организаций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7" marR="9527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48558" y="93443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E23A05FA-FFDD-42D4-80B3-16629EDC0EA8}" type="slidenum">
              <a:rPr lang="ru-RU" altLang="ru-RU" sz="1200" smtClean="0">
                <a:solidFill>
                  <a:srgbClr val="000000"/>
                </a:solidFill>
              </a:rPr>
              <a:pPr/>
              <a:t>19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7096" y="0"/>
            <a:ext cx="759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социально-экономического развития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514868"/>
              </p:ext>
            </p:extLst>
          </p:nvPr>
        </p:nvGraphicFramePr>
        <p:xfrm>
          <a:off x="251520" y="1097972"/>
          <a:ext cx="4320480" cy="2536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596386"/>
              </p:ext>
            </p:extLst>
          </p:nvPr>
        </p:nvGraphicFramePr>
        <p:xfrm>
          <a:off x="4690781" y="1097972"/>
          <a:ext cx="4320480" cy="2536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5808669"/>
              </p:ext>
            </p:extLst>
          </p:nvPr>
        </p:nvGraphicFramePr>
        <p:xfrm>
          <a:off x="251520" y="3789040"/>
          <a:ext cx="432048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797281"/>
              </p:ext>
            </p:extLst>
          </p:nvPr>
        </p:nvGraphicFramePr>
        <p:xfrm>
          <a:off x="4716015" y="3804457"/>
          <a:ext cx="4295245" cy="2864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164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F5AB29C-0BC9-4447-B974-E9CA918F2814}" type="slidenum">
              <a:rPr lang="ru-RU" altLang="ru-RU" sz="1200" smtClean="0">
                <a:solidFill>
                  <a:srgbClr val="000000"/>
                </a:solidFill>
              </a:rPr>
              <a:pPr/>
              <a:t>20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26635"/>
            <a:ext cx="759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основные параметры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530787"/>
              </p:ext>
            </p:extLst>
          </p:nvPr>
        </p:nvGraphicFramePr>
        <p:xfrm>
          <a:off x="346356" y="889761"/>
          <a:ext cx="8640959" cy="5771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95474" y="1052736"/>
            <a:ext cx="1368425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200" b="1" dirty="0">
                <a:latin typeface="+mn-lt"/>
                <a:cs typeface="Arial" charset="0"/>
              </a:rPr>
              <a:t>млн.руб.</a:t>
            </a:r>
          </a:p>
        </p:txBody>
      </p:sp>
    </p:spTree>
    <p:extLst>
      <p:ext uri="{BB962C8B-B14F-4D97-AF65-F5344CB8AC3E}">
        <p14:creationId xmlns:p14="http://schemas.microsoft.com/office/powerpoint/2010/main" val="34795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677150" y="6327775"/>
            <a:ext cx="1096963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B12E55C4-1AEC-4F61-978D-32CCBF1754C5}" type="slidenum">
              <a:rPr lang="ru-RU" altLang="ru-RU" smtClean="0">
                <a:solidFill>
                  <a:srgbClr val="000000"/>
                </a:solidFill>
              </a:rPr>
              <a:pPr/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042172"/>
              </p:ext>
            </p:extLst>
          </p:nvPr>
        </p:nvGraphicFramePr>
        <p:xfrm>
          <a:off x="107950" y="1255713"/>
          <a:ext cx="8856538" cy="144145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026759"/>
                <a:gridCol w="1715298"/>
                <a:gridCol w="1566142"/>
                <a:gridCol w="1548339"/>
              </a:tblGrid>
              <a:tr h="238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Показатель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Arial Cyr" panose="020B0604020202020204" pitchFamily="34" charset="0"/>
                        </a:rPr>
                        <a:t>2021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2022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2023 год (план)</a:t>
                      </a:r>
                    </a:p>
                  </a:txBody>
                  <a:tcPr marL="9525" marR="9525" marT="9525" marB="0" anchor="ctr"/>
                </a:tc>
              </a:tr>
              <a:tr h="265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Доходы, всего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1 597 935,0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1 396 061,1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786 853,8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Налоговые и неналоговые доходы, в т. ч.: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  289 475,6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318 890,5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Arial Cyr" panose="020B0604020202020204" pitchFamily="34" charset="0"/>
                        </a:rPr>
                        <a:t>     249 065,1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  271 096,2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294 830,3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236 718,0   </a:t>
                      </a:r>
                    </a:p>
                  </a:txBody>
                  <a:tcPr marL="9525" marR="9525" marT="9525" marB="0" anchor="b"/>
                </a:tc>
              </a:tr>
              <a:tr h="238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Неналоговые доходы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589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    18 379,4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   24 060,2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12 347,1   </a:t>
                      </a:r>
                    </a:p>
                  </a:txBody>
                  <a:tcPr marL="9525" marR="9525" marT="9525" marB="0" anchor="b"/>
                </a:tc>
              </a:tr>
              <a:tr h="22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smtClean="0">
                          <a:effectLst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  1 308 459,4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 Cyr" panose="020B0604020202020204" pitchFamily="34" charset="0"/>
                        </a:rPr>
                        <a:t>     1 077 170,5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Arial Cyr" panose="020B0604020202020204" pitchFamily="34" charset="0"/>
                        </a:rPr>
                        <a:t>     537 788,7  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27988" y="968375"/>
            <a:ext cx="10080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(тыс. руб.)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078925235"/>
              </p:ext>
            </p:extLst>
          </p:nvPr>
        </p:nvGraphicFramePr>
        <p:xfrm>
          <a:off x="1403648" y="5508652"/>
          <a:ext cx="6096000" cy="109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41873" y="193154"/>
            <a:ext cx="7332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сформированы доходы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2021-2023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665381"/>
              </p:ext>
            </p:extLst>
          </p:nvPr>
        </p:nvGraphicFramePr>
        <p:xfrm>
          <a:off x="3322" y="2783889"/>
          <a:ext cx="3508391" cy="2429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959237"/>
              </p:ext>
            </p:extLst>
          </p:nvPr>
        </p:nvGraphicFramePr>
        <p:xfrm>
          <a:off x="2843808" y="2728159"/>
          <a:ext cx="3543146" cy="248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115388"/>
              </p:ext>
            </p:extLst>
          </p:nvPr>
        </p:nvGraphicFramePr>
        <p:xfrm>
          <a:off x="5685405" y="2746930"/>
          <a:ext cx="3460166" cy="2477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9892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79D2D09-5569-4BF2-BABA-20D8F3204206}" type="slidenum">
              <a:rPr lang="ru-RU" altLang="ru-RU" sz="1200" smtClean="0">
                <a:solidFill>
                  <a:srgbClr val="000000"/>
                </a:solidFill>
              </a:rPr>
              <a:pPr/>
              <a:t>22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55479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налоговых и неналоговых доходов поступает 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7260424"/>
              </p:ext>
            </p:extLst>
          </p:nvPr>
        </p:nvGraphicFramePr>
        <p:xfrm>
          <a:off x="172119" y="1052736"/>
          <a:ext cx="8991188" cy="566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7452320" y="1052736"/>
            <a:ext cx="1512887" cy="35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2659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8074025" y="945183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23F6293-AD81-465E-81FC-CD73EA90F79A}" type="slidenum">
              <a:rPr lang="ru-RU" altLang="ru-RU" sz="1200" smtClean="0">
                <a:solidFill>
                  <a:srgbClr val="000000"/>
                </a:solidFill>
              </a:rPr>
              <a:pPr/>
              <a:t>23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332656"/>
            <a:ext cx="805549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округа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налоговым доходам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282500"/>
              </p:ext>
            </p:extLst>
          </p:nvPr>
        </p:nvGraphicFramePr>
        <p:xfrm>
          <a:off x="107504" y="1329259"/>
          <a:ext cx="9001001" cy="5001391"/>
        </p:xfrm>
        <a:graphic>
          <a:graphicData uri="http://schemas.openxmlformats.org/drawingml/2006/table">
            <a:tbl>
              <a:tblPr/>
              <a:tblGrid>
                <a:gridCol w="1728192"/>
                <a:gridCol w="1152128"/>
                <a:gridCol w="1080120"/>
                <a:gridCol w="1107944"/>
                <a:gridCol w="1052296"/>
                <a:gridCol w="1080120"/>
                <a:gridCol w="1013975"/>
                <a:gridCol w="786226"/>
              </a:tblGrid>
              <a:tr h="676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Первонач. план 2022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Уточненный план 2022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2022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  <a:r>
                        <a:rPr lang="ru-RU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к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плану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исполн.к уточн.плану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  <a:r>
                        <a:rPr lang="ru-RU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к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3697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072,3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200 200,3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200 200,3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225 916,8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112,8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94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Акцизы на нефтепродукты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12 002,7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11 372,9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13 493,9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129,4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109,1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0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Упрощенная система налогообложения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11 187,2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11 351,0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15 951,0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143,3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102,0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145,4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8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1 414,5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-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-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-45,8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-3,2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43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9 830,7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101,8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655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Патент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1 729,2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2 244,8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2 244,8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61,0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 физ.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9 462,1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10 118,4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595,3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114,6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114,6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122,5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51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17 775,0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775,0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833,3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77,8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Государственная пошлина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2 122,1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2 205,7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2 205,7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2 276,7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103,2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80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271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096,2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262 012,6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112,5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108,9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108,8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6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C43197C-3094-4E15-821D-9A49D5E1B387}" type="slidenum">
              <a:rPr lang="ru-RU" altLang="ru-RU" smtClean="0">
                <a:solidFill>
                  <a:srgbClr val="000000"/>
                </a:solidFill>
              </a:rPr>
              <a:pPr/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5088" y="18864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1-202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104634"/>
              </p:ext>
            </p:extLst>
          </p:nvPr>
        </p:nvGraphicFramePr>
        <p:xfrm>
          <a:off x="179512" y="980728"/>
          <a:ext cx="4572000" cy="5740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7403927"/>
              </p:ext>
            </p:extLst>
          </p:nvPr>
        </p:nvGraphicFramePr>
        <p:xfrm>
          <a:off x="5086399" y="1844773"/>
          <a:ext cx="3600401" cy="357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066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3EC2312A-96F0-4D43-91F1-38747EA7C2CA}" type="slidenum">
              <a:rPr lang="ru-RU" altLang="ru-RU" sz="1200" smtClean="0">
                <a:solidFill>
                  <a:srgbClr val="000000"/>
                </a:solidFill>
              </a:rPr>
              <a:pPr/>
              <a:t>25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8059241" y="586992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88640"/>
            <a:ext cx="7632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неналоговым доходам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576681"/>
              </p:ext>
            </p:extLst>
          </p:nvPr>
        </p:nvGraphicFramePr>
        <p:xfrm>
          <a:off x="107506" y="963031"/>
          <a:ext cx="8928990" cy="5800883"/>
        </p:xfrm>
        <a:graphic>
          <a:graphicData uri="http://schemas.openxmlformats.org/drawingml/2006/table">
            <a:tbl>
              <a:tblPr/>
              <a:tblGrid>
                <a:gridCol w="2376262"/>
                <a:gridCol w="936104"/>
                <a:gridCol w="1008112"/>
                <a:gridCol w="1080120"/>
                <a:gridCol w="864096"/>
                <a:gridCol w="936104"/>
                <a:gridCol w="864096"/>
                <a:gridCol w="864096"/>
              </a:tblGrid>
              <a:tr h="654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2021 год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 2022 года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2022 год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г.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668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2 208,1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2 812,5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2 812,5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3 060,6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108,8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108,8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138,6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2 185,2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2 146,7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2 146,7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2 981,7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138,9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138,9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МУП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34,8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21,0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21,0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123,1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586,2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586,2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353,7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1 464,8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212,0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1 562,0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1 841,0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868,4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117,9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125,7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53,0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44,3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44,3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181,2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409,0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409,0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341,9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компенсации затрат государства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1 290,4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1 000,0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1 439,3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179,9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143,9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111,5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1 812,0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2 800,0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3 005,7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107,3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165,9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7 223,5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3 000,0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3 850,0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5 012,8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167,1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130,2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69,4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492,3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650,0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1 102,4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169,6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223,9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приватизации имущества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902,4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1 200,0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1 502,4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751,2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125,2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166,5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156,5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106,4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3 406,4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3 561,9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3 347,7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104,6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2 276,0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6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556,4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470,5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248,1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52,7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44,6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18 379,4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9 342,9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19 963,4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24 060,2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257,5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120,5  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130,9  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936B47D-F6E6-4E6B-BD9B-D9FDAD903F7F}" type="slidenum">
              <a:rPr lang="ru-RU" altLang="ru-RU" smtClean="0">
                <a:solidFill>
                  <a:srgbClr val="000000"/>
                </a:solidFill>
              </a:rPr>
              <a:pPr/>
              <a:t>26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88640"/>
            <a:ext cx="78488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в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263942"/>
              </p:ext>
            </p:extLst>
          </p:nvPr>
        </p:nvGraphicFramePr>
        <p:xfrm>
          <a:off x="-108520" y="836712"/>
          <a:ext cx="4896544" cy="588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066596"/>
              </p:ext>
            </p:extLst>
          </p:nvPr>
        </p:nvGraphicFramePr>
        <p:xfrm>
          <a:off x="4590008" y="2060848"/>
          <a:ext cx="45720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37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DC42559-90BA-4519-9143-6EE69E0D9174}" type="slidenum">
              <a:rPr lang="ru-RU" altLang="ru-RU" sz="1200" smtClean="0">
                <a:solidFill>
                  <a:srgbClr val="000000"/>
                </a:solidFill>
              </a:rPr>
              <a:pPr/>
              <a:t>27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7884368" y="1085978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061578"/>
              </p:ext>
            </p:extLst>
          </p:nvPr>
        </p:nvGraphicFramePr>
        <p:xfrm>
          <a:off x="107505" y="1682859"/>
          <a:ext cx="8928992" cy="4651374"/>
        </p:xfrm>
        <a:graphic>
          <a:graphicData uri="http://schemas.openxmlformats.org/drawingml/2006/table">
            <a:tbl>
              <a:tblPr/>
              <a:tblGrid>
                <a:gridCol w="1722218"/>
                <a:gridCol w="1195352"/>
                <a:gridCol w="1054722"/>
                <a:gridCol w="1125037"/>
                <a:gridCol w="1067244"/>
                <a:gridCol w="1125037"/>
                <a:gridCol w="843778"/>
                <a:gridCol w="795604"/>
              </a:tblGrid>
              <a:tr h="1143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Первонач. план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Уточненный план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Исполнено за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первонач.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выполн. к уточн.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  <a:r>
                        <a:rPr lang="ru-RU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выполн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к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96 039,6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128 788,7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128 788,7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128 788,7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963 019,8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362 455,0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635 730,6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628 639,2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228 136,5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242 183,4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307 692,2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307 428,9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Иные межбюджетные транферты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22 319,6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13 735,8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13 729,7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4 130,5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Возврат субвенций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-1 056,1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-1 413,0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-1 416,0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76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1 308 459,4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733 759,5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1 084 534,3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1 077 170,5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75126" y="279190"/>
            <a:ext cx="7838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безвозмездным поступлениям</a:t>
            </a:r>
          </a:p>
        </p:txBody>
      </p:sp>
    </p:spTree>
    <p:extLst>
      <p:ext uri="{BB962C8B-B14F-4D97-AF65-F5344CB8AC3E}">
        <p14:creationId xmlns:p14="http://schemas.microsoft.com/office/powerpoint/2010/main" val="17869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9120B677-F00C-4B43-88C2-1ACCFAED7D2B}" type="slidenum">
              <a:rPr lang="ru-RU" altLang="ru-RU" smtClean="0">
                <a:solidFill>
                  <a:srgbClr val="000000"/>
                </a:solidFill>
              </a:rPr>
              <a:pPr/>
              <a:t>28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26064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2021-2022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784412"/>
              </p:ext>
            </p:extLst>
          </p:nvPr>
        </p:nvGraphicFramePr>
        <p:xfrm>
          <a:off x="179512" y="1295122"/>
          <a:ext cx="4184939" cy="506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131067"/>
              </p:ext>
            </p:extLst>
          </p:nvPr>
        </p:nvGraphicFramePr>
        <p:xfrm>
          <a:off x="4716016" y="1295123"/>
          <a:ext cx="4104456" cy="506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4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250825" y="2276475"/>
            <a:ext cx="2592388" cy="143986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Акцизы на нефтепродукты  за </a:t>
            </a:r>
            <a:r>
              <a:rPr lang="ru-RU" sz="2200" dirty="0" smtClean="0">
                <a:solidFill>
                  <a:schemeClr val="tx1"/>
                </a:solidFill>
              </a:rPr>
              <a:t>2022 </a:t>
            </a:r>
            <a:r>
              <a:rPr lang="ru-RU" sz="2200" dirty="0">
                <a:solidFill>
                  <a:schemeClr val="tx1"/>
                </a:solidFill>
              </a:rPr>
              <a:t>год -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14 720,1тыс</a:t>
            </a:r>
            <a:r>
              <a:rPr lang="ru-RU" sz="2200" dirty="0">
                <a:solidFill>
                  <a:schemeClr val="tx1"/>
                </a:solidFill>
              </a:rPr>
              <a:t>. руб.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84888" y="2205038"/>
            <a:ext cx="2857500" cy="180022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200" dirty="0">
                <a:solidFill>
                  <a:schemeClr val="tx1"/>
                </a:solidFill>
              </a:rPr>
              <a:t>Содержание и ремонт дорог местного значения за </a:t>
            </a:r>
            <a:r>
              <a:rPr lang="ru-RU" sz="2200" dirty="0" smtClean="0">
                <a:solidFill>
                  <a:schemeClr val="tx1"/>
                </a:solidFill>
              </a:rPr>
              <a:t>2022 </a:t>
            </a:r>
            <a:r>
              <a:rPr lang="ru-RU" sz="2200" dirty="0">
                <a:solidFill>
                  <a:schemeClr val="tx1"/>
                </a:solidFill>
              </a:rPr>
              <a:t>год – </a:t>
            </a:r>
          </a:p>
          <a:p>
            <a:pPr algn="ctr" eaLnBrk="1" hangingPunct="1"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14 332,0 </a:t>
            </a:r>
            <a:r>
              <a:rPr lang="ru-RU" sz="2200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403350" y="4724400"/>
            <a:ext cx="5786438" cy="57150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chemeClr val="tx1"/>
                </a:solidFill>
              </a:rPr>
              <a:t>Объем расходов дорожного фонда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279400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9 517,6 </a:t>
            </a:r>
            <a:r>
              <a:rPr lang="ru-RU" b="1" dirty="0">
                <a:solidFill>
                  <a:schemeClr val="tx1"/>
                </a:solidFill>
              </a:rPr>
              <a:t>тыс. руб.</a:t>
            </a: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3141663" y="5367338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14 332,0 </a:t>
            </a:r>
            <a:r>
              <a:rPr lang="ru-RU" b="1" dirty="0">
                <a:solidFill>
                  <a:schemeClr val="tx1"/>
                </a:solidFill>
              </a:rPr>
              <a:t>тыс.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112" name="TextBox 3"/>
          <p:cNvSpPr txBox="1">
            <a:spLocks noChangeArrowheads="1"/>
          </p:cNvSpPr>
          <p:nvPr/>
        </p:nvSpPr>
        <p:spPr bwMode="auto">
          <a:xfrm>
            <a:off x="620713" y="6156325"/>
            <a:ext cx="121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13" name="TextBox 3"/>
          <p:cNvSpPr txBox="1">
            <a:spLocks noChangeArrowheads="1"/>
          </p:cNvSpPr>
          <p:nvPr/>
        </p:nvSpPr>
        <p:spPr bwMode="auto">
          <a:xfrm>
            <a:off x="3575050" y="6156325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47114" name="Рисунок 12" descr="Ремонт дорог в Самаре, ямочный ремонт в Сама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12875"/>
            <a:ext cx="26638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Рисунок 13" descr="2560x1600 view, roads, дорога, дорожная разметка, путь, wallpapers, деревья, пейзаж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284538"/>
            <a:ext cx="26638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779838" y="2708275"/>
            <a:ext cx="1643062" cy="7143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7117" name="Номер слайда 1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2DAB0FD1-5F25-44BD-AF17-D3B478257508}" type="slidenum">
              <a:rPr lang="ru-RU" altLang="ru-RU" sz="1200" smtClean="0">
                <a:solidFill>
                  <a:srgbClr val="000000"/>
                </a:solidFill>
              </a:rPr>
              <a:pPr/>
              <a:t>29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47118" name="TextBox 3"/>
          <p:cNvSpPr txBox="1">
            <a:spLocks noChangeArrowheads="1"/>
          </p:cNvSpPr>
          <p:nvPr/>
        </p:nvSpPr>
        <p:spPr bwMode="auto">
          <a:xfrm>
            <a:off x="6227763" y="6156325"/>
            <a:ext cx="1924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(план)</a:t>
            </a:r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6002338" y="5327650"/>
            <a:ext cx="2447925" cy="936625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13 006,2 </a:t>
            </a:r>
            <a:r>
              <a:rPr lang="ru-RU" b="1" dirty="0">
                <a:solidFill>
                  <a:schemeClr val="tx1"/>
                </a:solidFill>
              </a:rPr>
              <a:t>тыс.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95947"/>
            <a:ext cx="7200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</p:spTree>
    <p:extLst>
      <p:ext uri="{BB962C8B-B14F-4D97-AF65-F5344CB8AC3E}">
        <p14:creationId xmlns:p14="http://schemas.microsoft.com/office/powerpoint/2010/main" val="2514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4F4D1B32-0BE7-4677-BA8E-1F9CBBB84E70}" type="slidenum">
              <a:rPr lang="ru-RU" altLang="ru-RU" sz="1200" smtClean="0">
                <a:solidFill>
                  <a:srgbClr val="000000"/>
                </a:solidFill>
              </a:rPr>
              <a:pPr/>
              <a:t>30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7000" y="1249363"/>
            <a:ext cx="10382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+mn-lt"/>
              </a:rPr>
              <a:t>тыс.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168989"/>
              </p:ext>
            </p:extLst>
          </p:nvPr>
        </p:nvGraphicFramePr>
        <p:xfrm>
          <a:off x="539750" y="1581150"/>
          <a:ext cx="7993063" cy="104933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707920"/>
                <a:gridCol w="1489304"/>
                <a:gridCol w="1598613"/>
                <a:gridCol w="1598613"/>
                <a:gridCol w="1598613"/>
              </a:tblGrid>
              <a:tr h="489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01.01.2022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Привлечение заемных средств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Погашение долга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Объем долга на </a:t>
                      </a:r>
                      <a:r>
                        <a:rPr lang="ru-RU" sz="1400" u="none" strike="noStrike" dirty="0" smtClean="0">
                          <a:effectLst/>
                        </a:rPr>
                        <a:t>31.12.2022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>
                    <a:solidFill>
                      <a:srgbClr val="8A3CD8"/>
                    </a:solidFill>
                  </a:tcPr>
                </a:tc>
              </a:tr>
              <a:tr h="5597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Бюджетный кредит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 4 000,00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6 000,00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4 000,0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</a:rPr>
                        <a:t>6 000,00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2" marB="0" anchor="ctr"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5473700" y="3657600"/>
            <a:ext cx="3311525" cy="2187575"/>
          </a:xfrm>
          <a:prstGeom prst="round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 структуре муниципального долга в </a:t>
            </a:r>
            <a:r>
              <a:rPr lang="ru-RU" b="1" dirty="0" smtClean="0"/>
              <a:t>2022 </a:t>
            </a:r>
            <a:r>
              <a:rPr lang="ru-RU" b="1" dirty="0"/>
              <a:t>году 100% составляют бюджетные кредиты, полученные из областного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9552" y="41023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781370"/>
              </p:ext>
            </p:extLst>
          </p:nvPr>
        </p:nvGraphicFramePr>
        <p:xfrm>
          <a:off x="323528" y="3140968"/>
          <a:ext cx="489654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877733449"/>
              </p:ext>
            </p:extLst>
          </p:nvPr>
        </p:nvGraphicFramePr>
        <p:xfrm>
          <a:off x="2195736" y="3501008"/>
          <a:ext cx="1538288" cy="1062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4402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5113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1FB52FC-0334-4019-B632-2D81AE0DE459}" type="slidenum">
              <a:rPr lang="ru-RU" altLang="ru-RU" sz="1200" smtClean="0">
                <a:solidFill>
                  <a:srgbClr val="000000"/>
                </a:solidFill>
              </a:rPr>
              <a:pPr/>
              <a:t>31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pic>
        <p:nvPicPr>
          <p:cNvPr id="50180" name="Picture 28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975"/>
            <a:ext cx="34559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 descr="ÐÐ°ÑÑÐ¸Ð½ÐºÐ¸ Ð¿Ð¾ Ð·Ð°Ð¿ÑÐ¾ÑÑ Ð¼ÑÐ½Ð¸ÑÐ¸Ð¿Ð°Ð»ÑÐ½ÑÐ¹ Ð´Ð¾Ð»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94623"/>
            <a:ext cx="35274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2128" y="116632"/>
            <a:ext cx="805226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и расходы на его обслуживание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69951"/>
              </p:ext>
            </p:extLst>
          </p:nvPr>
        </p:nvGraphicFramePr>
        <p:xfrm>
          <a:off x="4283968" y="3820619"/>
          <a:ext cx="4752528" cy="2847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33178"/>
              </p:ext>
            </p:extLst>
          </p:nvPr>
        </p:nvGraphicFramePr>
        <p:xfrm>
          <a:off x="107504" y="811088"/>
          <a:ext cx="4680520" cy="308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60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54951730-CAA0-43EC-A72A-4F09B7050C7E}" type="slidenum">
              <a:rPr lang="ru-RU" altLang="ru-RU" smtClean="0">
                <a:solidFill>
                  <a:srgbClr val="000000"/>
                </a:solidFill>
              </a:rPr>
              <a:pPr/>
              <a:t>32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7504" y="1341438"/>
          <a:ext cx="8928992" cy="5440362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380874"/>
                <a:gridCol w="2227638"/>
                <a:gridCol w="1418067"/>
                <a:gridCol w="1413808"/>
                <a:gridCol w="1488605"/>
              </a:tblGrid>
              <a:tr h="12031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Требование нормативного документа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Нормативный документ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Установленное условие  </a:t>
                      </a:r>
                    </a:p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Фактическое значение (тыс. руб.)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Соответствие требованиям решения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45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Предельный объем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расходов на обслуживание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Решение Земского собрания Дивеевского 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от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16.12.2021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139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«О бюджете Дивеевского муниципального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округа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Нижегородской области на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 и плановый период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и 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2024 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годов» (с учетом внесенных изменений)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3 000,0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2 882,22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6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Верхний предел муниципального долга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6 000,0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на 01.01.2022 -</a:t>
                      </a:r>
                    </a:p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 4 000,00;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31.12.2022 - </a:t>
                      </a: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6 000,00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  <a:p>
                      <a:pPr algn="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Соответствует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03648" y="188640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ограничений, установленных по муниципальному долгу</a:t>
            </a:r>
          </a:p>
        </p:txBody>
      </p:sp>
    </p:spTree>
    <p:extLst>
      <p:ext uri="{BB962C8B-B14F-4D97-AF65-F5344CB8AC3E}">
        <p14:creationId xmlns:p14="http://schemas.microsoft.com/office/powerpoint/2010/main" val="363145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16" y="462663"/>
            <a:ext cx="8462876" cy="649882"/>
          </a:xfrm>
        </p:spPr>
        <p:txBody>
          <a:bodyPr>
            <a:noAutofit/>
          </a:bodyPr>
          <a:lstStyle/>
          <a:p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Дивеевского 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/>
          </a:p>
        </p:txBody>
      </p:sp>
      <p:sp>
        <p:nvSpPr>
          <p:cNvPr id="5" name="Прямоугольник 11"/>
          <p:cNvSpPr>
            <a:spLocks noChangeArrowheads="1"/>
          </p:cNvSpPr>
          <p:nvPr/>
        </p:nvSpPr>
        <p:spPr bwMode="auto">
          <a:xfrm>
            <a:off x="198685" y="1180854"/>
            <a:ext cx="50213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за 202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произведены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404 850 943,71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9,2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к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уточненному годовому плану.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6872"/>
            <a:ext cx="5819899" cy="407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Диаграмма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296696"/>
              </p:ext>
            </p:extLst>
          </p:nvPr>
        </p:nvGraphicFramePr>
        <p:xfrm>
          <a:off x="5793429" y="2287001"/>
          <a:ext cx="3243067" cy="389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76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22156"/>
            <a:ext cx="7643192" cy="136292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Дивеевского муниципального округа за 202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30223" y="1185240"/>
          <a:ext cx="885698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643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3223" y="260648"/>
            <a:ext cx="6784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156176" y="845423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54339" y="4721194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326 579,0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50" y="5715000"/>
            <a:ext cx="857250" cy="2857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357313" y="578643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50" y="6215063"/>
            <a:ext cx="857250" cy="28575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57688" y="5429250"/>
            <a:ext cx="857250" cy="285750"/>
          </a:xfrm>
          <a:prstGeom prst="rect">
            <a:avLst/>
          </a:prstGeom>
          <a:solidFill>
            <a:srgbClr val="66FF66"/>
          </a:solidFill>
          <a:ln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1357313" y="6143625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5429250" y="5357813"/>
            <a:ext cx="2428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образование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5592761" y="6072188"/>
            <a:ext cx="242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357688" y="6072188"/>
            <a:ext cx="857250" cy="28575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357313" y="5286375"/>
            <a:ext cx="2428876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5286375"/>
            <a:ext cx="857250" cy="28575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/>
          </p:nvPr>
        </p:nvGraphicFramePr>
        <p:xfrm>
          <a:off x="221096" y="1137315"/>
          <a:ext cx="4392488" cy="394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1381497" y="740613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4687822"/>
            <a:ext cx="3643312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375 901,2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/>
          </p:nvPr>
        </p:nvGraphicFramePr>
        <p:xfrm>
          <a:off x="4357688" y="1030367"/>
          <a:ext cx="4678808" cy="4168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49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16632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жилищно-коммунальное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300192" y="1268760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8044" y="4617368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720 134,0тыс.руб.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259632" y="5972175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5972175"/>
            <a:ext cx="857250" cy="28575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1331640" y="5357813"/>
            <a:ext cx="244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924" y="5381625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511974" y="5594348"/>
            <a:ext cx="857250" cy="2857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696075" y="5399085"/>
            <a:ext cx="24479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жилищно-коммунального хозяйства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/>
          </p:nvPr>
        </p:nvGraphicFramePr>
        <p:xfrm>
          <a:off x="-760424" y="1297581"/>
          <a:ext cx="5752380" cy="348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1447750" y="969445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38" y="4617367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308 578,1тыс.руб.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>
            <p:extLst/>
          </p:nvPr>
        </p:nvGraphicFramePr>
        <p:xfrm>
          <a:off x="4860032" y="1638647"/>
          <a:ext cx="4283968" cy="2701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Диаграмма 25"/>
          <p:cNvGraphicFramePr>
            <a:graphicFrameLocks/>
          </p:cNvGraphicFramePr>
          <p:nvPr>
            <p:extLst/>
          </p:nvPr>
        </p:nvGraphicFramePr>
        <p:xfrm>
          <a:off x="197594" y="1638646"/>
          <a:ext cx="4374406" cy="273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10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8864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на национальную экономику</a:t>
            </a:r>
            <a:endParaRPr lang="ru-RU" sz="2800" i="1" dirty="0"/>
          </a:p>
        </p:txBody>
      </p:sp>
      <p:graphicFrame>
        <p:nvGraphicFramePr>
          <p:cNvPr id="21" name="Диаграмма 22"/>
          <p:cNvGraphicFramePr>
            <a:graphicFrameLocks/>
          </p:cNvGraphicFramePr>
          <p:nvPr>
            <p:extLst/>
          </p:nvPr>
        </p:nvGraphicFramePr>
        <p:xfrm>
          <a:off x="5017216" y="1958849"/>
          <a:ext cx="4349607" cy="4004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184068" y="1457781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185 476,5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6176" y="108789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403648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рыболовство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541" y="5605251"/>
            <a:ext cx="857250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1466850" y="6070599"/>
            <a:ext cx="328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хозяйство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5595" y="6041547"/>
            <a:ext cx="857250" cy="285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6372200" y="5583026"/>
            <a:ext cx="328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информатика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34441" y="5605251"/>
            <a:ext cx="857250" cy="285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372199" y="5963444"/>
            <a:ext cx="328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национальной экономики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34441" y="6097587"/>
            <a:ext cx="857250" cy="2857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466849" y="6485731"/>
            <a:ext cx="32861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0541" y="6467392"/>
            <a:ext cx="857250" cy="285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/>
          </p:nvPr>
        </p:nvGraphicFramePr>
        <p:xfrm>
          <a:off x="0" y="1886406"/>
          <a:ext cx="4792272" cy="380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467544" y="1457781"/>
            <a:ext cx="3892550" cy="4286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309 129,9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07646" y="1051384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3851920" y="2348880"/>
          <a:ext cx="5117629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Диаграмма 26"/>
          <p:cNvGraphicFramePr>
            <a:graphicFrameLocks/>
          </p:cNvGraphicFramePr>
          <p:nvPr>
            <p:extLst/>
          </p:nvPr>
        </p:nvGraphicFramePr>
        <p:xfrm>
          <a:off x="4499992" y="2220875"/>
          <a:ext cx="484201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/>
          </p:nvPr>
        </p:nvGraphicFramePr>
        <p:xfrm>
          <a:off x="-684584" y="2420887"/>
          <a:ext cx="4932040" cy="331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4470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157592" cy="1224136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 муниципального округа по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и подразделам  бюджетной классификации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0" y="1268761"/>
          <a:ext cx="9036496" cy="5487852"/>
        </p:xfrm>
        <a:graphic>
          <a:graphicData uri="http://schemas.openxmlformats.org/drawingml/2006/table">
            <a:tbl>
              <a:tblPr/>
              <a:tblGrid>
                <a:gridCol w="436090"/>
                <a:gridCol w="3591943"/>
                <a:gridCol w="1016210"/>
                <a:gridCol w="871037"/>
                <a:gridCol w="943623"/>
                <a:gridCol w="1097472"/>
                <a:gridCol w="1080121"/>
              </a:tblGrid>
              <a:tr h="5760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.,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2022г.,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первоначальному плану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уточненному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97 682,9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106 932,7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106 387,7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1 814,0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2 837,1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2 836,3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5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882,0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1 042,7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1 042,7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7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50 086,5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57 045,6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56 633,8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9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13 428,0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16 542,4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16 530,5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123,1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29 884,3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29 282,6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29 256,3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23 746,4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26 813,1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26 708,8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23 196,4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26 348,8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26 260,2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8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448,6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8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340771"/>
          <a:ext cx="9036498" cy="5499293"/>
        </p:xfrm>
        <a:graphic>
          <a:graphicData uri="http://schemas.openxmlformats.org/drawingml/2006/table">
            <a:tbl>
              <a:tblPr/>
              <a:tblGrid>
                <a:gridCol w="402574"/>
                <a:gridCol w="3623138"/>
                <a:gridCol w="1144616"/>
                <a:gridCol w="1032456"/>
                <a:gridCol w="943399"/>
                <a:gridCol w="1080340"/>
                <a:gridCol w="809975"/>
              </a:tblGrid>
              <a:tr h="846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первоначальному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55 143,8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313 684,2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309 130,0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560,6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1 180,0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986,4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965,6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9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28 138,9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84 270,9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84 270,9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299,5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33 311,5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33 288,0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15 272,9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185 120,7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180 642,9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1 182,8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674,9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673,5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6 282,0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9 319,8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9 289,1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218 061,2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310 816,9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308 578,1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1 547,3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1 533,4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306,7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21 630,0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40 590,4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40 537,9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187 879,7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260 967,1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258 795,7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8 051,5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7 712,1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7 711,1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347 651,8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379 179,8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375 901,2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77 336,3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84 281,8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83 508,4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233 545,3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253 788,8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251 851,0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18 913,7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19 726,1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19 724,9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4 341,2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4 060,7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3 519,2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3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13 515,3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17 322,4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17 297,7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99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 муниципального округа по разделам и подразделам  бюджетной классификации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5496" y="1052736"/>
          <a:ext cx="9001000" cy="5040557"/>
        </p:xfrm>
        <a:graphic>
          <a:graphicData uri="http://schemas.openxmlformats.org/drawingml/2006/table">
            <a:tbl>
              <a:tblPr/>
              <a:tblGrid>
                <a:gridCol w="449590"/>
                <a:gridCol w="3492879"/>
                <a:gridCol w="861112"/>
                <a:gridCol w="1004632"/>
                <a:gridCol w="1148150"/>
                <a:gridCol w="1004632"/>
                <a:gridCol w="1040005"/>
              </a:tblGrid>
              <a:tr h="665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Пз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к первонач. плану 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выполн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уточн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плану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244 105,2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249 633,5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249 619,7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228 557,5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231 298,8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231 298,7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15 547,7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18 334,7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18 321,0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25 434,2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21 487,2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21 486,9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4 200,0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5 023,0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5 022,7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1 439,0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19 795,2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13 920,5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13 920,5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70,3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3 698,80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3 083,40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3 066,90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3 698,8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3 083,4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3 066,9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1 753,8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3 205,9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3 205,9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182,8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1 753,8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3 205,9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3 205,9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182,8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 и муниципального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2,9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1 018 009,6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1 415 602,5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1 404 851,0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34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муниципального округа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20"/>
          <p:cNvSpPr/>
          <p:nvPr/>
        </p:nvSpPr>
        <p:spPr>
          <a:xfrm>
            <a:off x="277940" y="1214755"/>
            <a:ext cx="4286250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конечных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по муниципальным программам Дивеевского муниципального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Нижегородской области (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программам)</a:t>
            </a:r>
          </a:p>
        </p:txBody>
      </p:sp>
      <p:sp>
        <p:nvSpPr>
          <p:cNvPr id="6" name="Прямоугольник с двумя вырезанными противолежащими углами 19"/>
          <p:cNvSpPr/>
          <p:nvPr/>
        </p:nvSpPr>
        <p:spPr>
          <a:xfrm>
            <a:off x="4979378" y="1268760"/>
            <a:ext cx="3643313" cy="22860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</p:txBody>
      </p:sp>
      <p:sp>
        <p:nvSpPr>
          <p:cNvPr id="7" name="Прямоугольник с двумя вырезанными противолежащими углами 24"/>
          <p:cNvSpPr/>
          <p:nvPr/>
        </p:nvSpPr>
        <p:spPr>
          <a:xfrm>
            <a:off x="5072063" y="4214813"/>
            <a:ext cx="3571875" cy="2071687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1 404 850,9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1 290 782,9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114 068,0тыс.рублей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599267"/>
              </p:ext>
            </p:extLst>
          </p:nvPr>
        </p:nvGraphicFramePr>
        <p:xfrm>
          <a:off x="107503" y="3500755"/>
          <a:ext cx="4964559" cy="3175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828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муниципальных программ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7504" y="646332"/>
          <a:ext cx="8928992" cy="6156451"/>
        </p:xfrm>
        <a:graphic>
          <a:graphicData uri="http://schemas.openxmlformats.org/drawingml/2006/table">
            <a:tbl>
              <a:tblPr/>
              <a:tblGrid>
                <a:gridCol w="3380771"/>
                <a:gridCol w="1013411"/>
                <a:gridCol w="1054722"/>
                <a:gridCol w="1195352"/>
                <a:gridCol w="1195352"/>
                <a:gridCol w="1089384"/>
              </a:tblGrid>
              <a:tr h="43204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2022г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первонач. плану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испол. к уточн. плану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65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Дивеевского муниципального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Нижегородской области качественными услугами в сфере жилищно-коммунального хозяйства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18 100,00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31 590,58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31 549,01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6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комфортной городской среды на территории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Дивеевского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муниципального округа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6 069,44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5 141,20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5 141,21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3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транспортной системы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19 377,90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222 253,40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217 748,63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1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образования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338 695,72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367 208,43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363 929,81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2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физической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культуры и спорта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4 337,75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3 931,29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3 914,79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2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муниципальными финансами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13 846,10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19 806,27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19 700,28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41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культуры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255 282,04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260 802,41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260 788,62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13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предпринимательства и туризма в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2 945,00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2 945,00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8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Информационное общество и внедрение современных информационных технологий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2 823,80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4 246,12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4 219,39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3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муниципальным имуществом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1 600,00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2 282,37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2 268,39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64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молодых семей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1 296,90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623,70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623,70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658,60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658,50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агропромышленного комплекса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28 138,90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84 177,11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84 177,09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90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территорий от чрезвычайных ситуаций и обеспечение пожарной безопасности и безопасности людей на водных объектах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23 766,44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26 659,73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26 569,84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1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противодействия преступности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9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муниципальной службы 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9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 территории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194 868,90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268 704,44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266 500,26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3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программные расходы</a:t>
                      </a:r>
                    </a:p>
                  </a:txBody>
                  <a:tcPr marL="6253" marR="6253" marT="62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909 613,89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1 301 091,35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1 290 782,97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65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бюджета округа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непрограммных направлений деятельности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7504" y="1052736"/>
          <a:ext cx="8928992" cy="5245842"/>
        </p:xfrm>
        <a:graphic>
          <a:graphicData uri="http://schemas.openxmlformats.org/drawingml/2006/table">
            <a:tbl>
              <a:tblPr/>
              <a:tblGrid>
                <a:gridCol w="3058967"/>
                <a:gridCol w="1159720"/>
                <a:gridCol w="1277371"/>
                <a:gridCol w="1210141"/>
                <a:gridCol w="1147113"/>
                <a:gridCol w="1075680"/>
              </a:tblGrid>
              <a:tr h="7951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непрограммных направлений</a:t>
                      </a:r>
                    </a:p>
                  </a:txBody>
                  <a:tcPr marL="7891" marR="7891" marT="78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г.,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 rtl="0" fontAlgn="t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первонач.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к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плану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09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Обеспечение детей-сирот и детей , оставшихся без попечения родителей, лиц из числа детей сирот и детей , оставшихся без попечения родителей, жилыми помещениями 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13 948,1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11 381,6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2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Содержание аппарата управления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3 469,1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3 469,1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06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Ежемесячная доплата к пенсиям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лицамзамещавшим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муниципальные должности муниципальной службы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4 048,7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4 038,8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92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функций муниципальных органов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49 136,5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50 023,0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48 600,8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12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обеспечение деятельности муниципальных учреждений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26 202,4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27 730,2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26 574,3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71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непрограммные расходы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2 957,3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71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непрограммные расходы</a:t>
                      </a: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101 119,4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102 785,9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97 021,9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91" marR="7891" marT="78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15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116632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значимых программных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в 2022 году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тыс. руб.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749005"/>
              </p:ext>
            </p:extLst>
          </p:nvPr>
        </p:nvGraphicFramePr>
        <p:xfrm>
          <a:off x="10427" y="1076832"/>
          <a:ext cx="9180512" cy="5670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83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sun9-73.userapi.com/impf/NrDlJxXROL0HGXDoLFVgxWO18auyDyLN6HQCAw/0iLShVJ3sUo.jpg?size=1920x768&amp;quality=95&amp;crop=0,23,980,391&amp;sign=3ea404cccd7475ec269eae52b8cda928&amp;type=cover_grou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7161"/>
            <a:ext cx="9143999" cy="36242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035844" y="147935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территорий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 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866" y="1916832"/>
            <a:ext cx="7826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 проживания населения, поддержание и улучшение санитарного и эстетического состояния территории Дивеевского муниципального округа Нижегородской области.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990591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Дивеевского округа от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2021 года № 404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008813"/>
              </p:ext>
            </p:extLst>
          </p:nvPr>
        </p:nvGraphicFramePr>
        <p:xfrm>
          <a:off x="539552" y="5229200"/>
          <a:ext cx="8541294" cy="864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48472"/>
                <a:gridCol w="1770158"/>
                <a:gridCol w="1261332"/>
                <a:gridCol w="1261332"/>
              </a:tblGrid>
              <a:tr h="5886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финансирования, тыс. 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 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194 868,9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268 704,4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9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628" y="1156102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в целом на программу составили 266 500,26 руб.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63283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бюджета расходы на программу занимают 20.6%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927" y="2092206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включает в себя 2 подпрограммы :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66221"/>
              </p:ext>
            </p:extLst>
          </p:nvPr>
        </p:nvGraphicFramePr>
        <p:xfrm>
          <a:off x="775488" y="2437405"/>
          <a:ext cx="7355909" cy="4414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68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1871" y="116633"/>
            <a:ext cx="8525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территорий Дивеевского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Нижегородской области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тыс. руб.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707065"/>
              </p:ext>
            </p:extLst>
          </p:nvPr>
        </p:nvGraphicFramePr>
        <p:xfrm>
          <a:off x="107504" y="470576"/>
          <a:ext cx="8928992" cy="638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516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4846" y="18864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112578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093657"/>
              </p:ext>
            </p:extLst>
          </p:nvPr>
        </p:nvGraphicFramePr>
        <p:xfrm>
          <a:off x="298783" y="1772816"/>
          <a:ext cx="8856982" cy="48960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7797"/>
                <a:gridCol w="5275132"/>
                <a:gridCol w="1041351"/>
                <a:gridCol w="1041351"/>
                <a:gridCol w="1041351"/>
              </a:tblGrid>
              <a:tr h="20506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индикатора/непосредственного результата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</a:tr>
              <a:tr h="189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</a:tr>
              <a:tr h="18990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</a:tr>
              <a:tr h="6284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модернизированных точек уличного освещения территорий округа от общего количества точек, подлежащих модернизации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</a:tr>
              <a:tr h="6087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проектов инициативного бюджетирования «Вам решать!» от общего количества проектов, подлежащих благоустройству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16,7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10,7</a:t>
                      </a:r>
                    </a:p>
                  </a:txBody>
                  <a:tcPr marL="68580" marR="68580" marT="0" marB="0" anchor="ctr"/>
                </a:tc>
              </a:tr>
              <a:tr h="6087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обустроенных контейнерных площадок от общего количества площадок, подлежащих обустройству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</a:tr>
              <a:tr h="541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благоустроенных территорий от общего количества территорий, подлежащих благоустройству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33,4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33,4</a:t>
                      </a:r>
                    </a:p>
                  </a:txBody>
                  <a:tcPr marL="68580" marR="68580" marT="0" marB="0" anchor="ctr"/>
                </a:tc>
              </a:tr>
              <a:tr h="189901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Непосредственные результаты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</a:tr>
              <a:tr h="4069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модернизированных точек уличного освещения территорий округа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</a:tr>
              <a:tr h="3505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проектов инициативного бюджетирования «Вам решать!»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</a:tr>
              <a:tr h="281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контейнерных площадок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</a:tr>
              <a:tr h="281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 и благоустроенных объектов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7" marR="3747" marT="3747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5400" marR="3810" indent="450215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32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23799"/>
            <a:ext cx="7336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7944" y="2654587"/>
            <a:ext cx="47525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формирование на территории 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Дивеевского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рокруга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образовательной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системы, обеспечивающей доступность качественного образования, отвечающего потребностям инновационного развития экономики района, ожиданиям  общества и каждого гражданина. </a:t>
            </a: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382992"/>
              </p:ext>
            </p:extLst>
          </p:nvPr>
        </p:nvGraphicFramePr>
        <p:xfrm>
          <a:off x="129102" y="4312488"/>
          <a:ext cx="4340057" cy="2545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372110" y="670130"/>
            <a:ext cx="8612187" cy="3667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муниципальной программе осуществляют: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129102" y="1056811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общеобразовательных организаций</a:t>
            </a:r>
          </a:p>
        </p:txBody>
      </p:sp>
      <p:sp>
        <p:nvSpPr>
          <p:cNvPr id="16" name="Горизонтальный свиток 15"/>
          <p:cNvSpPr/>
          <p:nvPr/>
        </p:nvSpPr>
        <p:spPr>
          <a:xfrm>
            <a:off x="2411760" y="1036843"/>
            <a:ext cx="2057400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детских садов</a:t>
            </a:r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4678204" y="1056811"/>
            <a:ext cx="2058988" cy="925513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дополнительного образования</a:t>
            </a: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6906331" y="1056812"/>
            <a:ext cx="2058987" cy="925512"/>
          </a:xfrm>
          <a:prstGeom prst="horizontalScroll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бухгалтерия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067944" y="1956080"/>
            <a:ext cx="44043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июня 2021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 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771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s://sun9-42.userapi.com/impg/8oWoc2vpLHA06Xow3Tq2ymACLULlu-rqtnVDlg/dEyKzVre4VY.jpg?size=2560x1702&amp;quality=96&amp;sign=df27a087514743d326bacf1afcb824f4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" y="2083283"/>
            <a:ext cx="3384376" cy="2087656"/>
          </a:xfrm>
          <a:prstGeom prst="rect">
            <a:avLst/>
          </a:prstGeom>
          <a:noFill/>
          <a:effectLst>
            <a:softEdge rad="127000"/>
          </a:effectLst>
          <a:extLst/>
        </p:spPr>
      </p:pic>
      <p:pic>
        <p:nvPicPr>
          <p:cNvPr id="21" name="Рисунок 20" descr="https://sun9-9.userapi.com/impg/dUseoMmk8KGYsgjnTp6hnSXSxNVBcJ3Hlwr3LQ/l4Vxdgr5MIM.jpg?size=2560x1920&amp;quality=95&amp;sign=9da00de41e31af6b1df8273faa93f8df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159" y="4494946"/>
            <a:ext cx="3602701" cy="2180595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86695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3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723" y="1156102"/>
            <a:ext cx="8809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Расходы в целом на программу составили 363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929,81руб., структуре бюджета расходы на программу занимают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28%.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006369"/>
              </p:ext>
            </p:extLst>
          </p:nvPr>
        </p:nvGraphicFramePr>
        <p:xfrm>
          <a:off x="5993702" y="3208536"/>
          <a:ext cx="3105368" cy="2931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11628" y="1719200"/>
            <a:ext cx="8683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295588"/>
              </p:ext>
            </p:extLst>
          </p:nvPr>
        </p:nvGraphicFramePr>
        <p:xfrm>
          <a:off x="97895" y="2276872"/>
          <a:ext cx="5763421" cy="4452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164288" y="2801723"/>
            <a:ext cx="175698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 счет :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8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78625" y="1354217"/>
          <a:ext cx="8856985" cy="5308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455"/>
                <a:gridCol w="1008112"/>
                <a:gridCol w="1152128"/>
                <a:gridCol w="1583290"/>
              </a:tblGrid>
              <a:tr h="298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среднего балла единого государственного экзамена (в расчете на 1 предмет) в 10% ОБОО с лучшими результатами единого государственного экзамена к среднему баллу единого государственного экзамена (в расчете на 1 предмет) в 10% ОБОО с худшими результатами единого государственного экзамена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1,09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700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0432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государственных (муниципальных) ОБОО, которым предоставлена возможность обучаться в соответствии с основными современными требованиями, в общей численности обучающихся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5280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численности, обучающихся по программам общего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3489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ОБОО, в которых создана универсальная без барьерная среда, позволяющая обеспечить совместное обучение инвалидов и лиц, не имеющих нарушений развития, в общем количестве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0695">
                <a:tc>
                  <a:txBody>
                    <a:bodyPr/>
                    <a:lstStyle/>
                    <a:p>
                      <a:pPr marL="25400" marR="3810" indent="-254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детей-инвалидов, получающих образовательные услуги в форме дистанционного обучения, от общего количества детей- инвалидов, которым это показано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в возрасте 5-18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37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организованными формами отдыха и оздоровления детей школьного возраста 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38100" marR="381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в которых созданы органы коллегиального управления с участием общественности (родители, работодатели),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68263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ОО, обеспечивающих предоставление нормативно закрепленного перечня сведений о своей деятельности на официальных сайтах, в общем числе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694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граждан, принявших участие в областных мероприятиях патриотической направленности, в общем количестве граждан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728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допризывной молодежи, повысившей качественный уровень своей подготовки к службе в рядах Вооруженных Сил Российской Федерации через участие в областных соревнованиях военно-патриотического профиля, в общем количестве молодежи призывного возраста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50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5429" y="1331769"/>
          <a:ext cx="8909059" cy="5337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337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982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численности руководителей государственных (муниципальных)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25,7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673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аттестованных руководящих и педагогических работников в общей численности руководящих и педагогических работников, подлежащих аттестации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педагогических работников муниципальных ДОО к среднемесячной заработной плате в общем образовании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864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средней заработной платы педагогических работников ОБОО к средней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566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Отношение среднемесячной заработной платы педагогов муниципальных организаций ДОД к среднемесячной заработной плате в Нижегородской области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911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Доля детей-сирот и детей, оставшихся без попечения родителей, в общем количестве детей от 0 до 18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67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Удельный вес числа электронных инструктивно- методических ресурсов, разработанных в рамках Программы, к которым предоставлен доступ в сети Интернет, в общем числе электронных инструктивно- методических ресурсов, разработанных в рамках Программы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125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Охват детей дошкольным образованием от 1 года до 7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231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учеников в муниципальных ОБОО, приходящихся на одного учителя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8,9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836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обучающихся по программам общего образования, участвующих в олимпиадах и конкурсах различного уровня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420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6443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мероприятий в системе дополнительного образования детей и воспитания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8844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детей, отдохнувших в организациях отдыха и оздоровления детей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1500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1500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160" y="0"/>
            <a:ext cx="8021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5429" y="1331767"/>
          <a:ext cx="8909059" cy="5193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3967"/>
                <a:gridCol w="1008213"/>
                <a:gridCol w="1152243"/>
                <a:gridCol w="1634636"/>
              </a:tblGrid>
              <a:tr h="446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индикатора/ непосредственного результата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" marR="4518" marT="4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267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Число уровней общего образования, на которых реализуются механизмы внешней оценки качества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19145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населения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Дивеевского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муниципального округа, вовлеченного в проведение культурно-патриотических мероприятий и участие в них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201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специалистов, курирующих вопросы в сфере патриотического воспитания, прошедших курсы повышения квалификации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493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детей, охваченных программами дополнительного образования патриотической направленности (в том числе военно-прикладного характера)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чел.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5502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общественных объединений военно- патриотической направленности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единицы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032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Среднемесячная заработная плата одного работающего по отрасли "Образование" 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руб.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31352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31352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25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учителей в возрасте до 30 лет включительно в ОБОО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0,042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0,035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7259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педагогов дополнительного образования в возрасте до 30 лет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тыс. человек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0,002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0,002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0659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Численность руководящих и педагогических работников муниципальных ДОО, ОБОО и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ДОО, ОБОО и организаций дополнительного образования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87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9826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Ежегодное обновление автобусного парка государственных ОО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3298">
                <a:tc>
                  <a:txBody>
                    <a:bodyPr/>
                    <a:lstStyle/>
                    <a:p>
                      <a:pPr marL="25400" marR="3810" indent="-254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Количество введенных объектов образования после строительства и реконструкции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-254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единиц 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" indent="450215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53340" marR="533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118" y="166786"/>
            <a:ext cx="7717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1916832"/>
            <a:ext cx="4373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муниципальной программы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культурных потребностей граждан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округа. 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4587583" y="962724"/>
            <a:ext cx="41723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B3D9F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администрации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2017 года №1047 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395536" y="3573016"/>
            <a:ext cx="3600450" cy="576262"/>
          </a:xfrm>
          <a:prstGeom prst="flowChartAlternateProcess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Расходы по муниципальной программе (тыс.руб.)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0824037"/>
              </p:ext>
            </p:extLst>
          </p:nvPr>
        </p:nvGraphicFramePr>
        <p:xfrm>
          <a:off x="83175" y="4158489"/>
          <a:ext cx="4058096" cy="266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2" descr="https://divkultura.nnov.muzkult.ru/media/2024/01/09/1340046961/13.jpg?timestamp=17091219243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7" y="962724"/>
            <a:ext cx="4316027" cy="2178245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ivkultura.nnov.muzkult.ru/media/2021/10/06/1305817663/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718" y="3501008"/>
            <a:ext cx="4811708" cy="2664295"/>
          </a:xfrm>
          <a:prstGeom prst="rect">
            <a:avLst/>
          </a:prstGeom>
          <a:noFill/>
          <a:effectLst>
            <a:softEdge rad="215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4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split orient="vert"/>
      </p:transition>
    </mc:Choice>
    <mc:Fallback xmlns="">
      <p:transition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5844" y="116632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857423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 2022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в рамках программы расходы были направлены  на :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012554"/>
              </p:ext>
            </p:extLst>
          </p:nvPr>
        </p:nvGraphicFramePr>
        <p:xfrm>
          <a:off x="251520" y="857423"/>
          <a:ext cx="8677624" cy="5955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468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852268"/>
              </p:ext>
            </p:extLst>
          </p:nvPr>
        </p:nvGraphicFramePr>
        <p:xfrm>
          <a:off x="50079" y="1378377"/>
          <a:ext cx="8927799" cy="5133497"/>
        </p:xfrm>
        <a:graphic>
          <a:graphicData uri="http://schemas.openxmlformats.org/drawingml/2006/table">
            <a:tbl>
              <a:tblPr/>
              <a:tblGrid>
                <a:gridCol w="489473"/>
                <a:gridCol w="4706843"/>
                <a:gridCol w="1247637"/>
                <a:gridCol w="1187216"/>
                <a:gridCol w="1296630"/>
              </a:tblGrid>
              <a:tr h="357346">
                <a:tc rowSpan="2"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2022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46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Муниципальная программа «Развитие культуры и туризма Дивеевского муниципального района Нижегородской области 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Повышение уровня удовлетворенности граждан Дивеевского района качеством предоставления муниципальных услуг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объема доступа граждан к электронным ресурсам библиотек в дистанционном режиме: прирост доли посещений сайта   ежегодно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568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3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наполняемости гостиничного фонда на конец реализации программы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Средняя заработная плата работников культуры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рублей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33 019,49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36 948,21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346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«Модернизация материально-технической базы муниципальных учреждений культуры Дивеевского муниципального округа»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564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зданий учреждений культуры, в которых произведены ремонты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год окончания программы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структурных подразделений МАУК «КДО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Дивеевского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округа, в которых установлены АПС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95,5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95,5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673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библиотечного дела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сельских библиотек филиалов, подключенных к сети Интернет, % к общему числу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93,3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93,3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019"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библиотечным обслуживанием</a:t>
                      </a:r>
                    </a:p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67,2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84,0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78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5430" y="1340765"/>
          <a:ext cx="8981068" cy="5279121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152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2022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950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«Культурно-досуговая деятельность и народное творчество»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Охват населения Дивеевского муниципального округа культурно-массовыми мероприятиями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 1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тыс.чел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5608,0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11980,0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Увеличение доли детей, участников клубных формирований, в общем числе детей, % к общему количеству детей возраста 5 – 14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68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034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дополнительного образования художественно-эстетической направленности»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855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детей, получающих дополнительное образование в сфере культуры, от общего числа детей в возрасте от 5 до 18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768">
                <a:tc gridSpan="5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Подпрограмма «Развитие туризма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муниципальном округе Нижегородской области»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117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1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Участие во всероссийском мероприятии по продвижению туристских услуг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57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Индикатор 2</a:t>
                      </a:r>
                    </a:p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заполняемости гостиничного фонда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247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Непосредственный результат Количество выпущенных информационных материалов об объектах туристской индустрии (буклет, путеводитель, карта-схема и др.)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530">
                <a:tc gridSpan="5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Подпрограмма «Обеспечение реализации муниципальной программы» 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Обеспечения выполнения плана мероприятий («дорожной карты) «Изменения в отраслях социальной сферы, направленные на повышение эффективности сферы культуры в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Дивеевском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районе Нижегородской области», утвержденного распоряжением администрации Дивеевского района от 28 марта 2013 года № 43-р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142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Обеспечение выполнения мероприятий муниципальной программы «Развитие культуры и туризма Дивеевского муниципального района Нижегородской области на 2018 – 2023 годы»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-25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968625" algn="ctr"/>
                          <a:tab pos="5940425" algn="r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7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9" y="23799"/>
            <a:ext cx="7965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Нижегородской области»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429" y="707886"/>
            <a:ext cx="910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муниципальной программы: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5430" y="1340765"/>
          <a:ext cx="8981068" cy="1733605"/>
        </p:xfrm>
        <a:graphic>
          <a:graphicData uri="http://schemas.openxmlformats.org/drawingml/2006/table">
            <a:tbl>
              <a:tblPr/>
              <a:tblGrid>
                <a:gridCol w="412114"/>
                <a:gridCol w="5243064"/>
                <a:gridCol w="753691"/>
                <a:gridCol w="1452532"/>
                <a:gridCol w="1119667"/>
              </a:tblGrid>
              <a:tr h="348570">
                <a:tc rowSpan="2">
                  <a:txBody>
                    <a:bodyPr/>
                    <a:lstStyle/>
                    <a:p>
                      <a:pPr marL="25400" marR="0" lvl="0" indent="68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индикатора /непосредственного результата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Ед.</a:t>
                      </a:r>
                    </a:p>
                    <a:p>
                      <a:pPr marL="25400" marR="0" lvl="0" indent="-25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измерения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Значение индикатора непосредственного результата, 2022 г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план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факт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32" marR="5193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Доля готовности обслуживаемых объектов к функционированию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0325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066" marR="43066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460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Доля получателей услуг, удовлетворенных их качеством, от общего числа получателей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0414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1143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91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0" marR="3810" indent="-76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38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1975" y="332656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076168"/>
            <a:ext cx="896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было  реализовано 5 проектов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общую  сумму  – 17 302,08 тыс. руб.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WhatsApp Image 2022-06-20 at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88902"/>
            <a:ext cx="2987824" cy="405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G_20220819_0903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308" y="2708920"/>
            <a:ext cx="3040012" cy="404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556792"/>
            <a:ext cx="3599335" cy="2636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2330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54075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273409"/>
              </p:ext>
            </p:extLst>
          </p:nvPr>
        </p:nvGraphicFramePr>
        <p:xfrm>
          <a:off x="107504" y="523407"/>
          <a:ext cx="9001000" cy="6248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023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87674" y="338741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Общественно-значимые 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33435"/>
              </p:ext>
            </p:extLst>
          </p:nvPr>
        </p:nvGraphicFramePr>
        <p:xfrm>
          <a:off x="539552" y="1340768"/>
          <a:ext cx="784887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ch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56792"/>
            <a:ext cx="619009" cy="19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0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86553" y="174409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проекты, реализованные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6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619009" cy="199998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132580"/>
              </p:ext>
            </p:extLst>
          </p:nvPr>
        </p:nvGraphicFramePr>
        <p:xfrm>
          <a:off x="0" y="543741"/>
          <a:ext cx="9036496" cy="6125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296463"/>
              </p:ext>
            </p:extLst>
          </p:nvPr>
        </p:nvGraphicFramePr>
        <p:xfrm>
          <a:off x="0" y="4293096"/>
          <a:ext cx="522007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73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608512"/>
          </a:xfrm>
        </p:spPr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Правительство Нижегородской области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dirty="0" smtClean="0">
                <a:hlinkClick r:id="rId2"/>
              </a:rPr>
              <a:t>http://www.government-nnov.ru/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для размещения информации о государственных и муниципальных учреждениях</a:t>
            </a: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chemeClr val="accent5">
                    <a:lumMod val="50000"/>
                  </a:schemeClr>
                </a:solidFill>
                <a:hlinkClick r:id="rId3"/>
              </a:rPr>
              <a:t>http://bus.gov.ru/public/home.html</a:t>
            </a:r>
            <a:endParaRPr lang="ru-RU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Официальный сайт Администрации Дивеевского муниципального округа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hlinkClick r:id="rId4" invalidUrl="http:///"/>
              </a:rPr>
              <a:t>http://</a:t>
            </a:r>
            <a:r>
              <a:rPr lang="en-US" u="sng" dirty="0" smtClean="0">
                <a:solidFill>
                  <a:srgbClr val="312462"/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</a:rPr>
              <a:t>www.diveevo-adm.ru/</a:t>
            </a:r>
            <a:endParaRPr lang="ru-RU" u="sng" dirty="0" smtClean="0">
              <a:solidFill>
                <a:srgbClr val="312462"/>
              </a:solidFill>
              <a:uFill>
                <a:solidFill>
                  <a:schemeClr val="accent5">
                    <a:lumMod val="50000"/>
                  </a:schemeClr>
                </a:solidFill>
              </a:u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en-US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dirty="0" smtClean="0"/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dirty="0" smtClean="0"/>
          </a:p>
        </p:txBody>
      </p:sp>
      <p:sp>
        <p:nvSpPr>
          <p:cNvPr id="8806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FF81C77F-F011-4F8F-8685-6E1CBC68A21F}" type="slidenum">
              <a:rPr lang="ru-RU" altLang="ru-RU" sz="1200" smtClean="0">
                <a:solidFill>
                  <a:srgbClr val="000000"/>
                </a:solidFill>
              </a:rPr>
              <a:pPr/>
              <a:t>63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4516" y="260648"/>
            <a:ext cx="7211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 государственные информационные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5994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7" descr="https://sun9-62.userapi.com/impg/Ft6fDcqNnbV8nfF2jOohKuWW5EytcRle99r24Q/CWalCF20BqU.jpg?size=2560x1702&amp;quality=96&amp;sign=b23afa87321a955936a9d113d3022b0d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6" y="-10727"/>
            <a:ext cx="9151946" cy="686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6995120" cy="179559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607320 Нижегородская область, с. Дивеево, ул. Октябрьская, 28«В».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Телефон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4-54-22, </a:t>
            </a: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факс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 (83134) 4-54-23.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ru-RU" sz="2400" b="1" u="sng" dirty="0" smtClean="0">
                <a:solidFill>
                  <a:schemeClr val="bg1">
                    <a:lumMod val="95000"/>
                  </a:schemeClr>
                </a:solidFill>
              </a:rPr>
              <a:t>Адрес электронной почты</a:t>
            </a:r>
            <a:r>
              <a:rPr lang="en-US" sz="2400" b="1" u="sng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  div_finotdel@sinn.ru</a:t>
            </a: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Arial" charset="0"/>
              <a:buChar char="•"/>
              <a:defRPr/>
            </a:pPr>
            <a:endParaRPr lang="ru-RU" b="1" dirty="0" smtClean="0">
              <a:solidFill>
                <a:schemeClr val="bg1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Wingdings 2" panose="05020102010507070707" pitchFamily="18" charset="2"/>
              <a:buNone/>
              <a:defRPr/>
            </a:pP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909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173D311D-6C71-4723-9BB6-1E0EE1E72853}" type="slidenum">
              <a:rPr lang="ru-RU" altLang="ru-RU" sz="1200" smtClean="0">
                <a:solidFill>
                  <a:srgbClr val="000000"/>
                </a:solidFill>
              </a:rPr>
              <a:pPr/>
              <a:t>64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332656"/>
            <a:ext cx="7859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 администрации Дивеевского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414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Специальное оформление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6369</TotalTime>
  <Words>6603</Words>
  <Application>Microsoft Office PowerPoint</Application>
  <PresentationFormat>Экран (4:3)</PresentationFormat>
  <Paragraphs>1737</Paragraphs>
  <Slides>64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3" baseType="lpstr">
      <vt:lpstr>Arial</vt:lpstr>
      <vt:lpstr>Arial Cyr</vt:lpstr>
      <vt:lpstr>Calibri</vt:lpstr>
      <vt:lpstr>Gill Sans MT</vt:lpstr>
      <vt:lpstr>Times New Roman</vt:lpstr>
      <vt:lpstr>Wingdings</vt:lpstr>
      <vt:lpstr>Wingdings 2</vt:lpstr>
      <vt:lpstr>Wingdings 3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расходов бюджета Дивеевского  муниципального округа за 2022 год </vt:lpstr>
      <vt:lpstr>Структура расходов бюджета Дивеевского муниципального округа за 2022 год</vt:lpstr>
      <vt:lpstr>Презентация PowerPoint</vt:lpstr>
      <vt:lpstr>Презентация PowerPoint</vt:lpstr>
      <vt:lpstr>Презентация PowerPoint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Исполнение расходов бюджета  муниципального округа по разделам и подразделам  бюджетной классификации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«Благоустройство территорий Дивеевского муниципального округа Нижегородской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Учетная запись Майкрософт</cp:lastModifiedBy>
  <cp:revision>276</cp:revision>
  <cp:lastPrinted>2024-02-27T13:28:41Z</cp:lastPrinted>
  <dcterms:created xsi:type="dcterms:W3CDTF">2009-01-08T12:15:48Z</dcterms:created>
  <dcterms:modified xsi:type="dcterms:W3CDTF">2024-04-12T06:55:01Z</dcterms:modified>
</cp:coreProperties>
</file>