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96" r:id="rId2"/>
    <p:sldId id="550" r:id="rId3"/>
    <p:sldId id="551" r:id="rId4"/>
    <p:sldId id="519" r:id="rId5"/>
    <p:sldId id="521" r:id="rId6"/>
    <p:sldId id="552" r:id="rId7"/>
    <p:sldId id="520" r:id="rId8"/>
    <p:sldId id="554" r:id="rId9"/>
    <p:sldId id="555" r:id="rId10"/>
    <p:sldId id="556" r:id="rId11"/>
    <p:sldId id="544" r:id="rId12"/>
  </p:sldIdLst>
  <p:sldSz cx="10691813" cy="7559675"/>
  <p:notesSz cx="6735763" cy="98663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63">
          <p15:clr>
            <a:srgbClr val="A4A3A4"/>
          </p15:clr>
        </p15:guide>
        <p15:guide id="2" orient="horz" pos="907">
          <p15:clr>
            <a:srgbClr val="A4A3A4"/>
          </p15:clr>
        </p15:guide>
        <p15:guide id="3" pos="533">
          <p15:clr>
            <a:srgbClr val="A4A3A4"/>
          </p15:clr>
        </p15:guide>
        <p15:guide id="4" pos="10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Горина Екатерина Леонидовна" initials="" lastIdx="2" clrIdx="0"/>
  <p:cmAuthor id="1" name="extrena" initials="" lastIdx="7" clrIdx="1"/>
  <p:cmAuthor id="2" name="AnfimovaAA" initials="A" lastIdx="1" clrIdx="2">
    <p:extLst>
      <p:ext uri="{19B8F6BF-5375-455C-9EA6-DF929625EA0E}">
        <p15:presenceInfo xmlns:p15="http://schemas.microsoft.com/office/powerpoint/2012/main" userId="AnfimovaA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5338"/>
    <a:srgbClr val="C59368"/>
    <a:srgbClr val="F7F2E5"/>
    <a:srgbClr val="562212"/>
    <a:srgbClr val="EDD8C2"/>
    <a:srgbClr val="F2ECDE"/>
    <a:srgbClr val="000000"/>
    <a:srgbClr val="9595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84" autoAdjust="0"/>
    <p:restoredTop sz="96374" autoAdjust="0"/>
  </p:normalViewPr>
  <p:slideViewPr>
    <p:cSldViewPr snapToGrid="0">
      <p:cViewPr varScale="1">
        <p:scale>
          <a:sx n="102" d="100"/>
          <a:sy n="102" d="100"/>
        </p:scale>
        <p:origin x="1398" y="-180"/>
      </p:cViewPr>
      <p:guideLst>
        <p:guide orient="horz" pos="363"/>
        <p:guide orient="horz" pos="907"/>
        <p:guide pos="533"/>
        <p:guide pos="10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0DC879-5418-46E6-819A-DD0D0742C890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748578"/>
            <a:ext cx="5389240" cy="3884052"/>
          </a:xfrm>
          <a:prstGeom prst="rect">
            <a:avLst/>
          </a:prstGeom>
        </p:spPr>
        <p:txBody>
          <a:bodyPr vert="horz" lIns="90754" tIns="45377" rIns="90754" bIns="45377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65561F7-BF92-440B-9445-535242F1A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8619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931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14413" y="1233488"/>
            <a:ext cx="47069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3703934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14413" y="1233488"/>
            <a:ext cx="47069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1777275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901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096375" y="349250"/>
            <a:ext cx="12779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10"/>
          <p:cNvSpPr/>
          <p:nvPr userDrawn="1"/>
        </p:nvSpPr>
        <p:spPr>
          <a:xfrm>
            <a:off x="836613" y="358775"/>
            <a:ext cx="554037" cy="1190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CEFDF-5DD8-452C-9156-767E53A02199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107C0B-0C7A-4B8F-A729-AACD5DD6C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096375" y="349250"/>
            <a:ext cx="12779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7"/>
          <p:cNvSpPr/>
          <p:nvPr userDrawn="1"/>
        </p:nvSpPr>
        <p:spPr>
          <a:xfrm>
            <a:off x="836613" y="358775"/>
            <a:ext cx="554037" cy="1190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9FDB3-5E6C-474B-BCDF-6CA83736E25D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D13A58-4D9E-4019-B7B8-8FA71E1004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6EEC5-AAB5-46F6-AE96-FC2390F98D25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150815-7777-43BA-A239-7B9D3091F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797C3-A78B-43FA-A205-CE0B0C1C966B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796A99-1565-4B8F-ADC7-D2178F02E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9C1ED-FF32-4C89-A502-0295E25AA373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605958-328E-4FD5-88D0-D293679361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E9329-8BC6-480B-A7A7-EBFE4AB87266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2532A6-C82C-47B5-9A28-2D7016BACA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521D6-A0C1-4C76-8CE3-54ED4FD657BF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EC09A6-E9D4-487F-AE8B-A6B4A49B8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D3FE5-667D-42C8-BB17-70BADAA22910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F66FF1-A4AC-4126-BD00-F616DAEB3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6DB95-CD83-4B5D-8CE7-E0C8C9F68CC5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AFB056D-6641-4F10-BC14-541F33BD07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2D615-D70F-42BB-BA62-7CD5A5D26BCE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B3F15B5-64D4-415C-9E22-D30D7D1E8F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8B277-E1E0-4202-8C5C-2CBD99B3F401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E99DB5-B204-4449-AD14-D63BCA110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 userDrawn="1"/>
        </p:nvSpPr>
        <p:spPr>
          <a:xfrm>
            <a:off x="10110788" y="7070725"/>
            <a:ext cx="419100" cy="419100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1787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1787" cy="4795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13" y="7007225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2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656EFD-60E8-46A1-AF0F-3ACFE7BAC123}" type="datetimeFigureOut">
              <a:rPr lang="ru-RU"/>
              <a:pPr>
                <a:defRPr/>
              </a:pPr>
              <a:t>09.09.2022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713" y="7007225"/>
            <a:ext cx="360838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2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10090150" y="7127875"/>
            <a:ext cx="461963" cy="274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99D61D3-9D93-4947-B5B6-27AD4A0F07DE}" type="slidenum">
              <a:rPr lang="ru-RU" sz="1228">
                <a:solidFill>
                  <a:srgbClr val="562212"/>
                </a:solidFill>
                <a:latin typeface="+mn-lt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228" dirty="0">
              <a:solidFill>
                <a:srgbClr val="562212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itchFamily="34" charset="0"/>
        </a:defRPr>
      </a:lvl2pPr>
      <a:lvl3pPr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itchFamily="34" charset="0"/>
        </a:defRPr>
      </a:lvl3pPr>
      <a:lvl4pPr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itchFamily="34" charset="0"/>
        </a:defRPr>
      </a:lvl4pPr>
      <a:lvl5pPr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itchFamily="34" charset="0"/>
        </a:defRPr>
      </a:lvl5pPr>
      <a:lvl6pPr marL="4572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itchFamily="34" charset="0"/>
        </a:defRPr>
      </a:lvl6pPr>
      <a:lvl7pPr marL="9144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itchFamily="34" charset="0"/>
        </a:defRPr>
      </a:lvl7pPr>
      <a:lvl8pPr marL="13716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itchFamily="34" charset="0"/>
        </a:defRPr>
      </a:lvl8pPr>
      <a:lvl9pPr marL="18288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itchFamily="34" charset="0"/>
        </a:defRPr>
      </a:lvl9pPr>
    </p:titleStyle>
    <p:bodyStyle>
      <a:lvl1pPr marL="250825" indent="-250825" algn="l" defTabSz="1006475" rtl="0" fontAlgn="base">
        <a:lnSpc>
          <a:spcPct val="90000"/>
        </a:lnSpc>
        <a:spcBef>
          <a:spcPts val="11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5650" indent="-250825" algn="l" defTabSz="1006475" rtl="0" fontAlgn="base">
        <a:lnSpc>
          <a:spcPct val="90000"/>
        </a:lnSpc>
        <a:spcBef>
          <a:spcPts val="55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250825" algn="l" defTabSz="1006475" rtl="0" fontAlgn="base">
        <a:lnSpc>
          <a:spcPct val="90000"/>
        </a:lnSpc>
        <a:spcBef>
          <a:spcPts val="55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713" indent="-250825" algn="l" defTabSz="1006475" rtl="0" fontAlgn="base">
        <a:lnSpc>
          <a:spcPct val="90000"/>
        </a:lnSpc>
        <a:spcBef>
          <a:spcPts val="550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6950" indent="-250825" algn="l" defTabSz="1006475" rtl="0" fontAlgn="base">
        <a:lnSpc>
          <a:spcPct val="90000"/>
        </a:lnSpc>
        <a:spcBef>
          <a:spcPts val="550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emf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3"/>
          <p:cNvPicPr>
            <a:picLocks noChangeAspect="1"/>
          </p:cNvPicPr>
          <p:nvPr/>
        </p:nvPicPr>
        <p:blipFill>
          <a:blip r:embed="rId3"/>
          <a:srcRect t="29636" r="25089"/>
          <a:stretch>
            <a:fillRect/>
          </a:stretch>
        </p:blipFill>
        <p:spPr bwMode="auto">
          <a:xfrm>
            <a:off x="4929187" y="-193797"/>
            <a:ext cx="6645275" cy="623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Арка 22"/>
          <p:cNvSpPr/>
          <p:nvPr/>
        </p:nvSpPr>
        <p:spPr>
          <a:xfrm rot="18477485">
            <a:off x="-2152649" y="5856287"/>
            <a:ext cx="4830762" cy="4830763"/>
          </a:xfrm>
          <a:prstGeom prst="blockArc">
            <a:avLst>
              <a:gd name="adj1" fmla="val 14106148"/>
              <a:gd name="adj2" fmla="val 3789708"/>
              <a:gd name="adj3" fmla="val 15986"/>
            </a:avLst>
          </a:prstGeom>
          <a:solidFill>
            <a:srgbClr val="EDD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>
              <a:solidFill>
                <a:prstClr val="black"/>
              </a:solidFill>
            </a:endParaRPr>
          </a:p>
        </p:txBody>
      </p:sp>
      <p:sp>
        <p:nvSpPr>
          <p:cNvPr id="21" name="Арка 20"/>
          <p:cNvSpPr/>
          <p:nvPr/>
        </p:nvSpPr>
        <p:spPr>
          <a:xfrm rot="9900000">
            <a:off x="9058275" y="6323013"/>
            <a:ext cx="2473325" cy="2473325"/>
          </a:xfrm>
          <a:prstGeom prst="blockArc">
            <a:avLst>
              <a:gd name="adj1" fmla="val 19423086"/>
              <a:gd name="adj2" fmla="val 11079722"/>
              <a:gd name="adj3" fmla="val 15520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79">
              <a:solidFill>
                <a:prstClr val="black"/>
              </a:solidFill>
            </a:endParaRPr>
          </a:p>
        </p:txBody>
      </p:sp>
      <p:pic>
        <p:nvPicPr>
          <p:cNvPr id="14340" name="Рисунок 24"/>
          <p:cNvPicPr>
            <a:picLocks noChangeAspect="1"/>
          </p:cNvPicPr>
          <p:nvPr/>
        </p:nvPicPr>
        <p:blipFill>
          <a:blip r:embed="rId4">
            <a:lum contrast="-20000"/>
          </a:blip>
          <a:srcRect/>
          <a:stretch>
            <a:fillRect/>
          </a:stretch>
        </p:blipFill>
        <p:spPr bwMode="auto">
          <a:xfrm>
            <a:off x="5780088" y="-1071563"/>
            <a:ext cx="1854200" cy="185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01675" y="314325"/>
            <a:ext cx="812800" cy="217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12363" y="7085013"/>
            <a:ext cx="566737" cy="379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88231" y="2731058"/>
            <a:ext cx="7681912" cy="2579044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46" name="Прямоугольник 8"/>
          <p:cNvSpPr>
            <a:spLocks noChangeArrowheads="1"/>
          </p:cNvSpPr>
          <p:nvPr/>
        </p:nvSpPr>
        <p:spPr bwMode="auto">
          <a:xfrm>
            <a:off x="1246786" y="2357996"/>
            <a:ext cx="753355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 smtClean="0"/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Комплексная поддержка субъектов МСП, оказываемая в соответствии с методикой                АО «Корпорация «МСП» и направленных на развитие поставщиков в целях их потенциального участия в закупках заказчиков</a:t>
            </a:r>
          </a:p>
          <a:p>
            <a:pPr algn="ctr"/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Программа «</a:t>
            </a:r>
            <a:r>
              <a:rPr lang="ru-RU" sz="2400" b="1" dirty="0">
                <a:solidFill>
                  <a:schemeClr val="bg1"/>
                </a:solidFill>
              </a:rPr>
              <a:t>Выращивание</a:t>
            </a:r>
            <a:r>
              <a:rPr lang="ru-RU" sz="2400" b="1" dirty="0" smtClean="0">
                <a:solidFill>
                  <a:schemeClr val="bg1"/>
                </a:solidFill>
              </a:rPr>
              <a:t>»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32863" y="257175"/>
            <a:ext cx="1533525" cy="525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35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7900" y="522288"/>
            <a:ext cx="1960563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961400-3C60-0B96-DBAC-8BBBFFE037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16" y="1195474"/>
            <a:ext cx="2245300" cy="9167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BD5CE4-FBA0-9D2C-9748-D79E1D176E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952" y="615120"/>
            <a:ext cx="1430699" cy="10642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5400000">
            <a:off x="9253566" y="2030935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924327" y="3104411"/>
            <a:ext cx="1848653" cy="1721883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CD1849A3-61F4-B8C1-6435-44DCF72192BF}"/>
              </a:ext>
            </a:extLst>
          </p:cNvPr>
          <p:cNvGrpSpPr/>
          <p:nvPr/>
        </p:nvGrpSpPr>
        <p:grpSpPr>
          <a:xfrm rot="10800000">
            <a:off x="4250614" y="7220979"/>
            <a:ext cx="2849371" cy="677391"/>
            <a:chOff x="3829260" y="752996"/>
            <a:chExt cx="2052613" cy="487975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8C9382B9-96EE-544E-A747-BE3B98D239F7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777FCAD1-83AD-B5AB-B0C8-411DB9152571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2E00F4EC-4C9E-C046-73ED-9DB6974B24B9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96D3D45-059D-CA53-1ECB-8F207F0307DA}"/>
              </a:ext>
            </a:extLst>
          </p:cNvPr>
          <p:cNvSpPr txBox="1"/>
          <p:nvPr/>
        </p:nvSpPr>
        <p:spPr>
          <a:xfrm>
            <a:off x="2153883" y="391994"/>
            <a:ext cx="6135879" cy="492443"/>
          </a:xfrm>
          <a:prstGeom prst="rect">
            <a:avLst/>
          </a:prstGeom>
          <a:solidFill>
            <a:schemeClr val="bg1">
              <a:alpha val="30000"/>
            </a:schemeClr>
          </a:solidFill>
          <a:ln w="19050">
            <a:noFill/>
          </a:ln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ED5338"/>
                </a:solidFill>
              </a:rPr>
              <a:t>Программа «Выращивание»</a:t>
            </a:r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id="{94A5061F-8E15-449E-FEAB-8ABC4F599EDF}"/>
              </a:ext>
            </a:extLst>
          </p:cNvPr>
          <p:cNvSpPr/>
          <p:nvPr/>
        </p:nvSpPr>
        <p:spPr>
          <a:xfrm>
            <a:off x="2888899" y="1620580"/>
            <a:ext cx="6469795" cy="1886878"/>
          </a:xfrm>
          <a:prstGeom prst="round2DiagRect">
            <a:avLst/>
          </a:prstGeom>
          <a:solidFill>
            <a:srgbClr val="FFFBF0"/>
          </a:solidFill>
          <a:ln>
            <a:solidFill>
              <a:srgbClr val="8D6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ED5338"/>
              </a:buClr>
              <a:buFont typeface="Symbol" panose="05050102010706020507" pitchFamily="18" charset="2"/>
              <a:buChar char=""/>
            </a:pPr>
            <a:r>
              <a:rPr lang="ru-RU" sz="1500" dirty="0">
                <a:solidFill>
                  <a:schemeClr val="tx1"/>
                </a:solidFill>
              </a:rPr>
              <a:t>предоставление комплексных услуг субъектам МСП для успешного развития бизнеса;</a:t>
            </a:r>
          </a:p>
          <a:p>
            <a:pPr marL="285750" indent="-285750" algn="just">
              <a:buClr>
                <a:srgbClr val="ED5338"/>
              </a:buClr>
              <a:buFont typeface="Symbol" panose="05050102010706020507" pitchFamily="18" charset="2"/>
              <a:buChar char=""/>
            </a:pPr>
            <a:r>
              <a:rPr lang="ru-RU" sz="1500" dirty="0">
                <a:solidFill>
                  <a:schemeClr val="tx1"/>
                </a:solidFill>
              </a:rPr>
              <a:t>стимулирование развития субъектов МСП в качестве поставщиков при осуществлении закупок товаров, работ, услуг крупными заказчиками;</a:t>
            </a:r>
          </a:p>
          <a:p>
            <a:pPr marL="285750" indent="-285750" algn="just">
              <a:buClr>
                <a:srgbClr val="ED5338"/>
              </a:buClr>
              <a:buFont typeface="Symbol" panose="05050102010706020507" pitchFamily="18" charset="2"/>
              <a:buChar char=""/>
              <a:tabLst>
                <a:tab pos="2695575" algn="l"/>
              </a:tabLst>
            </a:pPr>
            <a:r>
              <a:rPr lang="ru-RU" sz="1500" dirty="0">
                <a:solidFill>
                  <a:schemeClr val="tx1"/>
                </a:solidFill>
              </a:rPr>
              <a:t>коммуникации крупного и малого бизнеса;</a:t>
            </a:r>
          </a:p>
          <a:p>
            <a:pPr marL="285750" indent="-285750" algn="just">
              <a:buClr>
                <a:srgbClr val="ED5338"/>
              </a:buClr>
              <a:buFont typeface="Symbol" panose="05050102010706020507" pitchFamily="18" charset="2"/>
              <a:buChar char=""/>
            </a:pPr>
            <a:r>
              <a:rPr lang="ru-RU" sz="1500" dirty="0">
                <a:solidFill>
                  <a:schemeClr val="tx1"/>
                </a:solidFill>
              </a:rPr>
              <a:t>развитие кооперационных цепочек между мелким и крупным бизнесом.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3D459B5-3514-DC8D-ED5B-CD591A3D0E9F}"/>
              </a:ext>
            </a:extLst>
          </p:cNvPr>
          <p:cNvSpPr txBox="1"/>
          <p:nvPr/>
        </p:nvSpPr>
        <p:spPr>
          <a:xfrm>
            <a:off x="1038626" y="2536542"/>
            <a:ext cx="1229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ED5338"/>
                </a:solidFill>
              </a:rPr>
              <a:t>ЦЕЛИ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45EE69F-AB27-9F84-B65A-29C7B86A6768}"/>
              </a:ext>
            </a:extLst>
          </p:cNvPr>
          <p:cNvSpPr txBox="1"/>
          <p:nvPr/>
        </p:nvSpPr>
        <p:spPr>
          <a:xfrm>
            <a:off x="736612" y="4826294"/>
            <a:ext cx="183358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ED5338"/>
                </a:solidFill>
              </a:rPr>
              <a:t>СТРУКТУРА</a:t>
            </a:r>
            <a:endParaRPr lang="ru-RU" sz="2000" b="1" dirty="0" smtClean="0">
              <a:solidFill>
                <a:srgbClr val="ED5338"/>
              </a:solidFill>
            </a:endParaRPr>
          </a:p>
          <a:p>
            <a:pPr algn="ctr"/>
            <a:endParaRPr lang="ru-RU" sz="2400" b="1" dirty="0" smtClean="0">
              <a:solidFill>
                <a:srgbClr val="ED5338"/>
              </a:solidFill>
            </a:endParaRPr>
          </a:p>
          <a:p>
            <a:pPr algn="ctr"/>
            <a:endParaRPr lang="ru-RU" sz="2400" b="1" dirty="0">
              <a:solidFill>
                <a:srgbClr val="ED5338"/>
              </a:solidFill>
            </a:endParaRPr>
          </a:p>
        </p:txBody>
      </p:sp>
      <p:sp>
        <p:nvSpPr>
          <p:cNvPr id="47" name="Прямоугольник: скругленные противолежащие углы 46">
            <a:extLst>
              <a:ext uri="{FF2B5EF4-FFF2-40B4-BE49-F238E27FC236}">
                <a16:creationId xmlns:a16="http://schemas.microsoft.com/office/drawing/2014/main" id="{447CF1FD-B9A1-FB92-662C-5528AF40777C}"/>
              </a:ext>
            </a:extLst>
          </p:cNvPr>
          <p:cNvSpPr/>
          <p:nvPr/>
        </p:nvSpPr>
        <p:spPr>
          <a:xfrm>
            <a:off x="2921464" y="4084808"/>
            <a:ext cx="6488502" cy="1755175"/>
          </a:xfrm>
          <a:prstGeom prst="round2DiagRect">
            <a:avLst/>
          </a:prstGeom>
          <a:solidFill>
            <a:srgbClr val="FFFBF0"/>
          </a:solidFill>
          <a:ln>
            <a:solidFill>
              <a:srgbClr val="8D6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ED5338"/>
              </a:buClr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15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ониторинг закупочной деятельности;</a:t>
            </a:r>
          </a:p>
          <a:p>
            <a:pPr marL="285750" indent="-285750" algn="just">
              <a:buClr>
                <a:srgbClr val="ED5338"/>
              </a:buClr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проведение круглых столов Дни поставщика;</a:t>
            </a:r>
          </a:p>
          <a:p>
            <a:pPr marL="285750" indent="-285750" algn="just">
              <a:buClr>
                <a:srgbClr val="ED5338"/>
              </a:buClr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проведение квалификационной оценки и разработка ИКР;</a:t>
            </a:r>
          </a:p>
          <a:p>
            <a:pPr marL="285750" indent="-285750" algn="just">
              <a:buClr>
                <a:srgbClr val="ED5338"/>
              </a:buClr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15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азмещение </a:t>
            </a:r>
            <a:r>
              <a:rPr lang="ru-RU" sz="15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информации о продукции предприятий в электронном каталоге с целью презентации заказчику; </a:t>
            </a:r>
          </a:p>
          <a:p>
            <a:pPr marL="285750" indent="-285750" algn="just">
              <a:buClr>
                <a:srgbClr val="ED5338"/>
              </a:buClr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оказание услуг в рамках реализации ИКР.</a:t>
            </a:r>
            <a:endParaRPr lang="ru-RU" sz="15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21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5400000">
            <a:off x="9253566" y="2030935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924327" y="3104411"/>
            <a:ext cx="1848653" cy="1721883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CD1849A3-61F4-B8C1-6435-44DCF72192BF}"/>
              </a:ext>
            </a:extLst>
          </p:cNvPr>
          <p:cNvGrpSpPr/>
          <p:nvPr/>
        </p:nvGrpSpPr>
        <p:grpSpPr>
          <a:xfrm rot="10800000">
            <a:off x="4250614" y="7220979"/>
            <a:ext cx="2849371" cy="677391"/>
            <a:chOff x="3829260" y="752996"/>
            <a:chExt cx="2052613" cy="487975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8C9382B9-96EE-544E-A747-BE3B98D239F7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777FCAD1-83AD-B5AB-B0C8-411DB9152571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2E00F4EC-4C9E-C046-73ED-9DB6974B24B9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96D3D45-059D-CA53-1ECB-8F207F0307DA}"/>
              </a:ext>
            </a:extLst>
          </p:cNvPr>
          <p:cNvSpPr txBox="1"/>
          <p:nvPr/>
        </p:nvSpPr>
        <p:spPr>
          <a:xfrm>
            <a:off x="2010394" y="471925"/>
            <a:ext cx="6888509" cy="1200329"/>
          </a:xfrm>
          <a:prstGeom prst="rect">
            <a:avLst/>
          </a:prstGeom>
          <a:solidFill>
            <a:schemeClr val="bg1">
              <a:alpha val="30000"/>
            </a:schemeClr>
          </a:solidFill>
          <a:ln w="19050">
            <a:noFill/>
          </a:ln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ED5338"/>
                </a:solidFill>
              </a:rPr>
              <a:t>Дорожная карта программы «Выращивание»</a:t>
            </a:r>
            <a:endParaRPr lang="ru-RU" sz="3600" b="1" dirty="0">
              <a:solidFill>
                <a:srgbClr val="ED5338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6089" y="1911355"/>
            <a:ext cx="8277651" cy="515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06475">
              <a:lnSpc>
                <a:spcPts val="3300"/>
              </a:lnSpc>
            </a:pPr>
            <a:r>
              <a:rPr lang="ru-RU" sz="2800" dirty="0">
                <a:solidFill>
                  <a:srgbClr val="562212"/>
                </a:solidFill>
                <a:latin typeface="Arial Black" pitchFamily="34" charset="0"/>
              </a:rPr>
              <a:t>1.</a:t>
            </a:r>
            <a:r>
              <a:rPr lang="en-US" sz="2800" dirty="0">
                <a:solidFill>
                  <a:srgbClr val="562212"/>
                </a:solidFill>
                <a:latin typeface="Arial Black" pitchFamily="34" charset="0"/>
              </a:rPr>
              <a:t> </a:t>
            </a:r>
            <a:r>
              <a:rPr lang="ru-RU" sz="2800" dirty="0">
                <a:solidFill>
                  <a:srgbClr val="562212"/>
                </a:solidFill>
                <a:latin typeface="Arial Black" pitchFamily="34" charset="0"/>
              </a:rPr>
              <a:t>ЭТАП </a:t>
            </a:r>
            <a:r>
              <a:rPr lang="ru-RU" sz="2800" dirty="0">
                <a:solidFill>
                  <a:srgbClr val="562212"/>
                </a:solidFill>
              </a:rPr>
              <a:t>Мониторинг закупочной деятельности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18305" y="3092287"/>
            <a:ext cx="5477397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06475">
              <a:lnSpc>
                <a:spcPct val="90000"/>
              </a:lnSpc>
            </a:pPr>
            <a:r>
              <a:rPr lang="ru-RU" sz="2800" dirty="0">
                <a:solidFill>
                  <a:srgbClr val="562212"/>
                </a:solidFill>
                <a:latin typeface="Arial Black" pitchFamily="34" charset="0"/>
              </a:rPr>
              <a:t>2.</a:t>
            </a:r>
            <a:r>
              <a:rPr lang="en-US" sz="2800" dirty="0">
                <a:solidFill>
                  <a:srgbClr val="562212"/>
                </a:solidFill>
                <a:latin typeface="Arial Black" pitchFamily="34" charset="0"/>
              </a:rPr>
              <a:t> </a:t>
            </a:r>
            <a:r>
              <a:rPr lang="ru-RU" sz="2800" dirty="0">
                <a:solidFill>
                  <a:srgbClr val="562212"/>
                </a:solidFill>
                <a:latin typeface="Arial Black" pitchFamily="34" charset="0"/>
              </a:rPr>
              <a:t>ЭТАП </a:t>
            </a:r>
            <a:r>
              <a:rPr lang="ru-RU" sz="28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dirty="0">
                <a:solidFill>
                  <a:srgbClr val="562212"/>
                </a:solidFill>
              </a:rPr>
              <a:t>День </a:t>
            </a:r>
            <a:r>
              <a:rPr lang="ru-RU" sz="3200" dirty="0">
                <a:solidFill>
                  <a:srgbClr val="562212"/>
                </a:solidFill>
              </a:rPr>
              <a:t>поставщика</a:t>
            </a:r>
            <a:r>
              <a:rPr lang="ru-RU" sz="2800" dirty="0">
                <a:solidFill>
                  <a:srgbClr val="562212"/>
                </a:solidFill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18305" y="4403741"/>
            <a:ext cx="915896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6475">
              <a:lnSpc>
                <a:spcPct val="90000"/>
              </a:lnSpc>
            </a:pPr>
            <a:r>
              <a:rPr lang="ru-RU" sz="2800" dirty="0">
                <a:solidFill>
                  <a:srgbClr val="562212"/>
                </a:solidFill>
                <a:latin typeface="Arial Black" pitchFamily="34" charset="0"/>
              </a:rPr>
              <a:t>3.</a:t>
            </a:r>
            <a:r>
              <a:rPr lang="en-US" sz="2800" dirty="0">
                <a:solidFill>
                  <a:srgbClr val="562212"/>
                </a:solidFill>
                <a:latin typeface="Arial Black" pitchFamily="34" charset="0"/>
              </a:rPr>
              <a:t> </a:t>
            </a:r>
            <a:r>
              <a:rPr lang="ru-RU" sz="2800" dirty="0">
                <a:solidFill>
                  <a:srgbClr val="562212"/>
                </a:solidFill>
                <a:latin typeface="Arial Black" pitchFamily="34" charset="0"/>
              </a:rPr>
              <a:t>ЭТАП </a:t>
            </a:r>
            <a:r>
              <a:rPr lang="ru-RU" sz="28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квалификационной оценки и разработка индивидуальной карты развития</a:t>
            </a:r>
          </a:p>
        </p:txBody>
      </p:sp>
      <p:sp>
        <p:nvSpPr>
          <p:cNvPr id="16" name="Rectangle 45"/>
          <p:cNvSpPr>
            <a:spLocks/>
          </p:cNvSpPr>
          <p:nvPr/>
        </p:nvSpPr>
        <p:spPr bwMode="auto">
          <a:xfrm>
            <a:off x="2010394" y="2553646"/>
            <a:ext cx="704532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0825" indent="-250825" defTabSz="1006475">
              <a:lnSpc>
                <a:spcPct val="90000"/>
              </a:lnSpc>
              <a:spcAft>
                <a:spcPts val="600"/>
              </a:spcAft>
              <a:buFont typeface="Arial" charset="0"/>
              <a:buNone/>
            </a:pPr>
            <a:r>
              <a:rPr lang="ru-RU" dirty="0" smtClean="0">
                <a:solidFill>
                  <a:srgbClr val="FF0000"/>
                </a:solidFill>
              </a:rPr>
              <a:t>15 Июля </a:t>
            </a:r>
            <a:r>
              <a:rPr lang="ru-RU" dirty="0">
                <a:solidFill>
                  <a:srgbClr val="FF0000"/>
                </a:solidFill>
              </a:rPr>
              <a:t>2022 г. – </a:t>
            </a:r>
            <a:r>
              <a:rPr lang="ru-RU" dirty="0" smtClean="0">
                <a:solidFill>
                  <a:srgbClr val="FF0000"/>
                </a:solidFill>
              </a:rPr>
              <a:t>20 ноября </a:t>
            </a:r>
            <a:r>
              <a:rPr lang="ru-RU" dirty="0">
                <a:solidFill>
                  <a:srgbClr val="FF0000"/>
                </a:solidFill>
              </a:rPr>
              <a:t>2022 г</a:t>
            </a:r>
            <a:r>
              <a:rPr lang="ru-RU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67803" y="3636769"/>
            <a:ext cx="793403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0825" indent="-250825" algn="just" defTabSz="1006475">
              <a:lnSpc>
                <a:spcPct val="90000"/>
              </a:lnSpc>
              <a:spcAft>
                <a:spcPts val="600"/>
              </a:spcAft>
              <a:buFont typeface="Arial" charset="0"/>
              <a:buNone/>
            </a:pPr>
            <a:r>
              <a:rPr lang="ru-RU" dirty="0">
                <a:solidFill>
                  <a:srgbClr val="FF0000"/>
                </a:solidFill>
              </a:rPr>
              <a:t>8 сентября 2022 г. – </a:t>
            </a:r>
            <a:r>
              <a:rPr lang="ru-RU" dirty="0" smtClean="0">
                <a:solidFill>
                  <a:srgbClr val="FF0000"/>
                </a:solidFill>
              </a:rPr>
              <a:t>23 Ноября </a:t>
            </a:r>
            <a:r>
              <a:rPr lang="ru-RU" dirty="0">
                <a:solidFill>
                  <a:srgbClr val="FF0000"/>
                </a:solidFill>
              </a:rPr>
              <a:t>2022 года </a:t>
            </a:r>
            <a:r>
              <a:rPr lang="ru-RU" dirty="0" smtClean="0">
                <a:solidFill>
                  <a:srgbClr val="FF0000"/>
                </a:solidFill>
              </a:rPr>
              <a:t>- 10 </a:t>
            </a:r>
            <a:r>
              <a:rPr lang="ru-RU" dirty="0">
                <a:solidFill>
                  <a:srgbClr val="FF0000"/>
                </a:solidFill>
              </a:rPr>
              <a:t>круглых столов </a:t>
            </a:r>
            <a:r>
              <a:rPr lang="ru-RU" dirty="0" smtClean="0">
                <a:solidFill>
                  <a:srgbClr val="FF0000"/>
                </a:solidFill>
              </a:rPr>
              <a:t>                            в </a:t>
            </a:r>
            <a:r>
              <a:rPr lang="ru-RU" dirty="0">
                <a:solidFill>
                  <a:srgbClr val="FF0000"/>
                </a:solidFill>
              </a:rPr>
              <a:t>очно-заочном формате</a:t>
            </a:r>
          </a:p>
        </p:txBody>
      </p:sp>
      <p:sp>
        <p:nvSpPr>
          <p:cNvPr id="19" name="Rectangle 8"/>
          <p:cNvSpPr>
            <a:spLocks/>
          </p:cNvSpPr>
          <p:nvPr/>
        </p:nvSpPr>
        <p:spPr bwMode="auto">
          <a:xfrm>
            <a:off x="2180844" y="5310628"/>
            <a:ext cx="704532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0825" indent="-250825" algn="just" defTabSz="1006475">
              <a:lnSpc>
                <a:spcPct val="90000"/>
              </a:lnSpc>
              <a:spcAft>
                <a:spcPts val="600"/>
              </a:spcAft>
              <a:buFont typeface="Arial" charset="0"/>
              <a:buNone/>
            </a:pPr>
            <a:r>
              <a:rPr lang="ru-RU" dirty="0">
                <a:solidFill>
                  <a:srgbClr val="FF0000"/>
                </a:solidFill>
              </a:rPr>
              <a:t>8 </a:t>
            </a:r>
            <a:r>
              <a:rPr lang="ru-RU" dirty="0" smtClean="0">
                <a:solidFill>
                  <a:srgbClr val="FF0000"/>
                </a:solidFill>
              </a:rPr>
              <a:t>сентября </a:t>
            </a:r>
            <a:r>
              <a:rPr lang="ru-RU" dirty="0">
                <a:solidFill>
                  <a:srgbClr val="FF0000"/>
                </a:solidFill>
              </a:rPr>
              <a:t>–  </a:t>
            </a:r>
            <a:r>
              <a:rPr lang="ru-RU" dirty="0" smtClean="0">
                <a:solidFill>
                  <a:srgbClr val="FF0000"/>
                </a:solidFill>
              </a:rPr>
              <a:t>30 Ноября </a:t>
            </a:r>
            <a:r>
              <a:rPr lang="ru-RU" dirty="0">
                <a:solidFill>
                  <a:srgbClr val="FF0000"/>
                </a:solidFill>
              </a:rPr>
              <a:t>2022 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2070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2987123" y="1833592"/>
            <a:ext cx="7667625" cy="90963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Поиск потенциальных поставщиков для участия в закупках заказчика;</a:t>
            </a:r>
          </a:p>
          <a:p>
            <a:pPr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0000"/>
                </a:solidFill>
                <a:latin typeface="Arial" charset="0"/>
                <a:cs typeface="Arial" charset="0"/>
              </a:rPr>
              <a:t>Создание электронного каталога о продукции предприятий, потенциальных поставщиков заказчиков</a:t>
            </a:r>
          </a:p>
        </p:txBody>
      </p:sp>
      <p:grpSp>
        <p:nvGrpSpPr>
          <p:cNvPr id="54305" name="Group 33"/>
          <p:cNvGrpSpPr>
            <a:grpSpLocks/>
          </p:cNvGrpSpPr>
          <p:nvPr/>
        </p:nvGrpSpPr>
        <p:grpSpPr bwMode="auto">
          <a:xfrm>
            <a:off x="825501" y="1803417"/>
            <a:ext cx="2022475" cy="739584"/>
            <a:chOff x="555" y="2252"/>
            <a:chExt cx="1274" cy="581"/>
          </a:xfrm>
        </p:grpSpPr>
        <p:sp>
          <p:nvSpPr>
            <p:cNvPr id="3" name="Прямоугольник 10"/>
            <p:cNvSpPr/>
            <p:nvPr/>
          </p:nvSpPr>
          <p:spPr>
            <a:xfrm>
              <a:off x="570" y="2252"/>
              <a:ext cx="1199" cy="580"/>
            </a:xfrm>
            <a:prstGeom prst="rect">
              <a:avLst/>
            </a:prstGeom>
            <a:solidFill>
              <a:srgbClr val="F2E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ru-RU" sz="15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" name="Прямоугольник 11"/>
            <p:cNvSpPr/>
            <p:nvPr/>
          </p:nvSpPr>
          <p:spPr>
            <a:xfrm>
              <a:off x="570" y="2252"/>
              <a:ext cx="159" cy="581"/>
            </a:xfrm>
            <a:prstGeom prst="rect">
              <a:avLst/>
            </a:prstGeom>
            <a:solidFill>
              <a:srgbClr val="ED5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ru-RU" sz="15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4308" name="TextBox 12"/>
            <p:cNvSpPr txBox="1">
              <a:spLocks noChangeArrowheads="1"/>
            </p:cNvSpPr>
            <p:nvPr/>
          </p:nvSpPr>
          <p:spPr bwMode="auto">
            <a:xfrm>
              <a:off x="555" y="240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1400">
                  <a:solidFill>
                    <a:srgbClr val="F7F2E5"/>
                  </a:solidFill>
                  <a:latin typeface="Arial Black" pitchFamily="34" charset="0"/>
                </a:rPr>
                <a:t>1</a:t>
              </a:r>
              <a:endParaRPr lang="ru-RU" sz="1400">
                <a:solidFill>
                  <a:srgbClr val="F7F2E5"/>
                </a:solidFill>
                <a:latin typeface="Arial Black" pitchFamily="34" charset="0"/>
              </a:endParaRPr>
            </a:p>
          </p:txBody>
        </p:sp>
        <p:sp>
          <p:nvSpPr>
            <p:cNvPr id="5" name="Прямоугольник 50"/>
            <p:cNvSpPr/>
            <p:nvPr/>
          </p:nvSpPr>
          <p:spPr>
            <a:xfrm>
              <a:off x="742" y="2441"/>
              <a:ext cx="1087" cy="192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pPr>
                <a:spcAft>
                  <a:spcPts val="525"/>
                </a:spcAft>
              </a:pPr>
              <a:r>
                <a:rPr lang="ru-RU" sz="1400" b="1">
                  <a:solidFill>
                    <a:srgbClr val="562212"/>
                  </a:solidFill>
                </a:rPr>
                <a:t>ЦЕЛИ</a:t>
              </a:r>
            </a:p>
          </p:txBody>
        </p:sp>
      </p:grpSp>
      <p:sp>
        <p:nvSpPr>
          <p:cNvPr id="54317" name="Rectangle 45"/>
          <p:cNvSpPr>
            <a:spLocks/>
          </p:cNvSpPr>
          <p:nvPr/>
        </p:nvSpPr>
        <p:spPr bwMode="auto">
          <a:xfrm>
            <a:off x="2987122" y="3026262"/>
            <a:ext cx="704532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0825" indent="-250825" defTabSz="1006475">
              <a:lnSpc>
                <a:spcPct val="90000"/>
              </a:lnSpc>
              <a:spcAft>
                <a:spcPts val="600"/>
              </a:spcAft>
              <a:buFont typeface="Arial" charset="0"/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15 Июля </a:t>
            </a:r>
            <a:r>
              <a:rPr lang="ru-RU" sz="1600" dirty="0">
                <a:solidFill>
                  <a:srgbClr val="FF0000"/>
                </a:solidFill>
              </a:rPr>
              <a:t>2022 г. – </a:t>
            </a:r>
            <a:r>
              <a:rPr lang="ru-RU" sz="1600" dirty="0" smtClean="0">
                <a:solidFill>
                  <a:srgbClr val="FF0000"/>
                </a:solidFill>
              </a:rPr>
              <a:t>20 ноября </a:t>
            </a:r>
            <a:r>
              <a:rPr lang="ru-RU" sz="1600" dirty="0">
                <a:solidFill>
                  <a:srgbClr val="FF0000"/>
                </a:solidFill>
              </a:rPr>
              <a:t>2022 </a:t>
            </a:r>
            <a:r>
              <a:rPr lang="ru-RU" sz="1400" dirty="0">
                <a:solidFill>
                  <a:srgbClr val="FF0000"/>
                </a:solidFill>
              </a:rPr>
              <a:t>г</a:t>
            </a:r>
            <a:r>
              <a:rPr lang="ru-RU" sz="1400" dirty="0">
                <a:solidFill>
                  <a:srgbClr val="000000"/>
                </a:solidFill>
              </a:rPr>
              <a:t>.</a:t>
            </a:r>
          </a:p>
        </p:txBody>
      </p:sp>
      <p:grpSp>
        <p:nvGrpSpPr>
          <p:cNvPr id="54318" name="Group 46"/>
          <p:cNvGrpSpPr>
            <a:grpSpLocks/>
          </p:cNvGrpSpPr>
          <p:nvPr/>
        </p:nvGrpSpPr>
        <p:grpSpPr bwMode="auto">
          <a:xfrm>
            <a:off x="805657" y="2707232"/>
            <a:ext cx="1935162" cy="819912"/>
            <a:chOff x="544" y="1878"/>
            <a:chExt cx="1219" cy="581"/>
          </a:xfrm>
        </p:grpSpPr>
        <p:grpSp>
          <p:nvGrpSpPr>
            <p:cNvPr id="54316" name="Group 44"/>
            <p:cNvGrpSpPr>
              <a:grpSpLocks/>
            </p:cNvGrpSpPr>
            <p:nvPr/>
          </p:nvGrpSpPr>
          <p:grpSpPr bwMode="auto">
            <a:xfrm>
              <a:off x="559" y="1878"/>
              <a:ext cx="1204" cy="581"/>
              <a:chOff x="559" y="1348"/>
              <a:chExt cx="1204" cy="581"/>
            </a:xfrm>
          </p:grpSpPr>
          <p:sp>
            <p:nvSpPr>
              <p:cNvPr id="6" name="Прямоугольник 10"/>
              <p:cNvSpPr/>
              <p:nvPr/>
            </p:nvSpPr>
            <p:spPr>
              <a:xfrm>
                <a:off x="559" y="1348"/>
                <a:ext cx="1204" cy="580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7" name="Прямоугольник 11"/>
              <p:cNvSpPr/>
              <p:nvPr/>
            </p:nvSpPr>
            <p:spPr>
              <a:xfrm>
                <a:off x="559" y="1348"/>
                <a:ext cx="159" cy="581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" name="Прямоугольник 50"/>
              <p:cNvSpPr/>
              <p:nvPr/>
            </p:nvSpPr>
            <p:spPr>
              <a:xfrm>
                <a:off x="731" y="1470"/>
                <a:ext cx="960" cy="326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>
                  <a:spcAft>
                    <a:spcPts val="525"/>
                  </a:spcAft>
                </a:pPr>
                <a:r>
                  <a:rPr lang="ru-RU" sz="1400" b="1" dirty="0">
                    <a:solidFill>
                      <a:srgbClr val="562212"/>
                    </a:solidFill>
                  </a:rPr>
                  <a:t>СРОКИ </a:t>
                </a:r>
                <a:br>
                  <a:rPr lang="ru-RU" sz="1400" b="1" dirty="0">
                    <a:solidFill>
                      <a:srgbClr val="562212"/>
                    </a:solidFill>
                  </a:rPr>
                </a:br>
                <a:r>
                  <a:rPr lang="ru-RU" sz="1400" b="1" dirty="0">
                    <a:solidFill>
                      <a:srgbClr val="562212"/>
                    </a:solidFill>
                  </a:rPr>
                  <a:t>ПРОВЕДЕНИЯ</a:t>
                </a:r>
              </a:p>
            </p:txBody>
          </p:sp>
        </p:grpSp>
        <p:sp>
          <p:nvSpPr>
            <p:cNvPr id="54314" name="TextBox 12"/>
            <p:cNvSpPr txBox="1">
              <a:spLocks noChangeArrowheads="1"/>
            </p:cNvSpPr>
            <p:nvPr/>
          </p:nvSpPr>
          <p:spPr bwMode="auto">
            <a:xfrm>
              <a:off x="544" y="205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1400">
                  <a:solidFill>
                    <a:srgbClr val="F7F2E5"/>
                  </a:solidFill>
                  <a:latin typeface="Arial Black" pitchFamily="34" charset="0"/>
                </a:rPr>
                <a:t>2</a:t>
              </a:r>
            </a:p>
          </p:txBody>
        </p:sp>
      </p:grpSp>
      <p:sp>
        <p:nvSpPr>
          <p:cNvPr id="54333" name="Rectangle 61"/>
          <p:cNvSpPr>
            <a:spLocks/>
          </p:cNvSpPr>
          <p:nvPr/>
        </p:nvSpPr>
        <p:spPr bwMode="auto">
          <a:xfrm>
            <a:off x="2987122" y="4622046"/>
            <a:ext cx="7045325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0825" indent="-250825" defTabSz="1006475">
              <a:lnSpc>
                <a:spcPts val="1400"/>
              </a:lnSpc>
              <a:spcBef>
                <a:spcPts val="1100"/>
              </a:spcBef>
              <a:buFont typeface="Arial" charset="0"/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Arial Black" pitchFamily="34" charset="0"/>
              </a:rPr>
              <a:t>Подбор</a:t>
            </a:r>
            <a:r>
              <a:rPr lang="ru-RU" sz="1400" b="1" dirty="0" smtClean="0">
                <a:solidFill>
                  <a:srgbClr val="000000"/>
                </a:solidFill>
                <a:latin typeface="Arial Black" pitchFamily="34" charset="0"/>
              </a:rPr>
              <a:t> субъектов МСП – потенциальных поставщиков на основе:</a:t>
            </a:r>
          </a:p>
          <a:p>
            <a:pPr marL="285750" indent="-285750" defTabSz="1006475">
              <a:lnSpc>
                <a:spcPts val="1400"/>
              </a:lnSpc>
              <a:spcBef>
                <a:spcPts val="110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rgbClr val="000000"/>
                </a:solidFill>
              </a:rPr>
              <a:t>Прескоринговой</a:t>
            </a:r>
            <a:r>
              <a:rPr lang="ru-RU" sz="1400" dirty="0">
                <a:solidFill>
                  <a:srgbClr val="000000"/>
                </a:solidFill>
              </a:rPr>
              <a:t> оценки деятельности предприятия;</a:t>
            </a:r>
          </a:p>
          <a:p>
            <a:pPr marL="285750" indent="-285750" defTabSz="1006475">
              <a:lnSpc>
                <a:spcPts val="1400"/>
              </a:lnSpc>
              <a:spcBef>
                <a:spcPts val="110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</a:rPr>
              <a:t>Мониторинг закупочной деятельности субъекта</a:t>
            </a:r>
            <a:r>
              <a:rPr lang="ru-RU" sz="1400" b="1" dirty="0" smtClean="0">
                <a:solidFill>
                  <a:srgbClr val="000000"/>
                </a:solidFill>
                <a:latin typeface="Arial Black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МСП</a:t>
            </a:r>
          </a:p>
          <a:p>
            <a:pPr marL="250825" indent="-250825" defTabSz="1006475">
              <a:lnSpc>
                <a:spcPts val="1400"/>
              </a:lnSpc>
              <a:spcBef>
                <a:spcPts val="1100"/>
              </a:spcBef>
              <a:buFont typeface="Arial" charset="0"/>
              <a:buNone/>
            </a:pPr>
            <a:endParaRPr lang="ru-RU" sz="1400" dirty="0">
              <a:solidFill>
                <a:srgbClr val="000000"/>
              </a:solidFill>
            </a:endParaRPr>
          </a:p>
          <a:p>
            <a:pPr marL="250825" indent="-250825" defTabSz="1006475">
              <a:lnSpc>
                <a:spcPts val="1400"/>
              </a:lnSpc>
              <a:spcBef>
                <a:spcPts val="1100"/>
              </a:spcBef>
              <a:buFont typeface="Arial" charset="0"/>
              <a:buNone/>
            </a:pPr>
            <a:endParaRPr lang="ru-RU" sz="1400" dirty="0">
              <a:solidFill>
                <a:srgbClr val="000000"/>
              </a:solidFill>
            </a:endParaRPr>
          </a:p>
          <a:p>
            <a:pPr marL="250825" indent="-250825" defTabSz="1006475">
              <a:lnSpc>
                <a:spcPts val="1400"/>
              </a:lnSpc>
              <a:spcAft>
                <a:spcPts val="600"/>
              </a:spcAft>
              <a:buFont typeface="Arial" charset="0"/>
              <a:buNone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/>
          </p:cNvSpPr>
          <p:nvPr/>
        </p:nvSpPr>
        <p:spPr bwMode="auto">
          <a:xfrm>
            <a:off x="825501" y="683420"/>
            <a:ext cx="855186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06475">
              <a:lnSpc>
                <a:spcPts val="3300"/>
              </a:lnSpc>
            </a:pP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1.</a:t>
            </a:r>
            <a:r>
              <a:rPr lang="en-US" sz="3600" dirty="0">
                <a:solidFill>
                  <a:srgbClr val="562212"/>
                </a:solidFill>
                <a:latin typeface="Arial Black" pitchFamily="34" charset="0"/>
              </a:rPr>
              <a:t> </a:t>
            </a: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ЭТАП </a:t>
            </a:r>
            <a:r>
              <a:rPr lang="ru-RU" sz="3600" dirty="0" smtClean="0">
                <a:solidFill>
                  <a:srgbClr val="562212"/>
                </a:solidFill>
              </a:rPr>
              <a:t>Мониторинг закупочной деятельности</a:t>
            </a:r>
            <a:endParaRPr lang="ru-RU" sz="3600" dirty="0">
              <a:solidFill>
                <a:srgbClr val="562212"/>
              </a:solidFill>
            </a:endParaRPr>
          </a:p>
        </p:txBody>
      </p:sp>
      <p:grpSp>
        <p:nvGrpSpPr>
          <p:cNvPr id="23" name="Group 63"/>
          <p:cNvGrpSpPr>
            <a:grpSpLocks/>
          </p:cNvGrpSpPr>
          <p:nvPr/>
        </p:nvGrpSpPr>
        <p:grpSpPr bwMode="auto">
          <a:xfrm>
            <a:off x="805656" y="3672445"/>
            <a:ext cx="1947070" cy="784098"/>
            <a:chOff x="544" y="1878"/>
            <a:chExt cx="1204" cy="581"/>
          </a:xfrm>
        </p:grpSpPr>
        <p:grpSp>
          <p:nvGrpSpPr>
            <p:cNvPr id="24" name="Group 64"/>
            <p:cNvGrpSpPr>
              <a:grpSpLocks/>
            </p:cNvGrpSpPr>
            <p:nvPr/>
          </p:nvGrpSpPr>
          <p:grpSpPr bwMode="auto">
            <a:xfrm>
              <a:off x="544" y="1878"/>
              <a:ext cx="1204" cy="581"/>
              <a:chOff x="544" y="1348"/>
              <a:chExt cx="1204" cy="581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544" y="1349"/>
                <a:ext cx="1204" cy="580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559" y="1348"/>
                <a:ext cx="159" cy="581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731" y="1519"/>
                <a:ext cx="960" cy="228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>
                  <a:spcAft>
                    <a:spcPts val="525"/>
                  </a:spcAft>
                </a:pPr>
                <a:r>
                  <a:rPr lang="ru-RU" sz="1400" b="1" dirty="0" smtClean="0">
                    <a:solidFill>
                      <a:srgbClr val="562212"/>
                    </a:solidFill>
                  </a:rPr>
                  <a:t>ОХВАТ</a:t>
                </a:r>
                <a:endParaRPr lang="ru-RU" sz="1400" b="1" dirty="0">
                  <a:solidFill>
                    <a:srgbClr val="562212"/>
                  </a:solidFill>
                </a:endParaRPr>
              </a:p>
            </p:txBody>
          </p:sp>
        </p:grpSp>
        <p:sp>
          <p:nvSpPr>
            <p:cNvPr id="25" name="TextBox 12"/>
            <p:cNvSpPr txBox="1">
              <a:spLocks noChangeArrowheads="1"/>
            </p:cNvSpPr>
            <p:nvPr/>
          </p:nvSpPr>
          <p:spPr bwMode="auto">
            <a:xfrm>
              <a:off x="544" y="205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1400" dirty="0" smtClean="0">
                  <a:solidFill>
                    <a:srgbClr val="F7F2E5"/>
                  </a:solidFill>
                  <a:latin typeface="Arial Black" pitchFamily="34" charset="0"/>
                </a:rPr>
                <a:t>3</a:t>
              </a:r>
              <a:endParaRPr lang="ru-RU" sz="1400" dirty="0">
                <a:solidFill>
                  <a:srgbClr val="F7F2E5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9" name="Group 63"/>
          <p:cNvGrpSpPr>
            <a:grpSpLocks/>
          </p:cNvGrpSpPr>
          <p:nvPr/>
        </p:nvGrpSpPr>
        <p:grpSpPr bwMode="auto">
          <a:xfrm>
            <a:off x="805656" y="4622046"/>
            <a:ext cx="1935163" cy="878021"/>
            <a:chOff x="544" y="1878"/>
            <a:chExt cx="1219" cy="581"/>
          </a:xfrm>
        </p:grpSpPr>
        <p:grpSp>
          <p:nvGrpSpPr>
            <p:cNvPr id="30" name="Group 64"/>
            <p:cNvGrpSpPr>
              <a:grpSpLocks/>
            </p:cNvGrpSpPr>
            <p:nvPr/>
          </p:nvGrpSpPr>
          <p:grpSpPr bwMode="auto">
            <a:xfrm>
              <a:off x="559" y="1878"/>
              <a:ext cx="1204" cy="581"/>
              <a:chOff x="559" y="1348"/>
              <a:chExt cx="1204" cy="581"/>
            </a:xfrm>
          </p:grpSpPr>
          <p:sp>
            <p:nvSpPr>
              <p:cNvPr id="32" name="Прямоугольник 31"/>
              <p:cNvSpPr/>
              <p:nvPr/>
            </p:nvSpPr>
            <p:spPr>
              <a:xfrm>
                <a:off x="559" y="1349"/>
                <a:ext cx="1204" cy="580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559" y="1348"/>
                <a:ext cx="159" cy="581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731" y="1537"/>
                <a:ext cx="960" cy="192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>
                  <a:spcAft>
                    <a:spcPts val="525"/>
                  </a:spcAft>
                </a:pPr>
                <a:r>
                  <a:rPr lang="ru-RU" sz="1400" b="1" dirty="0">
                    <a:solidFill>
                      <a:srgbClr val="562212"/>
                    </a:solidFill>
                  </a:rPr>
                  <a:t>СОДЕРЖАНИЕ</a:t>
                </a:r>
              </a:p>
            </p:txBody>
          </p:sp>
        </p:grpSp>
        <p:sp>
          <p:nvSpPr>
            <p:cNvPr id="31" name="TextBox 12"/>
            <p:cNvSpPr txBox="1">
              <a:spLocks noChangeArrowheads="1"/>
            </p:cNvSpPr>
            <p:nvPr/>
          </p:nvSpPr>
          <p:spPr bwMode="auto">
            <a:xfrm>
              <a:off x="544" y="205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1400" dirty="0">
                  <a:solidFill>
                    <a:srgbClr val="F7F2E5"/>
                  </a:solidFill>
                  <a:latin typeface="Arial Black" pitchFamily="34" charset="0"/>
                </a:rPr>
                <a:t>4</a:t>
              </a:r>
            </a:p>
          </p:txBody>
        </p:sp>
      </p:grpSp>
      <p:sp>
        <p:nvSpPr>
          <p:cNvPr id="35" name="Rectangle 45"/>
          <p:cNvSpPr>
            <a:spLocks/>
          </p:cNvSpPr>
          <p:nvPr/>
        </p:nvSpPr>
        <p:spPr bwMode="auto">
          <a:xfrm>
            <a:off x="2987123" y="3760685"/>
            <a:ext cx="7263301" cy="45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0825" indent="-250825" defTabSz="1006475">
              <a:lnSpc>
                <a:spcPct val="90000"/>
              </a:lnSpc>
              <a:spcAft>
                <a:spcPts val="600"/>
              </a:spcAft>
              <a:buFont typeface="Arial" charset="0"/>
              <a:buNone/>
            </a:pPr>
            <a:r>
              <a:rPr lang="ru-RU" sz="1500" dirty="0" smtClean="0">
                <a:solidFill>
                  <a:srgbClr val="000000"/>
                </a:solidFill>
              </a:rPr>
              <a:t>1500 потенциальных поставщиков заказчиков среди СМСП Нижегородской области </a:t>
            </a:r>
            <a:endParaRPr lang="ru-RU" sz="1500" dirty="0">
              <a:solidFill>
                <a:srgbClr val="000000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920758" y="5500067"/>
            <a:ext cx="1848653" cy="1721883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5400000">
            <a:off x="9300700" y="4945233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CD1849A3-61F4-B8C1-6435-44DCF72192BF}"/>
              </a:ext>
            </a:extLst>
          </p:cNvPr>
          <p:cNvGrpSpPr/>
          <p:nvPr/>
        </p:nvGrpSpPr>
        <p:grpSpPr>
          <a:xfrm rot="10800000">
            <a:off x="4043224" y="7149778"/>
            <a:ext cx="2849371" cy="677391"/>
            <a:chOff x="3829260" y="752996"/>
            <a:chExt cx="2052613" cy="487975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8C9382B9-96EE-544E-A747-BE3B98D239F7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777FCAD1-83AD-B5AB-B0C8-411DB9152571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2E00F4EC-4C9E-C046-73ED-9DB6974B24B9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813991" y="1595561"/>
            <a:ext cx="2022475" cy="922337"/>
            <a:chOff x="555" y="2252"/>
            <a:chExt cx="1274" cy="581"/>
          </a:xfrm>
        </p:grpSpPr>
        <p:sp>
          <p:nvSpPr>
            <p:cNvPr id="3" name="Прямоугольник 10"/>
            <p:cNvSpPr/>
            <p:nvPr/>
          </p:nvSpPr>
          <p:spPr>
            <a:xfrm>
              <a:off x="570" y="2252"/>
              <a:ext cx="1199" cy="580"/>
            </a:xfrm>
            <a:prstGeom prst="rect">
              <a:avLst/>
            </a:prstGeom>
            <a:solidFill>
              <a:srgbClr val="F2E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ru-RU" sz="15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" name="Прямоугольник 11"/>
            <p:cNvSpPr/>
            <p:nvPr/>
          </p:nvSpPr>
          <p:spPr>
            <a:xfrm>
              <a:off x="570" y="2252"/>
              <a:ext cx="159" cy="581"/>
            </a:xfrm>
            <a:prstGeom prst="rect">
              <a:avLst/>
            </a:prstGeom>
            <a:solidFill>
              <a:srgbClr val="ED5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ru-RU" sz="15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8614" name="TextBox 12"/>
            <p:cNvSpPr txBox="1">
              <a:spLocks noChangeArrowheads="1"/>
            </p:cNvSpPr>
            <p:nvPr/>
          </p:nvSpPr>
          <p:spPr bwMode="auto">
            <a:xfrm>
              <a:off x="555" y="240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1400">
                  <a:solidFill>
                    <a:srgbClr val="F7F2E5"/>
                  </a:solidFill>
                  <a:latin typeface="Arial Black" pitchFamily="34" charset="0"/>
                </a:rPr>
                <a:t>1</a:t>
              </a:r>
              <a:endParaRPr lang="ru-RU" sz="1400">
                <a:solidFill>
                  <a:srgbClr val="F7F2E5"/>
                </a:solidFill>
                <a:latin typeface="Arial Black" pitchFamily="34" charset="0"/>
              </a:endParaRPr>
            </a:p>
          </p:txBody>
        </p:sp>
        <p:sp>
          <p:nvSpPr>
            <p:cNvPr id="5" name="Прямоугольник 50"/>
            <p:cNvSpPr/>
            <p:nvPr/>
          </p:nvSpPr>
          <p:spPr>
            <a:xfrm>
              <a:off x="742" y="2441"/>
              <a:ext cx="1087" cy="192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pPr>
                <a:spcAft>
                  <a:spcPts val="525"/>
                </a:spcAft>
              </a:pPr>
              <a:r>
                <a:rPr lang="ru-RU" sz="1400" b="1">
                  <a:solidFill>
                    <a:srgbClr val="562212"/>
                  </a:solidFill>
                </a:rPr>
                <a:t>ЦЕЛИ</a:t>
              </a:r>
            </a:p>
          </p:txBody>
        </p:sp>
      </p:grpSp>
      <p:sp>
        <p:nvSpPr>
          <p:cNvPr id="68616" name="Rectangle 8"/>
          <p:cNvSpPr>
            <a:spLocks/>
          </p:cNvSpPr>
          <p:nvPr/>
        </p:nvSpPr>
        <p:spPr bwMode="auto">
          <a:xfrm>
            <a:off x="3082925" y="2819005"/>
            <a:ext cx="7045325" cy="48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4138" algn="just" defTabSz="1006475">
              <a:lnSpc>
                <a:spcPct val="90000"/>
              </a:lnSpc>
              <a:spcAft>
                <a:spcPts val="600"/>
              </a:spcAft>
              <a:buFont typeface="Arial" charset="0"/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Сентябрь – Ноябрь 2022 года не менее 10 круглых столов                                                    в очно - заочном формате</a:t>
            </a:r>
            <a:endParaRPr lang="ru-RU" sz="1400" dirty="0">
              <a:solidFill>
                <a:srgbClr val="FF0000"/>
              </a:solidFill>
            </a:endParaRPr>
          </a:p>
        </p:txBody>
      </p:sp>
      <p:grpSp>
        <p:nvGrpSpPr>
          <p:cNvPr id="68617" name="Group 9"/>
          <p:cNvGrpSpPr>
            <a:grpSpLocks/>
          </p:cNvGrpSpPr>
          <p:nvPr/>
        </p:nvGrpSpPr>
        <p:grpSpPr bwMode="auto">
          <a:xfrm>
            <a:off x="820737" y="2669221"/>
            <a:ext cx="1935163" cy="922337"/>
            <a:chOff x="544" y="1878"/>
            <a:chExt cx="1219" cy="581"/>
          </a:xfrm>
        </p:grpSpPr>
        <p:grpSp>
          <p:nvGrpSpPr>
            <p:cNvPr id="68618" name="Group 10"/>
            <p:cNvGrpSpPr>
              <a:grpSpLocks/>
            </p:cNvGrpSpPr>
            <p:nvPr/>
          </p:nvGrpSpPr>
          <p:grpSpPr bwMode="auto">
            <a:xfrm>
              <a:off x="559" y="1878"/>
              <a:ext cx="1204" cy="581"/>
              <a:chOff x="559" y="1348"/>
              <a:chExt cx="1204" cy="581"/>
            </a:xfrm>
          </p:grpSpPr>
          <p:sp>
            <p:nvSpPr>
              <p:cNvPr id="6" name="Прямоугольник 10"/>
              <p:cNvSpPr/>
              <p:nvPr/>
            </p:nvSpPr>
            <p:spPr>
              <a:xfrm>
                <a:off x="559" y="1348"/>
                <a:ext cx="1204" cy="580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7" name="Прямоугольник 11"/>
              <p:cNvSpPr/>
              <p:nvPr/>
            </p:nvSpPr>
            <p:spPr>
              <a:xfrm>
                <a:off x="559" y="1348"/>
                <a:ext cx="159" cy="581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" name="Прямоугольник 50"/>
              <p:cNvSpPr/>
              <p:nvPr/>
            </p:nvSpPr>
            <p:spPr>
              <a:xfrm>
                <a:off x="731" y="1470"/>
                <a:ext cx="960" cy="326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>
                  <a:spcAft>
                    <a:spcPts val="525"/>
                  </a:spcAft>
                </a:pPr>
                <a:r>
                  <a:rPr lang="ru-RU" sz="1400" b="1" dirty="0">
                    <a:solidFill>
                      <a:srgbClr val="562212"/>
                    </a:solidFill>
                  </a:rPr>
                  <a:t>СРОКИ </a:t>
                </a:r>
                <a:br>
                  <a:rPr lang="ru-RU" sz="1400" b="1" dirty="0">
                    <a:solidFill>
                      <a:srgbClr val="562212"/>
                    </a:solidFill>
                  </a:rPr>
                </a:br>
                <a:r>
                  <a:rPr lang="ru-RU" sz="1400" b="1" dirty="0">
                    <a:solidFill>
                      <a:srgbClr val="562212"/>
                    </a:solidFill>
                  </a:rPr>
                  <a:t>ПРОВЕДЕНИЯ</a:t>
                </a:r>
              </a:p>
            </p:txBody>
          </p:sp>
        </p:grpSp>
        <p:sp>
          <p:nvSpPr>
            <p:cNvPr id="68622" name="TextBox 12"/>
            <p:cNvSpPr txBox="1">
              <a:spLocks noChangeArrowheads="1"/>
            </p:cNvSpPr>
            <p:nvPr/>
          </p:nvSpPr>
          <p:spPr bwMode="auto">
            <a:xfrm>
              <a:off x="544" y="205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1400">
                  <a:solidFill>
                    <a:srgbClr val="F7F2E5"/>
                  </a:solidFill>
                  <a:latin typeface="Arial Black" pitchFamily="34" charset="0"/>
                </a:rPr>
                <a:t>2</a:t>
              </a:r>
            </a:p>
          </p:txBody>
        </p:sp>
      </p:grpSp>
      <p:grpSp>
        <p:nvGrpSpPr>
          <p:cNvPr id="68623" name="Group 15"/>
          <p:cNvGrpSpPr>
            <a:grpSpLocks/>
          </p:cNvGrpSpPr>
          <p:nvPr/>
        </p:nvGrpSpPr>
        <p:grpSpPr bwMode="auto">
          <a:xfrm>
            <a:off x="838597" y="4681476"/>
            <a:ext cx="1911350" cy="1470497"/>
            <a:chOff x="559" y="1348"/>
            <a:chExt cx="1204" cy="581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559" y="1348"/>
              <a:ext cx="1204" cy="580"/>
            </a:xfrm>
            <a:prstGeom prst="rect">
              <a:avLst/>
            </a:prstGeom>
            <a:solidFill>
              <a:srgbClr val="F2E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ru-RU" sz="15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59" y="1348"/>
              <a:ext cx="159" cy="581"/>
            </a:xfrm>
            <a:prstGeom prst="rect">
              <a:avLst/>
            </a:prstGeom>
            <a:solidFill>
              <a:srgbClr val="ED5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r>
                <a:rPr lang="en-US" sz="1400" b="1">
                  <a:solidFill>
                    <a:srgbClr val="FFFFFF"/>
                  </a:solidFill>
                  <a:latin typeface="Arial Black" pitchFamily="34" charset="0"/>
                  <a:cs typeface="Arial" charset="0"/>
                </a:rPr>
                <a:t>3</a:t>
              </a:r>
              <a:endParaRPr lang="ru-RU" sz="1400" b="1">
                <a:solidFill>
                  <a:srgbClr val="FFFFFF"/>
                </a:solidFill>
                <a:latin typeface="Arial Black" pitchFamily="34" charset="0"/>
                <a:cs typeface="Arial" charset="0"/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731" y="1537"/>
              <a:ext cx="960" cy="192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pPr>
                <a:spcAft>
                  <a:spcPts val="525"/>
                </a:spcAft>
              </a:pPr>
              <a:r>
                <a:rPr lang="ru-RU" sz="1400" b="1">
                  <a:solidFill>
                    <a:srgbClr val="562212"/>
                  </a:solidFill>
                </a:rPr>
                <a:t>СОДЕРЖАНИЕ</a:t>
              </a:r>
            </a:p>
          </p:txBody>
        </p:sp>
      </p:grpSp>
      <p:sp>
        <p:nvSpPr>
          <p:cNvPr id="68627" name="Rectangle 19"/>
          <p:cNvSpPr>
            <a:spLocks/>
          </p:cNvSpPr>
          <p:nvPr/>
        </p:nvSpPr>
        <p:spPr bwMode="auto">
          <a:xfrm>
            <a:off x="2911475" y="4290223"/>
            <a:ext cx="7045325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0825" indent="-250825" defTabSz="1006475">
              <a:lnSpc>
                <a:spcPct val="90000"/>
              </a:lnSpc>
              <a:spcBef>
                <a:spcPts val="1100"/>
              </a:spcBef>
              <a:buFont typeface="Arial" charset="0"/>
              <a:buNone/>
            </a:pPr>
            <a:endParaRPr lang="ru-RU" sz="1400" b="1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/>
          </p:cNvSpPr>
          <p:nvPr/>
        </p:nvSpPr>
        <p:spPr bwMode="auto">
          <a:xfrm>
            <a:off x="735013" y="523874"/>
            <a:ext cx="9648825" cy="10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06475">
              <a:lnSpc>
                <a:spcPct val="90000"/>
              </a:lnSpc>
            </a:pP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2</a:t>
            </a:r>
            <a:r>
              <a:rPr lang="ru-RU" sz="3600" dirty="0" smtClean="0">
                <a:solidFill>
                  <a:srgbClr val="562212"/>
                </a:solidFill>
                <a:latin typeface="Arial Black" pitchFamily="34" charset="0"/>
              </a:rPr>
              <a:t>.</a:t>
            </a:r>
            <a:r>
              <a:rPr lang="en-US" sz="3600" dirty="0" smtClean="0">
                <a:solidFill>
                  <a:srgbClr val="562212"/>
                </a:solidFill>
                <a:latin typeface="Arial Black" pitchFamily="34" charset="0"/>
              </a:rPr>
              <a:t> </a:t>
            </a: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ЭТАП </a:t>
            </a:r>
            <a:r>
              <a:rPr lang="ru-RU" sz="3600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600" dirty="0" smtClean="0">
                <a:solidFill>
                  <a:srgbClr val="562212"/>
                </a:solidFill>
              </a:rPr>
              <a:t>День поставщика»</a:t>
            </a:r>
            <a:endParaRPr lang="ru-RU" sz="3600" dirty="0">
              <a:solidFill>
                <a:srgbClr val="562212"/>
              </a:solidFill>
            </a:endParaRPr>
          </a:p>
        </p:txBody>
      </p:sp>
      <p:grpSp>
        <p:nvGrpSpPr>
          <p:cNvPr id="22" name="Group 63"/>
          <p:cNvGrpSpPr>
            <a:grpSpLocks/>
          </p:cNvGrpSpPr>
          <p:nvPr/>
        </p:nvGrpSpPr>
        <p:grpSpPr bwMode="auto">
          <a:xfrm>
            <a:off x="802877" y="3744468"/>
            <a:ext cx="1947070" cy="784098"/>
            <a:chOff x="544" y="1878"/>
            <a:chExt cx="1204" cy="581"/>
          </a:xfrm>
        </p:grpSpPr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544" y="1878"/>
              <a:ext cx="1204" cy="581"/>
              <a:chOff x="544" y="1348"/>
              <a:chExt cx="1204" cy="581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544" y="1349"/>
                <a:ext cx="1204" cy="580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559" y="1348"/>
                <a:ext cx="159" cy="581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731" y="1519"/>
                <a:ext cx="960" cy="228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>
                  <a:spcAft>
                    <a:spcPts val="525"/>
                  </a:spcAft>
                </a:pPr>
                <a:r>
                  <a:rPr lang="ru-RU" sz="1400" b="1" dirty="0" smtClean="0">
                    <a:solidFill>
                      <a:srgbClr val="562212"/>
                    </a:solidFill>
                  </a:rPr>
                  <a:t>ОХВАТ</a:t>
                </a:r>
                <a:endParaRPr lang="ru-RU" sz="1400" b="1" dirty="0">
                  <a:solidFill>
                    <a:srgbClr val="562212"/>
                  </a:solidFill>
                </a:endParaRPr>
              </a:p>
            </p:txBody>
          </p:sp>
        </p:grpSp>
        <p:sp>
          <p:nvSpPr>
            <p:cNvPr id="24" name="TextBox 12"/>
            <p:cNvSpPr txBox="1">
              <a:spLocks noChangeArrowheads="1"/>
            </p:cNvSpPr>
            <p:nvPr/>
          </p:nvSpPr>
          <p:spPr bwMode="auto">
            <a:xfrm>
              <a:off x="544" y="205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1400" dirty="0" smtClean="0">
                  <a:solidFill>
                    <a:srgbClr val="F7F2E5"/>
                  </a:solidFill>
                  <a:latin typeface="Arial Black" pitchFamily="34" charset="0"/>
                </a:rPr>
                <a:t>3</a:t>
              </a:r>
              <a:endParaRPr lang="ru-RU" sz="1400" dirty="0">
                <a:solidFill>
                  <a:srgbClr val="F7F2E5"/>
                </a:solidFill>
                <a:latin typeface="Arial Black" pitchFamily="34" charset="0"/>
              </a:endParaRPr>
            </a:p>
          </p:txBody>
        </p:sp>
      </p:grpSp>
      <p:sp>
        <p:nvSpPr>
          <p:cNvPr id="28" name="Rectangle 8"/>
          <p:cNvSpPr>
            <a:spLocks/>
          </p:cNvSpPr>
          <p:nvPr/>
        </p:nvSpPr>
        <p:spPr bwMode="auto">
          <a:xfrm>
            <a:off x="3082925" y="3783714"/>
            <a:ext cx="7045325" cy="386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0825" indent="-250825" algn="just" defTabSz="1006475">
              <a:lnSpc>
                <a:spcPct val="90000"/>
              </a:lnSpc>
              <a:spcAft>
                <a:spcPts val="600"/>
              </a:spcAft>
              <a:buFont typeface="Arial" charset="0"/>
              <a:buNone/>
            </a:pPr>
            <a:r>
              <a:rPr lang="ru-RU" sz="1400" b="1" dirty="0" smtClean="0"/>
              <a:t>1500 СМСП, получивших услугу мониторинга закупочной деятельности</a:t>
            </a:r>
            <a:endParaRPr lang="ru-RU" sz="1400" dirty="0"/>
          </a:p>
        </p:txBody>
      </p:sp>
      <p:sp>
        <p:nvSpPr>
          <p:cNvPr id="29" name="Rectangle 2"/>
          <p:cNvSpPr txBox="1">
            <a:spLocks/>
          </p:cNvSpPr>
          <p:nvPr/>
        </p:nvSpPr>
        <p:spPr bwMode="auto">
          <a:xfrm>
            <a:off x="3073003" y="4681476"/>
            <a:ext cx="7045325" cy="544512"/>
          </a:xfrm>
          <a:prstGeom prst="rect">
            <a:avLst/>
          </a:prstGeom>
          <a:noFill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50825" indent="-250825" algn="l" defTabSz="1006475" rtl="0" fontAlgn="base">
              <a:lnSpc>
                <a:spcPct val="90000"/>
              </a:lnSpc>
              <a:spcBef>
                <a:spcPts val="1100"/>
              </a:spcBef>
              <a:spcAft>
                <a:spcPct val="0"/>
              </a:spcAft>
              <a:buFont typeface="Arial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6950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ED5338"/>
              </a:buClr>
              <a:buNone/>
            </a:pPr>
            <a:r>
              <a:rPr lang="ru-RU" sz="14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Проведение круглых столов включает:</a:t>
            </a:r>
          </a:p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</a:t>
            </a:r>
            <a:r>
              <a:rPr lang="ru-RU" sz="1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итч-сессию потенциальных поставщиков и заказчиков;</a:t>
            </a:r>
          </a:p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</a:t>
            </a:r>
            <a:r>
              <a:rPr lang="ru-RU" sz="1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аседание региональной квалификационной комиссии по «выращиванию»;</a:t>
            </a:r>
          </a:p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B2B </a:t>
            </a:r>
            <a:r>
              <a:rPr lang="ru-RU" sz="1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переговоры с заказчиками;</a:t>
            </a:r>
          </a:p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консультирование по действующим мерам поддержки СМСП с целью включения данных услуг в индивидуальные карты развития.</a:t>
            </a:r>
            <a:endParaRPr lang="ru-RU" sz="1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82925" y="1664084"/>
            <a:ext cx="68738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У</a:t>
            </a:r>
            <a:r>
              <a:rPr lang="ru-RU" sz="1400" dirty="0" smtClean="0"/>
              <a:t>становление </a:t>
            </a:r>
            <a:r>
              <a:rPr lang="ru-RU" sz="1400" dirty="0"/>
              <a:t>диалога, который поможет привлечь субъекты малого и среднего бизнеса </a:t>
            </a:r>
            <a:r>
              <a:rPr lang="ru-RU" sz="1400" dirty="0" smtClean="0"/>
              <a:t>в </a:t>
            </a:r>
            <a:r>
              <a:rPr lang="ru-RU" sz="1400" dirty="0"/>
              <a:t>качестве поставщиков при осуществлении закупок товаров, работ, услуг крупными заказчиками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191429" y="1339456"/>
            <a:ext cx="1848653" cy="1721883"/>
          </a:xfrm>
          <a:prstGeom prst="rect">
            <a:avLst/>
          </a:prstGeom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5400000">
            <a:off x="9058700" y="3821540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CD1849A3-61F4-B8C1-6435-44DCF72192BF}"/>
              </a:ext>
            </a:extLst>
          </p:cNvPr>
          <p:cNvGrpSpPr/>
          <p:nvPr/>
        </p:nvGrpSpPr>
        <p:grpSpPr>
          <a:xfrm rot="10800000">
            <a:off x="1973660" y="7218589"/>
            <a:ext cx="2849371" cy="677391"/>
            <a:chOff x="3829260" y="752996"/>
            <a:chExt cx="2052613" cy="48797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8C9382B9-96EE-544E-A747-BE3B98D239F7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777FCAD1-83AD-B5AB-B0C8-411DB9152571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2E00F4EC-4C9E-C046-73ED-9DB6974B24B9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735013" y="523874"/>
            <a:ext cx="9648825" cy="10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06475">
              <a:lnSpc>
                <a:spcPct val="90000"/>
              </a:lnSpc>
            </a:pP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2</a:t>
            </a:r>
            <a:r>
              <a:rPr lang="ru-RU" sz="3600" dirty="0" smtClean="0">
                <a:solidFill>
                  <a:srgbClr val="562212"/>
                </a:solidFill>
                <a:latin typeface="Arial Black" pitchFamily="34" charset="0"/>
              </a:rPr>
              <a:t>.</a:t>
            </a:r>
            <a:r>
              <a:rPr lang="en-US" sz="3600" dirty="0" smtClean="0">
                <a:solidFill>
                  <a:srgbClr val="562212"/>
                </a:solidFill>
                <a:latin typeface="Arial Black" pitchFamily="34" charset="0"/>
              </a:rPr>
              <a:t> </a:t>
            </a: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ЭТАП </a:t>
            </a:r>
            <a:r>
              <a:rPr lang="ru-RU" sz="3600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600" dirty="0" smtClean="0">
                <a:solidFill>
                  <a:srgbClr val="562212"/>
                </a:solidFill>
              </a:rPr>
              <a:t>День поставщика»</a:t>
            </a:r>
            <a:endParaRPr lang="ru-RU" sz="3600" dirty="0">
              <a:solidFill>
                <a:srgbClr val="562212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862974"/>
              </p:ext>
            </p:extLst>
          </p:nvPr>
        </p:nvGraphicFramePr>
        <p:xfrm>
          <a:off x="735013" y="2533636"/>
          <a:ext cx="9378250" cy="3457135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81722">
                  <a:extLst>
                    <a:ext uri="{9D8B030D-6E8A-4147-A177-3AD203B41FA5}">
                      <a16:colId xmlns:a16="http://schemas.microsoft.com/office/drawing/2014/main" val="3846328647"/>
                    </a:ext>
                  </a:extLst>
                </a:gridCol>
                <a:gridCol w="1737361">
                  <a:extLst>
                    <a:ext uri="{9D8B030D-6E8A-4147-A177-3AD203B41FA5}">
                      <a16:colId xmlns:a16="http://schemas.microsoft.com/office/drawing/2014/main" val="4067892127"/>
                    </a:ext>
                  </a:extLst>
                </a:gridCol>
                <a:gridCol w="7059167">
                  <a:extLst>
                    <a:ext uri="{9D8B030D-6E8A-4147-A177-3AD203B41FA5}">
                      <a16:colId xmlns:a16="http://schemas.microsoft.com/office/drawing/2014/main" val="5245368"/>
                    </a:ext>
                  </a:extLst>
                </a:gridCol>
              </a:tblGrid>
              <a:tr h="1692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 мероприятия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отрасли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 anchor="ctr"/>
                </a:tc>
                <a:extLst>
                  <a:ext uri="{0D108BD9-81ED-4DB2-BD59-A6C34878D82A}">
                    <a16:rowId xmlns:a16="http://schemas.microsoft.com/office/drawing/2014/main" val="2858196172"/>
                  </a:ext>
                </a:extLst>
              </a:tr>
              <a:tr h="187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08.09.2022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Автомобилестроение (Луидор, </a:t>
                      </a:r>
                      <a:r>
                        <a:rPr lang="ru-RU" sz="1600" dirty="0" err="1" smtClean="0">
                          <a:effectLst/>
                        </a:rPr>
                        <a:t>Хавейл</a:t>
                      </a:r>
                      <a:r>
                        <a:rPr lang="ru-RU" sz="1600" dirty="0" smtClean="0">
                          <a:effectLst/>
                        </a:rPr>
                        <a:t>, РЖД, </a:t>
                      </a:r>
                      <a:r>
                        <a:rPr lang="ru-RU" sz="1600" dirty="0" err="1" smtClean="0">
                          <a:effectLst/>
                        </a:rPr>
                        <a:t>Автодор</a:t>
                      </a:r>
                      <a:r>
                        <a:rPr lang="ru-RU" sz="1600" dirty="0" smtClean="0">
                          <a:effectLst/>
                        </a:rPr>
                        <a:t>, Фабрика Композитов)</a:t>
                      </a:r>
                      <a:endParaRPr lang="ru-RU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1201745803"/>
                  </a:ext>
                </a:extLst>
              </a:tr>
              <a:tr h="155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09.09.2022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Легкая промышленность (Первая текстильная фабрика, Меридиан)</a:t>
                      </a:r>
                      <a:endParaRPr lang="ru-RU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3549447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28.09.2022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Радиоэлектроника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(НИИИС, НИТЕЛ, Завод </a:t>
                      </a:r>
                      <a:r>
                        <a:rPr lang="ru-RU" sz="1600" dirty="0">
                          <a:effectLst/>
                        </a:rPr>
                        <a:t>им. </a:t>
                      </a:r>
                      <a:r>
                        <a:rPr lang="ru-RU" sz="1600" dirty="0" smtClean="0">
                          <a:effectLst/>
                        </a:rPr>
                        <a:t>Петровского, АПЗ)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1808828746"/>
                  </a:ext>
                </a:extLst>
              </a:tr>
              <a:tr h="464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29.09.2022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Химическая </a:t>
                      </a:r>
                      <a:r>
                        <a:rPr lang="ru-RU" sz="1600" dirty="0" smtClean="0">
                          <a:effectLst/>
                        </a:rPr>
                        <a:t>отрасль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(Газпром, </a:t>
                      </a:r>
                      <a:r>
                        <a:rPr lang="ru-RU" sz="1600" dirty="0" err="1" smtClean="0">
                          <a:effectLst/>
                        </a:rPr>
                        <a:t>Сибур</a:t>
                      </a:r>
                      <a:r>
                        <a:rPr lang="ru-RU" sz="1600" dirty="0" smtClean="0">
                          <a:effectLst/>
                        </a:rPr>
                        <a:t>, Лукойл, </a:t>
                      </a:r>
                      <a:r>
                        <a:rPr lang="ru-RU" sz="1600" dirty="0" err="1" smtClean="0">
                          <a:effectLst/>
                        </a:rPr>
                        <a:t>Транснефть</a:t>
                      </a:r>
                      <a:r>
                        <a:rPr lang="ru-RU" sz="1600" dirty="0" smtClean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351165966"/>
                  </a:ext>
                </a:extLst>
              </a:tr>
              <a:tr h="1692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20.10.2022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Индустрия гостеприимства (Ассоциация</a:t>
                      </a:r>
                      <a:r>
                        <a:rPr lang="ru-RU" sz="1600" baseline="0" dirty="0" smtClean="0">
                          <a:effectLst/>
                        </a:rPr>
                        <a:t> рестораторов Нижнего Новгорода)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232742529"/>
                  </a:ext>
                </a:extLst>
              </a:tr>
              <a:tr h="1386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21.10.2022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Ритейл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(</a:t>
                      </a:r>
                      <a:r>
                        <a:rPr lang="ru-RU" sz="1600" dirty="0" err="1" smtClean="0">
                          <a:effectLst/>
                        </a:rPr>
                        <a:t>Спар</a:t>
                      </a:r>
                      <a:r>
                        <a:rPr lang="ru-RU" sz="1600" dirty="0" smtClean="0">
                          <a:effectLst/>
                        </a:rPr>
                        <a:t>, Ашан, Малинка, </a:t>
                      </a:r>
                      <a:r>
                        <a:rPr lang="ru-RU" sz="1600" dirty="0" err="1" smtClean="0">
                          <a:effectLst/>
                        </a:rPr>
                        <a:t>Авакадо</a:t>
                      </a:r>
                      <a:r>
                        <a:rPr lang="ru-RU" sz="1600" dirty="0" smtClean="0">
                          <a:effectLst/>
                        </a:rPr>
                        <a:t>, Магнит)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39343594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08.11.2022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Пассажирские </a:t>
                      </a:r>
                      <a:r>
                        <a:rPr lang="ru-RU" sz="1600" dirty="0" smtClean="0">
                          <a:effectLst/>
                        </a:rPr>
                        <a:t>перевозки (ГЖД, Аэрофлот)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2356290681"/>
                  </a:ext>
                </a:extLst>
              </a:tr>
              <a:tr h="1692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09.11.2022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Медицинское </a:t>
                      </a:r>
                      <a:r>
                        <a:rPr lang="ru-RU" sz="1600" dirty="0" smtClean="0">
                          <a:effectLst/>
                        </a:rPr>
                        <a:t>производство (ПОМЦ, ГИТО)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28073376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22.11.2022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Металлургия (ВМЗ, </a:t>
                      </a:r>
                      <a:r>
                        <a:rPr lang="ru-RU" sz="1600" dirty="0" err="1" smtClean="0">
                          <a:effectLst/>
                        </a:rPr>
                        <a:t>Русполимет</a:t>
                      </a:r>
                      <a:r>
                        <a:rPr lang="ru-RU" sz="1600" dirty="0" smtClean="0">
                          <a:effectLst/>
                        </a:rPr>
                        <a:t>, Выксунский </a:t>
                      </a:r>
                      <a:r>
                        <a:rPr lang="ru-RU" sz="1600" dirty="0">
                          <a:effectLst/>
                        </a:rPr>
                        <a:t>литейно-механический </a:t>
                      </a:r>
                      <a:r>
                        <a:rPr lang="ru-RU" sz="1600" dirty="0" smtClean="0">
                          <a:effectLst/>
                        </a:rPr>
                        <a:t>завод)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1540477847"/>
                  </a:ext>
                </a:extLst>
              </a:tr>
              <a:tr h="1692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23.11.2022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Строительство и ЖКХ (</a:t>
                      </a:r>
                      <a:r>
                        <a:rPr lang="ru-RU" sz="1600" dirty="0" err="1" smtClean="0">
                          <a:effectLst/>
                        </a:rPr>
                        <a:t>Теплоэнерго</a:t>
                      </a:r>
                      <a:r>
                        <a:rPr lang="ru-RU" sz="1600" dirty="0" smtClean="0">
                          <a:effectLst/>
                        </a:rPr>
                        <a:t>, Водоканал, МРСК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Газпром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межрегионгаз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Нижний Новгород</a:t>
                      </a:r>
                      <a:r>
                        <a:rPr lang="ru-RU" sz="1600" dirty="0" smtClean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28" marR="49428" marT="0" marB="0"/>
                </a:tc>
                <a:extLst>
                  <a:ext uri="{0D108BD9-81ED-4DB2-BD59-A6C34878D82A}">
                    <a16:rowId xmlns:a16="http://schemas.microsoft.com/office/drawing/2014/main" val="2460216713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735013" y="1735128"/>
            <a:ext cx="9221787" cy="66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562212"/>
                </a:solidFill>
              </a:rPr>
              <a:t>График проведения мероприятий «День поставщика» в рамках программы «Выращивание»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015318" y="-1052810"/>
            <a:ext cx="1848653" cy="1721883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10625135">
            <a:off x="4364510" y="6313958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D1849A3-61F4-B8C1-6435-44DCF72192BF}"/>
              </a:ext>
            </a:extLst>
          </p:cNvPr>
          <p:cNvGrpSpPr/>
          <p:nvPr/>
        </p:nvGrpSpPr>
        <p:grpSpPr>
          <a:xfrm rot="5245031">
            <a:off x="-1264067" y="3161880"/>
            <a:ext cx="2849371" cy="677391"/>
            <a:chOff x="3829260" y="752996"/>
            <a:chExt cx="2052613" cy="48797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C9382B9-96EE-544E-A747-BE3B98D239F7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77FCAD1-83AD-B5AB-B0C8-411DB9152571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2E00F4EC-4C9E-C046-73ED-9DB6974B24B9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33908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body" idx="4294967295"/>
          </p:nvPr>
        </p:nvSpPr>
        <p:spPr bwMode="auto">
          <a:xfrm>
            <a:off x="2966785" y="2210450"/>
            <a:ext cx="7045325" cy="54451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buClr>
                <a:srgbClr val="ED5338"/>
              </a:buClr>
            </a:pP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Мониторинг по </a:t>
            </a:r>
            <a:r>
              <a:rPr lang="ru-RU" sz="1600" dirty="0" err="1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импортозамещению</a:t>
            </a: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100000"/>
              </a:lnSpc>
              <a:buClr>
                <a:srgbClr val="ED5338"/>
              </a:buClr>
            </a:pP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Разработка индивидуальных карт развития</a:t>
            </a:r>
          </a:p>
        </p:txBody>
      </p:sp>
      <p:grpSp>
        <p:nvGrpSpPr>
          <p:cNvPr id="67587" name="Group 3"/>
          <p:cNvGrpSpPr>
            <a:grpSpLocks/>
          </p:cNvGrpSpPr>
          <p:nvPr/>
        </p:nvGrpSpPr>
        <p:grpSpPr bwMode="auto">
          <a:xfrm>
            <a:off x="944311" y="2194693"/>
            <a:ext cx="2022475" cy="854373"/>
            <a:chOff x="555" y="2252"/>
            <a:chExt cx="1274" cy="581"/>
          </a:xfrm>
        </p:grpSpPr>
        <p:sp>
          <p:nvSpPr>
            <p:cNvPr id="3" name="Прямоугольник 10"/>
            <p:cNvSpPr/>
            <p:nvPr/>
          </p:nvSpPr>
          <p:spPr>
            <a:xfrm>
              <a:off x="570" y="2252"/>
              <a:ext cx="1199" cy="580"/>
            </a:xfrm>
            <a:prstGeom prst="rect">
              <a:avLst/>
            </a:prstGeom>
            <a:solidFill>
              <a:srgbClr val="F2E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ru-RU" sz="15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" name="Прямоугольник 11"/>
            <p:cNvSpPr/>
            <p:nvPr/>
          </p:nvSpPr>
          <p:spPr>
            <a:xfrm>
              <a:off x="570" y="2252"/>
              <a:ext cx="159" cy="581"/>
            </a:xfrm>
            <a:prstGeom prst="rect">
              <a:avLst/>
            </a:prstGeom>
            <a:solidFill>
              <a:srgbClr val="ED5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ru-RU" sz="15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7590" name="TextBox 12"/>
            <p:cNvSpPr txBox="1">
              <a:spLocks noChangeArrowheads="1"/>
            </p:cNvSpPr>
            <p:nvPr/>
          </p:nvSpPr>
          <p:spPr bwMode="auto">
            <a:xfrm>
              <a:off x="555" y="240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1400">
                  <a:solidFill>
                    <a:srgbClr val="F7F2E5"/>
                  </a:solidFill>
                  <a:latin typeface="Arial Black" pitchFamily="34" charset="0"/>
                </a:rPr>
                <a:t>1</a:t>
              </a:r>
              <a:endParaRPr lang="ru-RU" sz="1400">
                <a:solidFill>
                  <a:srgbClr val="F7F2E5"/>
                </a:solidFill>
                <a:latin typeface="Arial Black" pitchFamily="34" charset="0"/>
              </a:endParaRPr>
            </a:p>
          </p:txBody>
        </p:sp>
        <p:sp>
          <p:nvSpPr>
            <p:cNvPr id="5" name="Прямоугольник 50"/>
            <p:cNvSpPr/>
            <p:nvPr/>
          </p:nvSpPr>
          <p:spPr>
            <a:xfrm>
              <a:off x="742" y="2441"/>
              <a:ext cx="1087" cy="192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pPr>
                <a:spcAft>
                  <a:spcPts val="525"/>
                </a:spcAft>
              </a:pPr>
              <a:r>
                <a:rPr lang="ru-RU" sz="1400" b="1">
                  <a:solidFill>
                    <a:srgbClr val="562212"/>
                  </a:solidFill>
                </a:rPr>
                <a:t>ЦЕЛИ</a:t>
              </a:r>
            </a:p>
          </p:txBody>
        </p:sp>
      </p:grpSp>
      <p:sp>
        <p:nvSpPr>
          <p:cNvPr id="67592" name="Rectangle 8"/>
          <p:cNvSpPr>
            <a:spLocks/>
          </p:cNvSpPr>
          <p:nvPr/>
        </p:nvSpPr>
        <p:spPr bwMode="auto">
          <a:xfrm>
            <a:off x="3204529" y="3409049"/>
            <a:ext cx="704532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0825" indent="-250825" algn="just" defTabSz="1006475">
              <a:lnSpc>
                <a:spcPct val="90000"/>
              </a:lnSpc>
              <a:spcAft>
                <a:spcPts val="600"/>
              </a:spcAft>
              <a:buFont typeface="Arial" charset="0"/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15 </a:t>
            </a:r>
            <a:r>
              <a:rPr lang="ru-RU" sz="1600" dirty="0">
                <a:solidFill>
                  <a:srgbClr val="FF0000"/>
                </a:solidFill>
              </a:rPr>
              <a:t>Июля 2022 г. –  </a:t>
            </a:r>
            <a:r>
              <a:rPr lang="ru-RU" sz="1600" dirty="0" smtClean="0">
                <a:solidFill>
                  <a:srgbClr val="FF0000"/>
                </a:solidFill>
              </a:rPr>
              <a:t>30 Ноября </a:t>
            </a:r>
            <a:r>
              <a:rPr lang="ru-RU" sz="1600" dirty="0">
                <a:solidFill>
                  <a:srgbClr val="FF0000"/>
                </a:solidFill>
              </a:rPr>
              <a:t>2022 г</a:t>
            </a:r>
            <a:r>
              <a:rPr lang="ru-RU" sz="1600" dirty="0"/>
              <a:t>.</a:t>
            </a:r>
          </a:p>
        </p:txBody>
      </p:sp>
      <p:sp>
        <p:nvSpPr>
          <p:cNvPr id="2" name="Заголовок 1"/>
          <p:cNvSpPr>
            <a:spLocks/>
          </p:cNvSpPr>
          <p:nvPr/>
        </p:nvSpPr>
        <p:spPr bwMode="auto">
          <a:xfrm>
            <a:off x="815323" y="1002773"/>
            <a:ext cx="926009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06475">
              <a:lnSpc>
                <a:spcPct val="90000"/>
              </a:lnSpc>
            </a:pP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3</a:t>
            </a:r>
            <a:r>
              <a:rPr lang="ru-RU" sz="3600" dirty="0" smtClean="0">
                <a:solidFill>
                  <a:srgbClr val="562212"/>
                </a:solidFill>
                <a:latin typeface="Arial Black" pitchFamily="34" charset="0"/>
              </a:rPr>
              <a:t>.</a:t>
            </a:r>
            <a:r>
              <a:rPr lang="en-US" sz="3600" dirty="0" smtClean="0">
                <a:solidFill>
                  <a:srgbClr val="562212"/>
                </a:solidFill>
                <a:latin typeface="Arial Black" pitchFamily="34" charset="0"/>
              </a:rPr>
              <a:t> </a:t>
            </a: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ЭТАП </a:t>
            </a:r>
            <a:r>
              <a:rPr lang="ru-RU" sz="36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3600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роведение </a:t>
            </a:r>
            <a:r>
              <a:rPr lang="ru-RU" sz="36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квалификационной оценки и разработка </a:t>
            </a:r>
            <a:r>
              <a:rPr lang="ru-RU" sz="3600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индивидуальной карты развития</a:t>
            </a:r>
            <a:endParaRPr lang="ru-RU" sz="3600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9"/>
          <p:cNvGrpSpPr>
            <a:grpSpLocks/>
          </p:cNvGrpSpPr>
          <p:nvPr/>
        </p:nvGrpSpPr>
        <p:grpSpPr bwMode="auto">
          <a:xfrm>
            <a:off x="920497" y="3245000"/>
            <a:ext cx="1935163" cy="781250"/>
            <a:chOff x="544" y="1878"/>
            <a:chExt cx="1219" cy="581"/>
          </a:xfrm>
        </p:grpSpPr>
        <p:grpSp>
          <p:nvGrpSpPr>
            <p:cNvPr id="29" name="Group 10"/>
            <p:cNvGrpSpPr>
              <a:grpSpLocks/>
            </p:cNvGrpSpPr>
            <p:nvPr/>
          </p:nvGrpSpPr>
          <p:grpSpPr bwMode="auto">
            <a:xfrm>
              <a:off x="559" y="1878"/>
              <a:ext cx="1204" cy="581"/>
              <a:chOff x="559" y="1348"/>
              <a:chExt cx="1204" cy="581"/>
            </a:xfrm>
          </p:grpSpPr>
          <p:sp>
            <p:nvSpPr>
              <p:cNvPr id="31" name="Прямоугольник 10"/>
              <p:cNvSpPr/>
              <p:nvPr/>
            </p:nvSpPr>
            <p:spPr>
              <a:xfrm>
                <a:off x="559" y="1348"/>
                <a:ext cx="1204" cy="580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2" name="Прямоугольник 11"/>
              <p:cNvSpPr/>
              <p:nvPr/>
            </p:nvSpPr>
            <p:spPr>
              <a:xfrm>
                <a:off x="559" y="1348"/>
                <a:ext cx="159" cy="581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3" name="Прямоугольник 50"/>
              <p:cNvSpPr/>
              <p:nvPr/>
            </p:nvSpPr>
            <p:spPr>
              <a:xfrm>
                <a:off x="731" y="1470"/>
                <a:ext cx="960" cy="326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>
                  <a:spcAft>
                    <a:spcPts val="525"/>
                  </a:spcAft>
                </a:pPr>
                <a:r>
                  <a:rPr lang="ru-RU" sz="1400" b="1" dirty="0">
                    <a:solidFill>
                      <a:srgbClr val="562212"/>
                    </a:solidFill>
                  </a:rPr>
                  <a:t>СРОКИ </a:t>
                </a:r>
                <a:br>
                  <a:rPr lang="ru-RU" sz="1400" b="1" dirty="0">
                    <a:solidFill>
                      <a:srgbClr val="562212"/>
                    </a:solidFill>
                  </a:rPr>
                </a:br>
                <a:r>
                  <a:rPr lang="ru-RU" sz="1400" b="1" dirty="0">
                    <a:solidFill>
                      <a:srgbClr val="562212"/>
                    </a:solidFill>
                  </a:rPr>
                  <a:t>ПРОВЕДЕНИЯ</a:t>
                </a:r>
              </a:p>
            </p:txBody>
          </p:sp>
        </p:grp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>
              <a:off x="544" y="205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1400">
                  <a:solidFill>
                    <a:srgbClr val="F7F2E5"/>
                  </a:solidFill>
                  <a:latin typeface="Arial Black" pitchFamily="34" charset="0"/>
                </a:rPr>
                <a:t>2</a:t>
              </a:r>
            </a:p>
          </p:txBody>
        </p:sp>
      </p:grpSp>
      <p:grpSp>
        <p:nvGrpSpPr>
          <p:cNvPr id="41" name="Group 22"/>
          <p:cNvGrpSpPr>
            <a:grpSpLocks/>
          </p:cNvGrpSpPr>
          <p:nvPr/>
        </p:nvGrpSpPr>
        <p:grpSpPr bwMode="auto">
          <a:xfrm>
            <a:off x="950708" y="5176082"/>
            <a:ext cx="1911350" cy="956272"/>
            <a:chOff x="559" y="1343"/>
            <a:chExt cx="1204" cy="586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559" y="1343"/>
              <a:ext cx="1204" cy="580"/>
            </a:xfrm>
            <a:prstGeom prst="rect">
              <a:avLst/>
            </a:prstGeom>
            <a:solidFill>
              <a:srgbClr val="F2E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ru-RU" sz="15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559" y="1348"/>
              <a:ext cx="159" cy="581"/>
            </a:xfrm>
            <a:prstGeom prst="rect">
              <a:avLst/>
            </a:prstGeom>
            <a:solidFill>
              <a:srgbClr val="ED5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r>
                <a:rPr lang="ru-RU" sz="1400" b="1" dirty="0">
                  <a:solidFill>
                    <a:srgbClr val="FFFFFF"/>
                  </a:solidFill>
                  <a:latin typeface="Arial Black" pitchFamily="34" charset="0"/>
                  <a:cs typeface="Arial" charset="0"/>
                </a:rPr>
                <a:t>3</a:t>
              </a: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731" y="1537"/>
              <a:ext cx="960" cy="192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pPr>
                <a:spcAft>
                  <a:spcPts val="525"/>
                </a:spcAft>
              </a:pPr>
              <a:r>
                <a:rPr lang="ru-RU" sz="1400" b="1" dirty="0">
                  <a:solidFill>
                    <a:srgbClr val="562212"/>
                  </a:solidFill>
                </a:rPr>
                <a:t>СОДЕРЖАНИЕ</a:t>
              </a:r>
            </a:p>
          </p:txBody>
        </p:sp>
      </p:grpSp>
      <p:sp>
        <p:nvSpPr>
          <p:cNvPr id="49" name="Rectangle 26"/>
          <p:cNvSpPr>
            <a:spLocks/>
          </p:cNvSpPr>
          <p:nvPr/>
        </p:nvSpPr>
        <p:spPr bwMode="auto">
          <a:xfrm>
            <a:off x="2855660" y="3495352"/>
            <a:ext cx="7045325" cy="290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endParaRPr lang="ru-RU" sz="1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63"/>
          <p:cNvGrpSpPr>
            <a:grpSpLocks/>
          </p:cNvGrpSpPr>
          <p:nvPr/>
        </p:nvGrpSpPr>
        <p:grpSpPr bwMode="auto">
          <a:xfrm>
            <a:off x="926450" y="4209117"/>
            <a:ext cx="1947070" cy="784098"/>
            <a:chOff x="544" y="1878"/>
            <a:chExt cx="1204" cy="581"/>
          </a:xfrm>
        </p:grpSpPr>
        <p:grpSp>
          <p:nvGrpSpPr>
            <p:cNvPr id="22" name="Group 64"/>
            <p:cNvGrpSpPr>
              <a:grpSpLocks/>
            </p:cNvGrpSpPr>
            <p:nvPr/>
          </p:nvGrpSpPr>
          <p:grpSpPr bwMode="auto">
            <a:xfrm>
              <a:off x="544" y="1878"/>
              <a:ext cx="1204" cy="581"/>
              <a:chOff x="544" y="1348"/>
              <a:chExt cx="1204" cy="581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544" y="1349"/>
                <a:ext cx="1204" cy="580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559" y="1348"/>
                <a:ext cx="159" cy="581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ru-RU" sz="15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731" y="1519"/>
                <a:ext cx="960" cy="228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>
                  <a:spcAft>
                    <a:spcPts val="525"/>
                  </a:spcAft>
                </a:pPr>
                <a:r>
                  <a:rPr lang="ru-RU" sz="1400" b="1" dirty="0" smtClean="0">
                    <a:solidFill>
                      <a:srgbClr val="562212"/>
                    </a:solidFill>
                  </a:rPr>
                  <a:t>ОХВАТ</a:t>
                </a:r>
                <a:endParaRPr lang="ru-RU" sz="1400" b="1" dirty="0">
                  <a:solidFill>
                    <a:srgbClr val="562212"/>
                  </a:solidFill>
                </a:endParaRPr>
              </a:p>
            </p:txBody>
          </p:sp>
        </p:grpSp>
        <p:sp>
          <p:nvSpPr>
            <p:cNvPr id="23" name="TextBox 12"/>
            <p:cNvSpPr txBox="1">
              <a:spLocks noChangeArrowheads="1"/>
            </p:cNvSpPr>
            <p:nvPr/>
          </p:nvSpPr>
          <p:spPr bwMode="auto">
            <a:xfrm>
              <a:off x="544" y="2051"/>
              <a:ext cx="129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1400" dirty="0" smtClean="0">
                  <a:solidFill>
                    <a:srgbClr val="F7F2E5"/>
                  </a:solidFill>
                  <a:latin typeface="Arial Black" pitchFamily="34" charset="0"/>
                </a:rPr>
                <a:t>3</a:t>
              </a:r>
              <a:endParaRPr lang="ru-RU" sz="1400" dirty="0">
                <a:solidFill>
                  <a:srgbClr val="F7F2E5"/>
                </a:solidFill>
                <a:latin typeface="Arial Black" pitchFamily="34" charset="0"/>
              </a:endParaRPr>
            </a:p>
          </p:txBody>
        </p:sp>
      </p:grpSp>
      <p:sp>
        <p:nvSpPr>
          <p:cNvPr id="34" name="Rectangle 2"/>
          <p:cNvSpPr txBox="1">
            <a:spLocks/>
          </p:cNvSpPr>
          <p:nvPr/>
        </p:nvSpPr>
        <p:spPr bwMode="auto">
          <a:xfrm>
            <a:off x="3030094" y="5176082"/>
            <a:ext cx="7045325" cy="544512"/>
          </a:xfrm>
          <a:prstGeom prst="rect">
            <a:avLst/>
          </a:prstGeom>
          <a:noFill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50825" indent="-250825" algn="l" defTabSz="1006475" rtl="0" fontAlgn="base">
              <a:lnSpc>
                <a:spcPct val="90000"/>
              </a:lnSpc>
              <a:spcBef>
                <a:spcPts val="1100"/>
              </a:spcBef>
              <a:spcAft>
                <a:spcPct val="0"/>
              </a:spcAft>
              <a:buFont typeface="Arial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6950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Мониторинг деятельности компании на предмет </a:t>
            </a:r>
            <a:r>
              <a:rPr lang="ru-RU" sz="1600" dirty="0" err="1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импортозамещения</a:t>
            </a: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Разработка дорожной карты выращивания (плана-графика услуг и мер поддержки) субъекта МСП;</a:t>
            </a:r>
          </a:p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Подписание трехстороннего соглашения с СМСП, отобранными </a:t>
            </a:r>
            <a:r>
              <a:rPr lang="ru-RU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региональной квалификационной комиссии по «выращиванию</a:t>
            </a: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».</a:t>
            </a:r>
          </a:p>
        </p:txBody>
      </p:sp>
      <p:sp>
        <p:nvSpPr>
          <p:cNvPr id="35" name="Rectangle 2"/>
          <p:cNvSpPr txBox="1">
            <a:spLocks/>
          </p:cNvSpPr>
          <p:nvPr/>
        </p:nvSpPr>
        <p:spPr bwMode="auto">
          <a:xfrm>
            <a:off x="3030093" y="4270499"/>
            <a:ext cx="7045325" cy="544512"/>
          </a:xfrm>
          <a:prstGeom prst="rect">
            <a:avLst/>
          </a:prstGeom>
          <a:noFill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50825" indent="-250825" algn="l" defTabSz="1006475" rtl="0" fontAlgn="base">
              <a:lnSpc>
                <a:spcPct val="90000"/>
              </a:lnSpc>
              <a:spcBef>
                <a:spcPts val="1100"/>
              </a:spcBef>
              <a:spcAft>
                <a:spcPct val="0"/>
              </a:spcAft>
              <a:buFont typeface="Arial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6950" indent="-250825" algn="l" defTabSz="1006475" rtl="0" fontAlgn="base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100 субъектов МСП, для включение в программу «Выращивание»</a:t>
            </a:r>
          </a:p>
          <a:p>
            <a:pPr>
              <a:lnSpc>
                <a:spcPct val="100000"/>
              </a:lnSpc>
              <a:buClr>
                <a:srgbClr val="ED533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100 индивидуальных карт развития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713588" y="6403145"/>
            <a:ext cx="1848653" cy="1721883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5400000">
            <a:off x="9190226" y="2474430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56221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Преимущества участия в программе «Выращивания»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sz="2500" dirty="0"/>
              <a:t>р</a:t>
            </a:r>
            <a:r>
              <a:rPr lang="ru-RU" sz="2500" dirty="0" smtClean="0"/>
              <a:t>азработка </a:t>
            </a:r>
            <a:r>
              <a:rPr lang="ru-RU" sz="2500" dirty="0"/>
              <a:t>Индивидуальной карты развития для субъекта МСП – </a:t>
            </a:r>
            <a:r>
              <a:rPr lang="ru-RU" sz="2500" dirty="0" smtClean="0"/>
              <a:t>участника программы (финансовая, лизинговая и имущественная  поддержка, гранты, субсидии, доступ к энергоресурсам и коммуникациям, иные виды поддержки)</a:t>
            </a:r>
            <a:endParaRPr lang="ru-RU" sz="2500" dirty="0"/>
          </a:p>
          <a:p>
            <a:pPr algn="just"/>
            <a:r>
              <a:rPr lang="ru-RU" sz="2500" dirty="0" smtClean="0"/>
              <a:t> участники программы имеют возможность прямого общения с потенциальными заказчиками, чтобы у них складывалось понимание, как можно изменить производственный процесс или чего на данный момент недостаточно для того, чтобы стать участником закупки</a:t>
            </a:r>
          </a:p>
          <a:p>
            <a:pPr algn="just"/>
            <a:r>
              <a:rPr lang="ru-RU" sz="2500" dirty="0" smtClean="0"/>
              <a:t> в рамках соглашения участники программы получают возможность сопровождения </a:t>
            </a:r>
            <a:r>
              <a:rPr lang="ru-RU" sz="2500" dirty="0"/>
              <a:t>при получении </a:t>
            </a:r>
            <a:r>
              <a:rPr lang="ru-RU" sz="2500" dirty="0" smtClean="0"/>
              <a:t>гос. поддержки </a:t>
            </a:r>
            <a:r>
              <a:rPr lang="ru-RU" sz="2500" dirty="0"/>
              <a:t>на </a:t>
            </a:r>
            <a:r>
              <a:rPr lang="ru-RU" sz="2500" dirty="0" smtClean="0"/>
              <a:t>срок 1,5 </a:t>
            </a:r>
            <a:r>
              <a:rPr lang="ru-RU" sz="2500" dirty="0"/>
              <a:t>года  (</a:t>
            </a:r>
            <a:r>
              <a:rPr lang="ru-RU" sz="2500" dirty="0" smtClean="0"/>
              <a:t>консультирование, сбор </a:t>
            </a:r>
            <a:r>
              <a:rPr lang="ru-RU" sz="2500" dirty="0"/>
              <a:t>и подача заявок</a:t>
            </a:r>
            <a:r>
              <a:rPr lang="ru-RU" sz="2500" dirty="0" smtClean="0"/>
              <a:t>, </a:t>
            </a:r>
            <a:r>
              <a:rPr lang="ru-RU" sz="2500" dirty="0"/>
              <a:t>помощь в предоставлении отчетности</a:t>
            </a:r>
            <a:r>
              <a:rPr lang="ru-RU" sz="2500" dirty="0" smtClean="0"/>
              <a:t>)</a:t>
            </a:r>
          </a:p>
          <a:p>
            <a:pPr algn="just"/>
            <a:r>
              <a:rPr lang="ru-RU" sz="2500" dirty="0" smtClean="0"/>
              <a:t>для </a:t>
            </a:r>
            <a:r>
              <a:rPr lang="ru-RU" sz="2500" dirty="0"/>
              <a:t>участников программы действуют специальные процентные ставки </a:t>
            </a:r>
            <a:r>
              <a:rPr lang="ru-RU" sz="2500" dirty="0" smtClean="0"/>
              <a:t>при микрокредитовании организации</a:t>
            </a:r>
          </a:p>
          <a:p>
            <a:pPr algn="just"/>
            <a:r>
              <a:rPr lang="ru-RU" sz="2500" dirty="0" smtClean="0"/>
              <a:t>есть </a:t>
            </a:r>
            <a:r>
              <a:rPr lang="ru-RU" sz="2500" dirty="0"/>
              <a:t>возможность </a:t>
            </a:r>
            <a:r>
              <a:rPr lang="ru-RU" sz="2500" dirty="0" smtClean="0"/>
              <a:t>кооперации между участниками программы (взаимодействие не только с Заказчиком, но и между собой)</a:t>
            </a:r>
            <a:endParaRPr lang="ru-RU" sz="25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990315" y="907966"/>
            <a:ext cx="1848653" cy="1721883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10800000">
            <a:off x="4286278" y="6221572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D1849A3-61F4-B8C1-6435-44DCF72192BF}"/>
              </a:ext>
            </a:extLst>
          </p:cNvPr>
          <p:cNvGrpSpPr/>
          <p:nvPr/>
        </p:nvGrpSpPr>
        <p:grpSpPr>
          <a:xfrm rot="15973661">
            <a:off x="9171407" y="2467635"/>
            <a:ext cx="2849371" cy="677391"/>
            <a:chOff x="3829260" y="752996"/>
            <a:chExt cx="2052613" cy="487975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C9382B9-96EE-544E-A747-BE3B98D239F7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77FCAD1-83AD-B5AB-B0C8-411DB9152571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E00F4EC-4C9E-C046-73ED-9DB6974B24B9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429668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1787" cy="109563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56221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Электронный  каталог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013" y="1640264"/>
            <a:ext cx="9221787" cy="516852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Электронный каталог – каталог предприятий Нижегородской области </a:t>
            </a:r>
            <a:r>
              <a:rPr lang="en-US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://clustersnn.ru/</a:t>
            </a:r>
          </a:p>
          <a:p>
            <a:pPr marL="895350"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Наименование компании</a:t>
            </a:r>
          </a:p>
          <a:p>
            <a:pPr marL="895350"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Контактная информация </a:t>
            </a:r>
          </a:p>
          <a:p>
            <a:pPr marL="895350"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Руководство</a:t>
            </a:r>
          </a:p>
          <a:p>
            <a:pPr marL="895350"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Описание деятельности и продукции компании</a:t>
            </a:r>
          </a:p>
          <a:p>
            <a:pPr marL="895350"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Основная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номенклатура продукции </a:t>
            </a:r>
          </a:p>
          <a:p>
            <a:pPr marL="895350"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Инвестиции </a:t>
            </a:r>
          </a:p>
          <a:p>
            <a:pPr marL="895350"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Принадлежность к кластеру</a:t>
            </a:r>
          </a:p>
          <a:p>
            <a:pPr marL="895350"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Перечень предприятий, основных потребителей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продукции</a:t>
            </a:r>
          </a:p>
          <a:p>
            <a:pPr marL="644525" indent="0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Информация о предприятии для участника программы Выращивания размещается бесплатно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в выставках без вашего участия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924327" y="2746193"/>
            <a:ext cx="1848653" cy="1721883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5400000">
            <a:off x="9131018" y="2257179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D1849A3-61F4-B8C1-6435-44DCF72192BF}"/>
              </a:ext>
            </a:extLst>
          </p:cNvPr>
          <p:cNvGrpSpPr/>
          <p:nvPr/>
        </p:nvGrpSpPr>
        <p:grpSpPr>
          <a:xfrm rot="10800000">
            <a:off x="4250614" y="7220979"/>
            <a:ext cx="2849371" cy="677391"/>
            <a:chOff x="3829260" y="752996"/>
            <a:chExt cx="2052613" cy="487975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C9382B9-96EE-544E-A747-BE3B98D239F7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77FCAD1-83AD-B5AB-B0C8-411DB9152571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2E00F4EC-4C9E-C046-73ED-9DB6974B24B9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83049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56221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 попасть в программу выращивания</a:t>
            </a:r>
            <a:endParaRPr lang="ru-RU" sz="3600" dirty="0">
              <a:solidFill>
                <a:srgbClr val="56221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2169" y="1863725"/>
            <a:ext cx="9662474" cy="4945063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buClr>
                <a:srgbClr val="ED5338"/>
              </a:buClr>
            </a:pPr>
            <a:r>
              <a:rPr lang="ru-RU" sz="2800" kern="1500" dirty="0">
                <a:latin typeface="Arial" panose="020B0604020202020204" pitchFamily="34" charset="0"/>
                <a:cs typeface="Arial" panose="020B0604020202020204" pitchFamily="34" charset="0"/>
              </a:rPr>
              <a:t>Зайти на сайт Мой бизнес 52 (Проект «Выращивание»)</a:t>
            </a:r>
          </a:p>
          <a:p>
            <a:pPr>
              <a:spcBef>
                <a:spcPts val="2400"/>
              </a:spcBef>
              <a:buClr>
                <a:srgbClr val="ED5338"/>
              </a:buClr>
            </a:pPr>
            <a:r>
              <a:rPr lang="ru-RU" sz="2800" kern="1500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Зарегистрироваться на цифровой платформе Корпорации МСП РФ</a:t>
            </a:r>
          </a:p>
          <a:p>
            <a:pPr>
              <a:spcBef>
                <a:spcPts val="2400"/>
              </a:spcBef>
              <a:buClr>
                <a:srgbClr val="ED5338"/>
              </a:buClr>
            </a:pPr>
            <a:r>
              <a:rPr lang="ru-RU" sz="2800" kern="1500" dirty="0">
                <a:latin typeface="Arial" panose="020B0604020202020204" pitchFamily="34" charset="0"/>
                <a:cs typeface="Arial" panose="020B0604020202020204" pitchFamily="34" charset="0"/>
              </a:rPr>
              <a:t>Заполнить заявление на получение </a:t>
            </a:r>
            <a:r>
              <a:rPr lang="ru-RU" sz="2800" kern="1500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услуги:</a:t>
            </a:r>
            <a:endParaRPr lang="ru-RU" sz="2800" kern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indent="-454025">
              <a:spcBef>
                <a:spcPts val="2400"/>
              </a:spcBef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2500" kern="1500" dirty="0" smtClean="0"/>
              <a:t>проводится мониторинг закупочной деятельности</a:t>
            </a:r>
          </a:p>
          <a:p>
            <a:pPr marL="990600" indent="-454025">
              <a:spcBef>
                <a:spcPts val="2400"/>
              </a:spcBef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2500" kern="1500" dirty="0" smtClean="0"/>
              <a:t>подбор Заказчика по сфере деятельности </a:t>
            </a:r>
          </a:p>
          <a:p>
            <a:pPr marL="990600" indent="-454025">
              <a:spcBef>
                <a:spcPts val="2400"/>
              </a:spcBef>
              <a:buClr>
                <a:srgbClr val="ED5338"/>
              </a:buClr>
              <a:buFont typeface="Wingdings" panose="05000000000000000000" pitchFamily="2" charset="2"/>
              <a:buChar char="ü"/>
            </a:pPr>
            <a:r>
              <a:rPr lang="ru-RU" sz="2500" kern="1500" dirty="0" smtClean="0"/>
              <a:t>выдается уведомление на участие в Дне поставщика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FC9A8C-4391-9F0D-0CD5-45CEEB467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924327" y="4179067"/>
            <a:ext cx="1848653" cy="1721883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45C5E69-CACE-1327-CF82-100EE10A0E47}"/>
              </a:ext>
            </a:extLst>
          </p:cNvPr>
          <p:cNvGrpSpPr/>
          <p:nvPr/>
        </p:nvGrpSpPr>
        <p:grpSpPr>
          <a:xfrm rot="5400000">
            <a:off x="9225015" y="2935909"/>
            <a:ext cx="2119256" cy="1472882"/>
            <a:chOff x="2418080" y="4704080"/>
            <a:chExt cx="2032000" cy="1412239"/>
          </a:xfrm>
          <a:solidFill>
            <a:srgbClr val="EDD8C2">
              <a:alpha val="35000"/>
            </a:srgbClr>
          </a:solidFill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5744C19-A850-1F8D-12F0-C7D24DC4155E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6162F51-B2AD-6862-6693-E57983D273AE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4829E04-361A-C3F9-8C9E-758E4BDC8942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D1849A3-61F4-B8C1-6435-44DCF72192BF}"/>
              </a:ext>
            </a:extLst>
          </p:cNvPr>
          <p:cNvGrpSpPr/>
          <p:nvPr/>
        </p:nvGrpSpPr>
        <p:grpSpPr>
          <a:xfrm rot="10800000">
            <a:off x="3826408" y="7220979"/>
            <a:ext cx="2849371" cy="677391"/>
            <a:chOff x="3829260" y="752996"/>
            <a:chExt cx="2052613" cy="487975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C9382B9-96EE-544E-A747-BE3B98D239F7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77FCAD1-83AD-B5AB-B0C8-411DB9152571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E00F4EC-4C9E-C046-73ED-9DB6974B24B9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92506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3"/>
          <p:cNvPicPr>
            <a:picLocks noChangeAspect="1"/>
          </p:cNvPicPr>
          <p:nvPr/>
        </p:nvPicPr>
        <p:blipFill>
          <a:blip r:embed="rId3"/>
          <a:srcRect t="29636" r="25089"/>
          <a:stretch>
            <a:fillRect/>
          </a:stretch>
        </p:blipFill>
        <p:spPr bwMode="auto">
          <a:xfrm>
            <a:off x="5345906" y="-157163"/>
            <a:ext cx="6645275" cy="623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Арка 20"/>
          <p:cNvSpPr/>
          <p:nvPr/>
        </p:nvSpPr>
        <p:spPr>
          <a:xfrm rot="9900000">
            <a:off x="9058275" y="6323013"/>
            <a:ext cx="2473325" cy="2473325"/>
          </a:xfrm>
          <a:prstGeom prst="blockArc">
            <a:avLst>
              <a:gd name="adj1" fmla="val 19423086"/>
              <a:gd name="adj2" fmla="val 11079722"/>
              <a:gd name="adj3" fmla="val 15520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79">
              <a:solidFill>
                <a:prstClr val="black"/>
              </a:solidFill>
            </a:endParaRPr>
          </a:p>
        </p:txBody>
      </p:sp>
      <p:pic>
        <p:nvPicPr>
          <p:cNvPr id="14340" name="Рисунок 24"/>
          <p:cNvPicPr>
            <a:picLocks noChangeAspect="1"/>
          </p:cNvPicPr>
          <p:nvPr/>
        </p:nvPicPr>
        <p:blipFill>
          <a:blip r:embed="rId4">
            <a:lum contrast="-20000"/>
          </a:blip>
          <a:srcRect/>
          <a:stretch>
            <a:fillRect/>
          </a:stretch>
        </p:blipFill>
        <p:spPr bwMode="auto">
          <a:xfrm>
            <a:off x="5780088" y="-1071563"/>
            <a:ext cx="1854200" cy="185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01675" y="314325"/>
            <a:ext cx="812800" cy="217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12363" y="7085013"/>
            <a:ext cx="566737" cy="379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932863" y="257175"/>
            <a:ext cx="1533525" cy="525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890BA8C-03FE-1F1C-D3AA-C6BE9FEAEA55}"/>
              </a:ext>
            </a:extLst>
          </p:cNvPr>
          <p:cNvGrpSpPr/>
          <p:nvPr/>
        </p:nvGrpSpPr>
        <p:grpSpPr>
          <a:xfrm>
            <a:off x="451776" y="6321443"/>
            <a:ext cx="6512719" cy="871593"/>
            <a:chOff x="382999" y="92502"/>
            <a:chExt cx="6512719" cy="871593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8A06CEE6-B079-B0F7-5375-86872F8B52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281" b="9586"/>
            <a:stretch/>
          </p:blipFill>
          <p:spPr bwMode="auto">
            <a:xfrm>
              <a:off x="2284254" y="92502"/>
              <a:ext cx="4611464" cy="871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FA1D4381-2831-064F-191E-8A25ACDEA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999" y="191431"/>
              <a:ext cx="1960889" cy="633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38AF55-653D-DBF4-D53B-B49FA2C264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220" y="2660095"/>
            <a:ext cx="2360989" cy="2360989"/>
          </a:xfrm>
          <a:prstGeom prst="rect">
            <a:avLst/>
          </a:prstGeom>
        </p:spPr>
      </p:pic>
      <p:sp>
        <p:nvSpPr>
          <p:cNvPr id="27" name="Google Shape;155;p29">
            <a:extLst>
              <a:ext uri="{FF2B5EF4-FFF2-40B4-BE49-F238E27FC236}">
                <a16:creationId xmlns:a16="http://schemas.microsoft.com/office/drawing/2014/main" id="{A3BF214D-1720-4309-9981-5430B6020DFA}"/>
              </a:ext>
            </a:extLst>
          </p:cNvPr>
          <p:cNvSpPr txBox="1">
            <a:spLocks/>
          </p:cNvSpPr>
          <p:nvPr/>
        </p:nvSpPr>
        <p:spPr>
          <a:xfrm>
            <a:off x="759516" y="423069"/>
            <a:ext cx="4854988" cy="181864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400" b="1" dirty="0">
                <a:solidFill>
                  <a:srgbClr val="562212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 </a:t>
            </a:r>
            <a:br>
              <a:rPr lang="ru-RU" sz="4400" b="1" dirty="0">
                <a:solidFill>
                  <a:srgbClr val="562212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400" b="1" dirty="0">
                <a:solidFill>
                  <a:srgbClr val="562212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внимание!</a:t>
            </a:r>
            <a:endParaRPr lang="en-US" sz="2000" b="1" dirty="0">
              <a:solidFill>
                <a:srgbClr val="562212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0425F1-6F32-82D9-1C67-4819A09305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948" y="6479931"/>
            <a:ext cx="813454" cy="60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197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9881</TotalTime>
  <Words>827</Words>
  <Application>Microsoft Office PowerPoint</Application>
  <PresentationFormat>Произвольный</PresentationFormat>
  <Paragraphs>137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Symbol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Преимущества участия в программе «Выращивания»</vt:lpstr>
      <vt:lpstr>Электронный  каталог</vt:lpstr>
      <vt:lpstr>Как попасть в программу выращивания</vt:lpstr>
      <vt:lpstr>Презентация PowerPoint</vt:lpstr>
    </vt:vector>
  </TitlesOfParts>
  <Company>Synergy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Горина Екатерина Леонидовна</dc:creator>
  <cp:lastModifiedBy>Щукина Наталья Николаевна</cp:lastModifiedBy>
  <cp:revision>717</cp:revision>
  <cp:lastPrinted>2022-07-18T06:57:20Z</cp:lastPrinted>
  <dcterms:created xsi:type="dcterms:W3CDTF">2019-04-26T08:56:54Z</dcterms:created>
  <dcterms:modified xsi:type="dcterms:W3CDTF">2022-09-09T07:25:56Z</dcterms:modified>
</cp:coreProperties>
</file>