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0" r:id="rId4"/>
    <p:sldId id="261" r:id="rId5"/>
    <p:sldId id="262" r:id="rId6"/>
    <p:sldId id="294" r:id="rId7"/>
    <p:sldId id="293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268" r:id="rId22"/>
    <p:sldId id="309" r:id="rId23"/>
    <p:sldId id="308" r:id="rId24"/>
    <p:sldId id="287" r:id="rId25"/>
    <p:sldId id="264" r:id="rId26"/>
    <p:sldId id="272" r:id="rId27"/>
    <p:sldId id="279" r:id="rId28"/>
    <p:sldId id="271" r:id="rId29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4392AF45-A2EB-473B-952D-E821B10853BA}">
          <p14:sldIdLst>
            <p14:sldId id="256"/>
            <p14:sldId id="257"/>
            <p14:sldId id="258"/>
            <p14:sldId id="259"/>
            <p14:sldId id="291"/>
            <p14:sldId id="260"/>
            <p14:sldId id="261"/>
            <p14:sldId id="262"/>
            <p14:sldId id="268"/>
            <p14:sldId id="287"/>
            <p14:sldId id="264"/>
            <p14:sldId id="277"/>
            <p14:sldId id="289"/>
            <p14:sldId id="272"/>
            <p14:sldId id="269"/>
            <p14:sldId id="292"/>
            <p14:sldId id="270"/>
            <p14:sldId id="274"/>
            <p14:sldId id="275"/>
            <p14:sldId id="280"/>
            <p14:sldId id="290"/>
            <p14:sldId id="279"/>
            <p14:sldId id="271"/>
          </p14:sldIdLst>
        </p14:section>
        <p14:section name="Раздел без заголовка" id="{F78CE238-307E-424F-AEE6-4AE4D5F847D7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D8C4"/>
    <a:srgbClr val="B8CDC3"/>
    <a:srgbClr val="B4CBC3"/>
    <a:srgbClr val="D3DA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 autoAdjust="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26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9E3FA-960B-4B08-B990-66E163694F0E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3142C-67C5-4318-98E9-2A6C38A573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349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09BFC-456D-40B8-A415-38ECFD00A8A3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9712-21AE-4EE0-9FBB-D39D0DE204B8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1B2FA-24BE-42DB-85F2-F5BFC77637AE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58B4-C37F-4B87-BEBB-2C7E210833E3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47DC-E711-4A5F-9598-2E07D5E8328C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1C55-B7C3-44EB-9E26-D6E7933D54BE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A497-462A-4757-A9C9-401001FCBE16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27F9-F39E-47CC-BDB5-1A70EB61FB30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C403-0AB0-4C3C-A46C-3A9B9A07F8E1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3F9FA-FD69-4B98-97C2-AE344093584D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4BAE-225E-4776-B080-678D7E882F8C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92CD-1E27-443F-AB3E-4ACD6A9AFFE7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B1B0-400A-49A0-923A-276643592A01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034A-B83C-4DF7-9ED5-96E98B19467E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E7A75-F154-4438-A8AA-85233189D3B3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7EB3-776A-42E8-A4B3-97E8A29B36AC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28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7032-BF42-46F1-854D-F2A77030C933}" type="datetime1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veevo-adm.ru/ano-crp-diveevo/" TargetMode="External"/><Relationship Id="rId2" Type="http://schemas.openxmlformats.org/officeDocument/2006/relationships/hyperlink" Target="https://vk.com/club21777786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5.jpe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2.jpeg"/><Relationship Id="rId5" Type="http://schemas.openxmlformats.org/officeDocument/2006/relationships/oleObject" Target="../embeddings/oleObject8.bin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883BA3-BC78-403D-89AD-2DB566169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599" y="1710047"/>
            <a:ext cx="9100457" cy="29807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Автономная некоммерческая организация </a:t>
            </a:r>
            <a:br>
              <a:rPr lang="ru-RU" sz="28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«Центр развития  предпринимательства </a:t>
            </a:r>
            <a:r>
              <a:rPr lang="ru-RU" sz="3200" b="1" dirty="0" err="1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32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муниципального округа»</a:t>
            </a:r>
            <a:endParaRPr lang="ru-RU" sz="3200" b="1" dirty="0">
              <a:latin typeface="Arial Black" panose="020B0A0402010202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17CF78-3011-4CAF-8C6F-86AD51BECF2F}"/>
              </a:ext>
            </a:extLst>
          </p:cNvPr>
          <p:cNvSpPr txBox="1"/>
          <p:nvPr/>
        </p:nvSpPr>
        <p:spPr>
          <a:xfrm>
            <a:off x="5351639" y="6126701"/>
            <a:ext cx="1956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2024 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ГОД</a:t>
            </a: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121886E1-9DE1-43BB-925A-71C55E9AE80B}"/>
              </a:ext>
            </a:extLst>
          </p:cNvPr>
          <p:cNvSpPr txBox="1">
            <a:spLocks/>
          </p:cNvSpPr>
          <p:nvPr/>
        </p:nvSpPr>
        <p:spPr>
          <a:xfrm>
            <a:off x="684783" y="165459"/>
            <a:ext cx="4516391" cy="50692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93C2A88-0426-4640-A4AC-7B0766118BF2}"/>
              </a:ext>
            </a:extLst>
          </p:cNvPr>
          <p:cNvSpPr txBox="1"/>
          <p:nvPr/>
        </p:nvSpPr>
        <p:spPr>
          <a:xfrm>
            <a:off x="866955" y="530066"/>
            <a:ext cx="3600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3554" name="Picture 2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1267" y="396508"/>
            <a:ext cx="647700" cy="819151"/>
          </a:xfrm>
          <a:prstGeom prst="rect">
            <a:avLst/>
          </a:prstGeom>
          <a:noFill/>
        </p:spPr>
      </p:pic>
      <p:pic>
        <p:nvPicPr>
          <p:cNvPr id="23556" name="Picture 4" descr="https://cdn1.flamp.ru/690dad4d18f48d7c83fab003a64010c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43385" y="20406700"/>
            <a:ext cx="4358298" cy="4358298"/>
          </a:xfrm>
          <a:prstGeom prst="rect">
            <a:avLst/>
          </a:prstGeom>
          <a:noFill/>
        </p:spPr>
      </p:pic>
      <p:pic>
        <p:nvPicPr>
          <p:cNvPr id="23558" name="Picture 6" descr="https://cdn1.flamp.ru/690dad4d18f48d7c83fab003a64010c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9554" y="410308"/>
            <a:ext cx="744414" cy="744414"/>
          </a:xfrm>
          <a:prstGeom prst="rect">
            <a:avLst/>
          </a:prstGeom>
          <a:noFill/>
        </p:spPr>
      </p:pic>
      <p:pic>
        <p:nvPicPr>
          <p:cNvPr id="23559" name="Picture 7" descr="\\srv\Мои документы\ЦРП Дивеево\СоцСети Картинки\logoza.ru 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7376" y="410153"/>
            <a:ext cx="1966409" cy="801129"/>
          </a:xfrm>
          <a:prstGeom prst="rect">
            <a:avLst/>
          </a:prstGeom>
          <a:noFill/>
        </p:spPr>
      </p:pic>
      <p:pic>
        <p:nvPicPr>
          <p:cNvPr id="6" name="Picture 2" descr="D:\Общие документы БУХГАЛТЕР\ЦРП Дивеево\СоцСети Картинки\мой бизне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8696" y="391885"/>
            <a:ext cx="1623928" cy="822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61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E8CF1C-F6F2-4671-930C-52D4E80A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84" y="624110"/>
            <a:ext cx="10175357" cy="1321648"/>
          </a:xfrm>
        </p:spPr>
        <p:txBody>
          <a:bodyPr>
            <a:noAutofit/>
          </a:bodyPr>
          <a:lstStyle/>
          <a:p>
            <a:pPr algn="ctr"/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130818-DDA5-4EBF-9668-30A24B58C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78" y="2517569"/>
            <a:ext cx="10335379" cy="43404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Численность </a:t>
            </a:r>
            <a:r>
              <a:rPr lang="ru-RU" sz="23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населения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		 14998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чел.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3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субъектов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МСП         		 404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физических лиц, 			 785 (на 28.05.2024)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являющихся ИП и применяющие 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специальный налоговый режим«НПД»  </a:t>
            </a:r>
            <a:endParaRPr lang="ru-RU" sz="23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6B575F-8373-4BE6-B62A-DAF3AC6269D2}"/>
              </a:ext>
            </a:extLst>
          </p:cNvPr>
          <p:cNvSpPr txBox="1"/>
          <p:nvPr/>
        </p:nvSpPr>
        <p:spPr>
          <a:xfrm>
            <a:off x="961901" y="1080655"/>
            <a:ext cx="10604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Общая характеристика </a:t>
            </a:r>
            <a:r>
              <a:rPr lang="ru-RU" sz="2000" b="1" dirty="0" err="1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округа</a:t>
            </a:r>
          </a:p>
          <a:p>
            <a:pPr algn="ctr"/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 состоянию на 01.01.2024 года</a:t>
            </a:r>
            <a:endParaRPr lang="ru-RU" sz="2000" b="1" dirty="0">
              <a:latin typeface="Arial Black" panose="020B0A0402010202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36217A3-50B8-4D5C-9BED-0C29E179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06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E8AEAE-8EA5-4CA4-855C-BD6429D7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859" y="209862"/>
            <a:ext cx="9765753" cy="11692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развития центра развития предпринимательства</a:t>
            </a:r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AC65532-7584-4C35-AAED-7B0D8CD2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43863" y="1571938"/>
            <a:ext cx="10972800" cy="41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2963860"/>
              </p:ext>
            </p:extLst>
          </p:nvPr>
        </p:nvGraphicFramePr>
        <p:xfrm>
          <a:off x="1425146" y="1721704"/>
          <a:ext cx="10079466" cy="34471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853335"/>
                <a:gridCol w="1337683"/>
                <a:gridCol w="1422739"/>
                <a:gridCol w="1465709"/>
              </a:tblGrid>
              <a:tr h="46740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 г.</a:t>
                      </a:r>
                      <a:endParaRPr lang="ru-RU" dirty="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Доходы: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Бюджетные ассигнования (субсидия из районного бюджета) </a:t>
                      </a:r>
                      <a:r>
                        <a:rPr lang="ru-RU" sz="1100" dirty="0" err="1" smtClean="0"/>
                        <a:t>тыс.руб</a:t>
                      </a:r>
                      <a:r>
                        <a:rPr lang="ru-RU" sz="1100" dirty="0" smtClean="0"/>
                        <a:t>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1142,4</a:t>
                      </a:r>
                      <a:endParaRPr lang="ru-RU" sz="1100" dirty="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Итого: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1142,4</a:t>
                      </a:r>
                      <a:endParaRPr lang="ru-RU" sz="1100" b="0" dirty="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Расходы: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Заработная плата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73,0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715,9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774,6</a:t>
                      </a:r>
                      <a:endParaRPr lang="ru-RU" sz="1100" dirty="0"/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Начисления на заработную плату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21,6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245,4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367,7</a:t>
                      </a:r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Услуги банка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0,1</a:t>
                      </a:r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Прочие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142,4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</a:p>
                  </a:txBody>
                  <a:tcPr/>
                </a:tc>
              </a:tr>
              <a:tr h="3310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Итого: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1142,4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571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9D8681-0FF4-4ADF-B86A-BFEB5EA7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99" y="454344"/>
            <a:ext cx="9825714" cy="6668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Общая характеристика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АНО «Центр развития предпринимательства </a:t>
            </a:r>
            <a:r>
              <a:rPr lang="ru-RU" sz="2800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муниципального округа»</a:t>
            </a:r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E62930-EA56-4361-980C-9F099ACF6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16" y="1837038"/>
            <a:ext cx="11212643" cy="5020962"/>
          </a:xfrm>
          <a:noFill/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Год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создания  -     2022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Учредители  -     Администрация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муниципального округа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Площадь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помещения  - 60,6 кв.м.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Штат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сотрудников  -  3 чел.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Социальные сети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-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https://vk.com/club217777864</a:t>
            </a:r>
            <a:endPara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200" i="1" dirty="0" smtClean="0">
                <a:solidFill>
                  <a:schemeClr val="tx1"/>
                </a:solidFill>
              </a:rPr>
              <a:t>							    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Телеграм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@</a:t>
            </a:r>
            <a:r>
              <a:rPr lang="ru-RU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crpdiveevo</a:t>
            </a:r>
            <a:endParaRPr lang="ru-RU" sz="1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сайт администрации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http://www.diveevo-adm.ru/ano-crp-diveevo/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СМИ – Газета «Ударник»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9164C98-E2A9-4DAB-B249-53395D1B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2" descr="\\srv\Мои документы\ЦРП Дивеево\Семинары\18 апреля 2023 МинПром День поставщика\Фото\Ударник\ЦР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33616" y="3382494"/>
            <a:ext cx="4158384" cy="2762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3912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Материально-техническое обеспечение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предпринимательства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АНО «ЦРП ДИВЕЕВО» располагается в арендованном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помещении, площадью 60,6 кв.м. Это офис, находящийся на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первом этаже трехэтажного жилого здания, с отдельным входом.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Над входом размещена светодиодная вывеска с названием и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расписанием работы.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На прилегающей территории оборудована зеленая зона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кустарниковых насаждений и  большая автостоянка.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Помещение АНО «ЦРП ДИВЕЕВО»  оснащается мебелью и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офисным оборудованием, обеспечено доступом в Интернет.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декабре 2022 года на субсидии  Администрации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муниципального округа в виде имущественного взноса в целях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финансового обеспечения уставной деятельности, приобретен один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Ноутбук ASUS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VivoBook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PRO 15 и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МФУ HP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LaserJet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400.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2023 году закуплено и настроено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материально-техническое обеспечение.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Финансирование в размере 1 000 000 рублей: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из областного бюджета  800 000 рублей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из местного бюджета   200 000 рублей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3" descr="\\srv\Мои документы\ЦРП Дивеево\Семинары\18 апреля 2023 МинПром День поставщика\Фото\Ударник\ЦРП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1909" y="4625163"/>
            <a:ext cx="2781080" cy="206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5" name="Picture 1" descr="\\srv\Мои документы\ЦРП Дивеево\Сертификация Обучение\Сертификация 2023г\фото зд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918" y="1213355"/>
            <a:ext cx="3003107" cy="2252330"/>
          </a:xfrm>
          <a:prstGeom prst="rect">
            <a:avLst/>
          </a:prstGeom>
          <a:noFill/>
        </p:spPr>
      </p:pic>
      <p:pic>
        <p:nvPicPr>
          <p:cNvPr id="16386" name="Picture 2" descr="\\srv\Мои документы\ЦРП Дивеево\Сертификация Обучение\Сертификация 2023г\фото информ стенд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99552" y="3518036"/>
            <a:ext cx="1876631" cy="3160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Материально-техническое обеспечение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предпринимательства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декабре 2023 года на базе АНО «ЦРП Дивеево» открыт Филиал Центра «Мой бизнес». 24 января 2024г. состоялось официальное открытие с присутствием первого заместителя министра промышленности, торговли и предпринимательства Нижегородской области Альбины Витальевны Разиной.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3015" name="Picture 7" descr="D:\Общие документы БУХГАЛТЕР\ЦРП Дивеево\СоцСети Картинки\Z-WkuZPeRi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508" y="2309750"/>
            <a:ext cx="2988623" cy="2241467"/>
          </a:xfrm>
          <a:prstGeom prst="rect">
            <a:avLst/>
          </a:prstGeom>
          <a:noFill/>
        </p:spPr>
      </p:pic>
      <p:pic>
        <p:nvPicPr>
          <p:cNvPr id="43016" name="Picture 8" descr="D:\Общие документы БУХГАЛТЕР\ЦРП Дивеево\СоцСети Картинки\WhatsApp Image 2024-01-26 at 16.32.4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5449" y="4334494"/>
            <a:ext cx="3044040" cy="2283030"/>
          </a:xfrm>
          <a:prstGeom prst="rect">
            <a:avLst/>
          </a:prstGeom>
          <a:noFill/>
        </p:spPr>
      </p:pic>
      <p:pic>
        <p:nvPicPr>
          <p:cNvPr id="43017" name="Picture 9" descr="D:\Общие документы БУХГАЛТЕР\ЦРП Дивеево\СоцСети Картинки\WhatsApp Image 2024-01-26 at 16.31.4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9411" y="2327564"/>
            <a:ext cx="2289710" cy="3052947"/>
          </a:xfrm>
          <a:prstGeom prst="rect">
            <a:avLst/>
          </a:prstGeom>
          <a:noFill/>
        </p:spPr>
      </p:pic>
      <p:pic>
        <p:nvPicPr>
          <p:cNvPr id="43018" name="Picture 10" descr="D:\Общие документы БУХГАЛТЕР\ЦРП Дивеево\СоцСети Картинки\WhatsApp Image 2024-01-26 at 16.32.0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5888" y="3004457"/>
            <a:ext cx="2352055" cy="3136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28 февраля 2024 г. прошёл обучающий семинар «Основы предпринимательства для новичков»</a:t>
            </a:r>
            <a:endParaRPr lang="ru-RU" sz="2400" dirty="0"/>
          </a:p>
        </p:txBody>
      </p:sp>
      <p:pic>
        <p:nvPicPr>
          <p:cNvPr id="44033" name="Picture 1" descr="D:\Общие документы БУХГАЛТЕР\ЦРП Дивеево\!Проекты 2024\Семинары\Февраль 24 Обучение\WhatsApp Image 2024-02-29 at 08.42.5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1932" y="1955138"/>
            <a:ext cx="3495304" cy="4660405"/>
          </a:xfrm>
          <a:prstGeom prst="rect">
            <a:avLst/>
          </a:prstGeom>
          <a:noFill/>
        </p:spPr>
      </p:pic>
      <p:pic>
        <p:nvPicPr>
          <p:cNvPr id="44034" name="Picture 2" descr="D:\Общие документы БУХГАЛТЕР\ЦРП Дивеево\!Проекты 2024\Семинары\Февраль 24 Обучение\WhatsApp Image 2024-02-29 at 08.42.56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1637" y="2576945"/>
            <a:ext cx="4540332" cy="3405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марта 2024 г. состоялся круглый стол. Совместно с налоговым инспектором Межрайонной ФНС № 1 обсуждались актуальные вопросы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налообложения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предпринимателей: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пониженные тарифы по страховым взносам;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порядок уплаты налогов в рамках Единого налогового счета  </a:t>
            </a:r>
            <a:endParaRPr lang="ru-RU" sz="2400" dirty="0"/>
          </a:p>
        </p:txBody>
      </p:sp>
      <p:pic>
        <p:nvPicPr>
          <p:cNvPr id="16385" name="Picture 1" descr="D:\Общие документы БУХГАЛТЕР\ЦРП Дивеево\!Проекты 2024\СЕМИНАР 20.03.24\фот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9479" y="2992581"/>
            <a:ext cx="4809508" cy="36071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Предприниматель года – 2024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Министерством промышленности, торговли и предпринимательства Нижегородской области проводится конкурс «Предприниматель года».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Целью конкурса является поощрение наиболее успешных предпринимателей Нижегородской области, достигших высоких показателей эффективности бизнеса и высоких темпов развития за последний год. АНО «ЦРП Дивеево» было подано 6 заявок на участие в конкурсе.</a:t>
            </a:r>
          </a:p>
          <a:p>
            <a:pPr algn="ctr"/>
            <a:endParaRPr lang="ru-RU" sz="2400" dirty="0"/>
          </a:p>
        </p:txBody>
      </p:sp>
      <p:pic>
        <p:nvPicPr>
          <p:cNvPr id="43010" name="Picture 2" descr="D:\Общие документы БУХГАЛТЕР\ЦРП Дивеево\!Проекты 2024\Предприниматель года\836x410-d5748ef6-16824291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9132" y="3633849"/>
            <a:ext cx="5944556" cy="2915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24 апреля 2024 г. состоялся семинар в дистанционной форме по теме «Обязательная маркировка товаров». На семинаре освещены вопросы: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маркировка и зачем она нужна;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какие товары обязательны к маркировке;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 подключиться к системе маркировки</a:t>
            </a:r>
          </a:p>
          <a:p>
            <a:pPr algn="ctr"/>
            <a:endParaRPr lang="ru-RU" sz="2400" dirty="0"/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4558" y="3084041"/>
            <a:ext cx="6256337" cy="3083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26 мая 2024 г. АНО «ЦРП Дивеево» приняли участие в проекте «Аллея счастливых людей». АНСО «Добрые традиции» во главе с руководителем Логиновой Е.Г. инициировали идею озеленения села Дивеево. Группа предпринимателей с семьями высадили деревья с памятными табличками на Северном поселке около спортивной площадки.</a:t>
            </a:r>
            <a:endParaRPr lang="ru-RU" sz="2400" dirty="0"/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394" name="Picture 2" descr="D:\Общие документы БУХГАЛТЕР\ЦРП Дивеево\!Проекты 2024\Аллея счастливых людей\Аллея\Ударник\DSC_80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8597" y="2985592"/>
            <a:ext cx="5128019" cy="3409505"/>
          </a:xfrm>
          <a:prstGeom prst="rect">
            <a:avLst/>
          </a:prstGeom>
          <a:noFill/>
        </p:spPr>
      </p:pic>
      <p:pic>
        <p:nvPicPr>
          <p:cNvPr id="59395" name="Picture 3" descr="D:\Общие документы БУХГАЛТЕР\ЦРП Дивеево\!Проекты 2024\Аллея счастливых людей\Аллея\Ударник\DSC_82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5411" y="2977656"/>
            <a:ext cx="5136142" cy="34149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6 июня 2024 г. АНО «ЦРП Дивеево», предприниматели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Сарова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Вознесенского и Первомайского районов собрались на площадке «Технопарка «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Саров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на конференции «Мой бизнес 360».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конференции приняли участие руководители отделов министерства промышленности, торговли и предпринимательства и инфраструктуры поддержки бизнеса, представители муниципальных администраций и крупнейших предприятий районов.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муниципальный округ на мероприятии представляли Варенцов Сергей Владимирович - начальник управления экономики администрации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муниципального округа, директор АНО «Центр развития предпринимательства» Липина Елена Николаевна и предприниматели округа. Спикеры рассказали о государственных льготных займах, поручительствах, акселерационных и обучающих программах, мерах поддержки экспортеров и инструментах по поиску новых рынков сбыта.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0418" name="Picture 2" descr="D:\Общие документы БУХГАЛТЕР\ЦРП Дивеево\!Проекты 2024\Мой бизнес 360\360\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810" y="3736162"/>
            <a:ext cx="3984770" cy="2988577"/>
          </a:xfrm>
          <a:prstGeom prst="rect">
            <a:avLst/>
          </a:prstGeom>
          <a:noFill/>
        </p:spPr>
      </p:pic>
      <p:pic>
        <p:nvPicPr>
          <p:cNvPr id="60419" name="Picture 3" descr="D:\Общие документы БУХГАЛТЕР\ЦРП Дивеево\!Проекты 2024\Мой бизнес 360\360\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7363" y="3756456"/>
            <a:ext cx="3987112" cy="2990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28 мая 2024 г. в Технопарке «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Анкудиновка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к празднованию дня российского предпринимательства прошла церемония награждения и вручение штандартов регионального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минпрома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лидерам рейтинга муниципалитетов по развитию предпринимательства по итогам 2023 года.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округ вошёл в десятку лучших. Результат: + 27 пунктов.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\\192.168.2.10\OrgOtdel\ОРГАНИЗАЦИЯ МЕРОПРИЯТИЙ\2024\5. Май\2. День предпринимателя 28 мая 2024\Символика\2024_05_28_День предпринимателя_шапка_297-100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09103" y="3484606"/>
            <a:ext cx="6902029" cy="2906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июня 2024 г. на стадионе с. Дивеево «ЦРП Дивеево» провели ярмарку для </a:t>
            </a:r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организованную в рамках реализации проекта «Премия «Займись делом!». Это кустовая ярмарка, объединяющая соседние округа - </a:t>
            </a:r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Вознесенский муниципальные округа, г. </a:t>
            </a:r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Саров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Мероприятие приурочено к празднованию Дня России.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Ярмарку организовал региональный центр «Мой бизнес» в рамках национального проекта «Малое и среднее предпринимательство». Модератор – Центр развития предпринимательства Дивеево. Участие в ярмарке помогло </a:t>
            </a:r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самозанятым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повысить узнаваемость их товаров, установить новые деловые контакты.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Также организована работа мобильного консультационного пункта центра «Мой бизнес» силами сотрудников АНО «ЦРП Дивеево» для информирования о мерах поддержки и текущих и планируемых проектах «Мой бизнес».</a:t>
            </a:r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окончании ярмарки АНО «ЦРП Дивеево» вручил всем участникам Благодарственные письма с пожеланиями дальнейших успехов и достижения поставленных целей.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2" name="Picture 2" descr="D:\Общие документы БУХГАЛТЕР\ЦРП Дивеево\!Проекты 2024\Займись делом\Ярмарка Займись делом\СоцСети\_MG_18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745" y="3006811"/>
            <a:ext cx="3952531" cy="2779288"/>
          </a:xfrm>
          <a:prstGeom prst="rect">
            <a:avLst/>
          </a:prstGeom>
          <a:noFill/>
        </p:spPr>
      </p:pic>
      <p:pic>
        <p:nvPicPr>
          <p:cNvPr id="61443" name="Picture 3" descr="D:\Общие документы БУХГАЛТЕР\ЦРП Дивеево\!Проекты 2024\Займись делом\Ярмарка Займись делом\СоцСети\в соц.сети\WhatsApp Image 2024-06-12 at 15.29.5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3220" y="3525796"/>
            <a:ext cx="3526953" cy="2645215"/>
          </a:xfrm>
          <a:prstGeom prst="rect">
            <a:avLst/>
          </a:prstGeom>
          <a:noFill/>
        </p:spPr>
      </p:pic>
      <p:pic>
        <p:nvPicPr>
          <p:cNvPr id="61444" name="Picture 4" descr="D:\Общие документы БУХГАЛТЕР\ЦРП Дивеево\!Проекты 2024\Займись делом\Ярмарка Займись делом\СоцСети\в соц.сети\_MG_18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7634" y="4555523"/>
            <a:ext cx="3771827" cy="21876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3164" y="950026"/>
            <a:ext cx="1043841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июня 2024 г.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конференц-зале Центральной библиотеки состоялась обучающая бизнес-игра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Самозанятость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инструкция по применению» в рамках проекта 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граждан «Займись делом!». Её целью стало обучение участников навыкам разработки и актуализации бизнес-плана, подготовки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бизнес-проекта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 также публичного выступления .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итогам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бизнес-игры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были  определены призовые места. Наши победители:  </a:t>
            </a:r>
            <a:r>
              <a:rPr lang="ru-RU" sz="2400" dirty="0" smtClean="0"/>
              <a:t> 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место - Шмаков Семён Львович - автоматизированная резьба по дереву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 место -  Сурначева Анастасия Игоревна - производство нижнего белья ручной работы «Рафаэль»»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место - 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Модина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Юлия Александровна - создатель и дизайнер украшений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Julianna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Jewelry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Победителям будут доступны пакеты услуг: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сайта и продвижение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Яндекс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Директ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оформление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соцсетей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запуск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таргетированной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рекламы;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регистрация товарного знака.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5" name="Picture 1" descr="D:\Общие документы БУХГАЛТЕР\ЦРП Дивеево\!Проекты 2024\Займись делом\Проект Займись Делом\Бизнес Игра 25 июня 2024\фото\в соцсети 2\17195753408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3761" y="3632887"/>
            <a:ext cx="3954164" cy="2965622"/>
          </a:xfrm>
          <a:prstGeom prst="rect">
            <a:avLst/>
          </a:prstGeom>
          <a:noFill/>
        </p:spPr>
      </p:pic>
      <p:pic>
        <p:nvPicPr>
          <p:cNvPr id="16386" name="Picture 2" descr="D:\Общие документы БУХГАЛТЕР\ЦРП Дивеево\!Проекты 2024\Займись делом\Проект Займись Делом\Бизнес Игра 25 июня 2024\фото\WhatsApp Image 2024-06-25 at 16.30.0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5523" y="3560807"/>
            <a:ext cx="2346239" cy="3128318"/>
          </a:xfrm>
          <a:prstGeom prst="rect">
            <a:avLst/>
          </a:prstGeom>
          <a:noFill/>
        </p:spPr>
      </p:pic>
      <p:pic>
        <p:nvPicPr>
          <p:cNvPr id="16387" name="Picture 3" descr="D:\Общие документы БУХГАЛТЕР\ЦРП Дивеево\!Проекты 2024\Займись делом\Проект Займись Делом\Бизнес Игра 25 июня 2024\фото\WhatsApp Image 2024-06-25 at 16.31.1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34183" y="3632754"/>
            <a:ext cx="3970637" cy="2977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589" y="280086"/>
            <a:ext cx="10972800" cy="856160"/>
          </a:xfrm>
        </p:spPr>
        <p:txBody>
          <a:bodyPr>
            <a:noAutofit/>
          </a:bodyPr>
          <a:lstStyle/>
          <a:p>
            <a:pPr lvl="0" algn="ctr" defTabSz="914400" fontAlgn="base"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 августа в Автозаводском парке Нижнего Новгорода состоялось итоговое мероприятие 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Конкурса "Займись делом!" 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Подведены итоги конкурса для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который реализуется центром "Мой Бизнес" в рамках федеральной программы "Создание благоприятных условий для осуществления деятельности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самозанятыми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гражданами".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Дивеевском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мо победителями стали трое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место - Малыгина Татьяна Владимировна в номинации "За достижения в сфере народно-художественных промыслов";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 место – Сурначева Анастасия Игоревна в номинации «За достижения в сфере производства товаров»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 место - Липин Максим Павлович в номинации «За достижения в сфере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аутсорсинга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Также Почётной грамотой была отмечена работа АНО ЦРП Дивеево, что, безусловно, является положительной оценкой наших усилий в развитии предпринимательства в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Дивеевском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мо.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endParaRPr lang="ru-RU" sz="16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8473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</p:txBody>
      </p:sp>
      <p:pic>
        <p:nvPicPr>
          <p:cNvPr id="16393" name="Picture 9" descr="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38" y="-546100"/>
            <a:ext cx="152400" cy="152400"/>
          </a:xfrm>
          <a:prstGeom prst="rect">
            <a:avLst/>
          </a:prstGeom>
          <a:noFill/>
        </p:spPr>
      </p:pic>
      <p:pic>
        <p:nvPicPr>
          <p:cNvPr id="16394" name="Picture 10" descr="🥇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7351" y="1974554"/>
            <a:ext cx="250982" cy="250982"/>
          </a:xfrm>
          <a:prstGeom prst="rect">
            <a:avLst/>
          </a:prstGeom>
          <a:noFill/>
        </p:spPr>
      </p:pic>
      <p:pic>
        <p:nvPicPr>
          <p:cNvPr id="16395" name="Picture 11" descr="🥉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2853" y="2194816"/>
            <a:ext cx="268296" cy="268296"/>
          </a:xfrm>
          <a:prstGeom prst="rect">
            <a:avLst/>
          </a:prstGeom>
          <a:noFill/>
        </p:spPr>
      </p:pic>
      <p:pic>
        <p:nvPicPr>
          <p:cNvPr id="16396" name="Picture 12" descr="🥉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1758" y="2418784"/>
            <a:ext cx="307940" cy="307940"/>
          </a:xfrm>
          <a:prstGeom prst="rect">
            <a:avLst/>
          </a:prstGeom>
          <a:noFill/>
        </p:spPr>
      </p:pic>
      <p:pic>
        <p:nvPicPr>
          <p:cNvPr id="16399" name="Picture 15" descr="D:\Общие документы БУХГАЛТЕР\ЦРП Дивеево\!Проекты 2024\Займись делом\WhatsApp Image 2024-08-26 at 09.45.11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744" y="3391663"/>
            <a:ext cx="3913328" cy="2934995"/>
          </a:xfrm>
          <a:prstGeom prst="rect">
            <a:avLst/>
          </a:prstGeom>
          <a:noFill/>
        </p:spPr>
      </p:pic>
      <p:pic>
        <p:nvPicPr>
          <p:cNvPr id="16400" name="Picture 16" descr="D:\Общие документы БУХГАЛТЕР\ЦРП Дивеево\!Проекты 2024\Займись делом\WhatsApp Image 2024-08-26 at 09.47.06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5806" y="3404285"/>
            <a:ext cx="3877275" cy="2907957"/>
          </a:xfrm>
          <a:prstGeom prst="rect">
            <a:avLst/>
          </a:prstGeom>
          <a:noFill/>
        </p:spPr>
      </p:pic>
      <p:pic>
        <p:nvPicPr>
          <p:cNvPr id="16401" name="Picture 17" descr="D:\Общие документы БУХГАЛТЕР\ЦРП Дивеево\!Проекты 2024\Займись делом\WhatsApp Image 2024-08-26 at 09.47.35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47222" y="3429530"/>
            <a:ext cx="3863819" cy="2897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589" y="280086"/>
            <a:ext cx="10972800" cy="856160"/>
          </a:xfrm>
        </p:spPr>
        <p:txBody>
          <a:bodyPr>
            <a:noAutofit/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28 августа в загородном клубе «Малиновая слобода» прошёл бизнес-лагерь «Ракета «Мой бизнес». 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Обучающий курс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Школа-интенсив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руководителей, сотрудников инфраструктуры поддержки предпринимательства Нижегородской области». 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Обучение: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Организация работы на цифровой платформе МСП.РФ в части региональных мер поддержки субъектам МСП, а также работа в личном кабинете инфраструктуры.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Организация работы по заполнению форм отчетности (по выполнению плана на ЦП МСП.РФ, по вновь созданным СМСП, на сайте «Мой бизнес»,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горяче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линии, по не декомпозированным показателям).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Сессия по развитию муниципальной инфраструктуры.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8473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</p:txBody>
      </p:sp>
      <p:pic>
        <p:nvPicPr>
          <p:cNvPr id="16393" name="Picture 9" descr="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38" y="-546100"/>
            <a:ext cx="152400" cy="152400"/>
          </a:xfrm>
          <a:prstGeom prst="rect">
            <a:avLst/>
          </a:prstGeom>
          <a:noFill/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4366" y="3319850"/>
            <a:ext cx="3303483" cy="340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692159" y="3592051"/>
            <a:ext cx="3505930" cy="278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589" y="280086"/>
            <a:ext cx="10972800" cy="856160"/>
          </a:xfrm>
        </p:spPr>
        <p:txBody>
          <a:bodyPr>
            <a:noAutofit/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 октября 2024 г. в конференц-зале  Центральной библиотеки АНО «ЦРП Дивеево» совместно с Управлением экономики администрации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и Межрайонной ИФНС России № 1 по Нижегородской области провели семинар: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О среднемесячной заработной плате, о нелегальной занятости.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Реализация проекта ФНС «Общественное питание»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Изменение налогового законодательства в части уплаты НДС налогоплательщиками, применяющими УСН.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8473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</p:txBody>
      </p:sp>
      <p:pic>
        <p:nvPicPr>
          <p:cNvPr id="16393" name="Picture 9" descr="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38" y="-546100"/>
            <a:ext cx="152400" cy="152400"/>
          </a:xfrm>
          <a:prstGeom prst="rect">
            <a:avLst/>
          </a:prstGeom>
          <a:noFill/>
        </p:spPr>
      </p:pic>
      <p:pic>
        <p:nvPicPr>
          <p:cNvPr id="51202" name="Picture 2" descr="D:\Общие документы БУХГАЛТЕР\ЦРП Дивеево\!Проекты 2024\Семинар 15 октября 24г\фото\для публикации\WhatsApp Image 2024-10-15 at 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5028" y="2919463"/>
            <a:ext cx="4586864" cy="3440148"/>
          </a:xfrm>
          <a:prstGeom prst="rect">
            <a:avLst/>
          </a:prstGeom>
          <a:noFill/>
        </p:spPr>
      </p:pic>
      <p:pic>
        <p:nvPicPr>
          <p:cNvPr id="51203" name="Picture 3" descr="D:\Общие документы БУХГАЛТЕР\ЦРП Дивеево\!Проекты 2024\Семинар 15 октября 24г\фото\для публикации\WhatsApp Image 2024-10-15 at 1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9828" y="2905462"/>
            <a:ext cx="4615230" cy="3461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589" y="280086"/>
            <a:ext cx="10972800" cy="856160"/>
          </a:xfrm>
        </p:spPr>
        <p:txBody>
          <a:bodyPr>
            <a:noAutofit/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28 ноября 2024 г. в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Дивеевской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центральной библиотеке открылась фотовыставка «Горжусь, люблю и верю», 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посвящённая матерям и жёнам защитников нашей Родины.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АНО «ЦРП Дивеево» в лице директора Липиной Елены Николаевны , предприниматель Свищев Андрей Алексеевич приняли участие в реализации этого социально значимого проекта.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8473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</p:txBody>
      </p:sp>
      <p:pic>
        <p:nvPicPr>
          <p:cNvPr id="16393" name="Picture 9" descr="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38" y="-546100"/>
            <a:ext cx="152400" cy="152400"/>
          </a:xfrm>
          <a:prstGeom prst="rect">
            <a:avLst/>
          </a:prstGeom>
          <a:noFill/>
        </p:spPr>
      </p:pic>
      <p:pic>
        <p:nvPicPr>
          <p:cNvPr id="16385" name="Picture 1" descr="D:\Общие документы БУХГАЛТЕР\ЦРП Дивеево\!Проекты 2024\28.11.24\GPPO8WTyh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6103" y="2215979"/>
            <a:ext cx="5821220" cy="4135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8" y="280086"/>
            <a:ext cx="11425881" cy="2339546"/>
          </a:xfrm>
        </p:spPr>
        <p:txBody>
          <a:bodyPr>
            <a:noAutofit/>
          </a:bodyPr>
          <a:lstStyle/>
          <a:p>
            <a:pPr algn="ctr" defTabSz="914400" fontAlgn="base"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5 декабря 2024 г. в Технопарке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Анкудиновка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состоялся итоговый региональный форум «Мой бизнес 360».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приветственным словом в рамках церемонии выступили заместитель губернатора Нижегородской области Андрей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Саносян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министр промышленности, торговли и предпринимательства Максим Черкасов. В форуме приняли участие предприниматели региона и представители инфраструктуры поддержки предпринимательства, которые обсудили актуальные вопросы взаимодействия, а также получили полезную информацию по вопросам изменений законодательства и развития бизнеса. АНО "Центр развития предпринимательства" с. Дивеево принял участие в сетевом совещании для сотрудников инфраструктуры поддержки предпринимательства в г. Нижний Новгород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Завершился форум церемонией награждения. Диплом итогового форума «Мой бизнес 360» в Номинации «Лучший проект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граждан» получила - ИП Малыгина Татьяна Владимировна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Дивеевская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глиняная игрушка)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4" name="AutoShape 2" descr="https://prostodostavka24.ru/wp-content/uploads/2024/09/665ef9a08f00426ec3eccaf9_obyazatelnaya-markirovka-i-chestnyj-znak-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8473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000000"/>
              </a:solidFill>
              <a:latin typeface="-apple-system"/>
              <a:cs typeface="Arial" pitchFamily="34" charset="0"/>
            </a:endParaRPr>
          </a:p>
        </p:txBody>
      </p:sp>
      <p:pic>
        <p:nvPicPr>
          <p:cNvPr id="16393" name="Picture 9" descr="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38" y="-546100"/>
            <a:ext cx="152400" cy="152400"/>
          </a:xfrm>
          <a:prstGeom prst="rect">
            <a:avLst/>
          </a:prstGeom>
          <a:noFill/>
        </p:spPr>
      </p:pic>
      <p:pic>
        <p:nvPicPr>
          <p:cNvPr id="16385" name="Picture 1" descr="D:\Общие документы БУХГАЛТЕР\ЦРП Дивеево\!Проекты 2024\360 05.12.24\WhatsApp Image 2024-12-11 at 15.29.0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4895" y="3309286"/>
            <a:ext cx="2566489" cy="3421985"/>
          </a:xfrm>
          <a:prstGeom prst="rect">
            <a:avLst/>
          </a:prstGeom>
          <a:noFill/>
        </p:spPr>
      </p:pic>
      <p:pic>
        <p:nvPicPr>
          <p:cNvPr id="16386" name="Picture 2" descr="D:\Общие документы БУХГАЛТЕР\ЦРП Дивеево\!Проекты 2024\360 05.12.24\WhatsApp Image 2024-12-11 at 15.28.2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3318" y="3286254"/>
            <a:ext cx="4613190" cy="3459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89DE37-FC95-4506-8DF4-6EECF9FD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277" y="336625"/>
            <a:ext cx="9188971" cy="12674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Достижения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E73889-45F2-44DC-A260-48EE7FDC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CF57398-7DB0-400D-AA00-6B7785439EA5}"/>
              </a:ext>
            </a:extLst>
          </p:cNvPr>
          <p:cNvSpPr txBox="1">
            <a:spLocks/>
          </p:cNvSpPr>
          <p:nvPr/>
        </p:nvSpPr>
        <p:spPr>
          <a:xfrm>
            <a:off x="1086054" y="1671873"/>
            <a:ext cx="2497406" cy="2356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437147" y="1208823"/>
          <a:ext cx="3665404" cy="5177989"/>
        </p:xfrm>
        <a:graphic>
          <a:graphicData uri="http://schemas.openxmlformats.org/presentationml/2006/ole">
            <p:oleObj spid="_x0000_s15361" name="Acrobat Document" r:id="rId3" imgW="7576560" imgH="10685880" progId="AcroExch.Document.DC">
              <p:embed/>
            </p:oleObj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317910" y="1202510"/>
          <a:ext cx="3636113" cy="2569462"/>
        </p:xfrm>
        <a:graphic>
          <a:graphicData uri="http://schemas.openxmlformats.org/presentationml/2006/ole">
            <p:oleObj spid="_x0000_s15362" name="Acrobat Document" r:id="rId4" imgW="10703880" imgH="7551360" progId="AcroExch.Document.DC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338288" y="3888044"/>
          <a:ext cx="3594750" cy="2540233"/>
        </p:xfrm>
        <a:graphic>
          <a:graphicData uri="http://schemas.openxmlformats.org/presentationml/2006/ole">
            <p:oleObj spid="_x0000_s15363" name="Acrobat Document" r:id="rId5" imgW="10703880" imgH="7551360" progId="AcroExch.Document.DC">
              <p:embed/>
            </p:oleObj>
          </a:graphicData>
        </a:graphic>
      </p:graphicFrame>
      <p:pic>
        <p:nvPicPr>
          <p:cNvPr id="15364" name="Picture 4" descr="D:\Общие документы БУХГАЛТЕР\ЦРП Дивеево\ИТОГИ\ИТОГИ 2024\ЦРП\Сертификат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88260" y="1202724"/>
            <a:ext cx="3665989" cy="5181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7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89DE37-FC95-4506-8DF4-6EECF9FD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277" y="336625"/>
            <a:ext cx="9188971" cy="12674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Достижения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E73889-45F2-44DC-A260-48EE7FDC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CF57398-7DB0-400D-AA00-6B7785439EA5}"/>
              </a:ext>
            </a:extLst>
          </p:cNvPr>
          <p:cNvSpPr txBox="1">
            <a:spLocks/>
          </p:cNvSpPr>
          <p:nvPr/>
        </p:nvSpPr>
        <p:spPr>
          <a:xfrm>
            <a:off x="1086054" y="1671873"/>
            <a:ext cx="2497406" cy="2356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380742" y="1246359"/>
          <a:ext cx="3751263" cy="5418137"/>
        </p:xfrm>
        <a:graphic>
          <a:graphicData uri="http://schemas.openxmlformats.org/presentationml/2006/ole">
            <p:oleObj spid="_x0000_s56325" name="Acrobat Document" r:id="rId3" imgW="5143196" imgH="7429230" progId="AcroExch.Document.DC">
              <p:embed/>
            </p:oleObj>
          </a:graphicData>
        </a:graphic>
      </p:graphicFrame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4310192" y="1279311"/>
          <a:ext cx="3751263" cy="5418137"/>
        </p:xfrm>
        <a:graphic>
          <a:graphicData uri="http://schemas.openxmlformats.org/presentationml/2006/ole">
            <p:oleObj spid="_x0000_s56326" name="Acrobat Document" r:id="rId4" imgW="5143196" imgH="7429230" progId="AcroExch.Document.DC">
              <p:embed/>
            </p:oleObj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8218316" y="1229884"/>
          <a:ext cx="3751263" cy="5418137"/>
        </p:xfrm>
        <a:graphic>
          <a:graphicData uri="http://schemas.openxmlformats.org/presentationml/2006/ole">
            <p:oleObj spid="_x0000_s56327" name="Acrobat Document" r:id="rId5" imgW="5143196" imgH="7429230" progId="AcroExch.Document.DC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17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89DE37-FC95-4506-8DF4-6EECF9FD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277" y="336625"/>
            <a:ext cx="9188971" cy="12674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Достижения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E73889-45F2-44DC-A260-48EE7FDC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CF57398-7DB0-400D-AA00-6B7785439EA5}"/>
              </a:ext>
            </a:extLst>
          </p:cNvPr>
          <p:cNvSpPr txBox="1">
            <a:spLocks/>
          </p:cNvSpPr>
          <p:nvPr/>
        </p:nvSpPr>
        <p:spPr>
          <a:xfrm>
            <a:off x="1086054" y="1671873"/>
            <a:ext cx="2497406" cy="2356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220962" y="1235675"/>
          <a:ext cx="2960199" cy="4176584"/>
        </p:xfrm>
        <a:graphic>
          <a:graphicData uri="http://schemas.openxmlformats.org/presentationml/2006/ole">
            <p:oleObj spid="_x0000_s55301" name="Acrobat Document" r:id="rId3" imgW="5705370" imgH="8048535" progId="AcroExch.Document.DC">
              <p:embed/>
            </p:oleObj>
          </a:graphicData>
        </a:graphic>
      </p:graphicFrame>
      <p:pic>
        <p:nvPicPr>
          <p:cNvPr id="55302" name="Picture 6" descr="D:\Общие документы БУХГАЛТЕР\ЦРП Дивеево\ИТОГИ\ИТОГИ 2024\ЦРП\WhatsApp Image 2024-08-26 at 10.44.2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38334" y="1328352"/>
            <a:ext cx="3069109" cy="4092146"/>
          </a:xfrm>
          <a:prstGeom prst="rect">
            <a:avLst/>
          </a:prstGeom>
          <a:noFill/>
        </p:spPr>
      </p:pic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9192698" y="1367481"/>
          <a:ext cx="2863225" cy="4044778"/>
        </p:xfrm>
        <a:graphic>
          <a:graphicData uri="http://schemas.openxmlformats.org/presentationml/2006/ole">
            <p:oleObj spid="_x0000_s55303" name="Acrobat Document" r:id="rId5" imgW="5676567" imgH="8020037" progId="AcroExch.Document.DC">
              <p:embed/>
            </p:oleObj>
          </a:graphicData>
        </a:graphic>
      </p:graphicFrame>
      <p:pic>
        <p:nvPicPr>
          <p:cNvPr id="55304" name="Picture 8" descr="D:\Общие документы БУХГАЛТЕР\ЦРП Дивеево\ИТОГИ\ИТОГИ 2024\ЦРП\Благодарственное письмо 202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2473" y="1334530"/>
            <a:ext cx="2848196" cy="4025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7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9287" y="196562"/>
            <a:ext cx="3795880" cy="1062176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Перечень оказываемых </a:t>
            </a:r>
            <a:b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услуг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24</a:t>
            </a:r>
            <a:endParaRPr lang="en-US" dirty="0"/>
          </a:p>
        </p:txBody>
      </p:sp>
      <p:sp>
        <p:nvSpPr>
          <p:cNvPr id="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6982690" y="1504368"/>
            <a:ext cx="4949479" cy="12343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«Корпорация развития промышленности и предпринимательства Нижегородской области» – взаимодействие по организации работы АНО «ЦРП Дивеево» 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01288" y="2161309"/>
            <a:ext cx="5082639" cy="6887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Популяризация идей предпринимательства среди населения </a:t>
            </a:r>
            <a:r>
              <a:rPr lang="ru-RU" sz="1600" dirty="0" err="1" smtClean="0">
                <a:solidFill>
                  <a:schemeClr val="tx1"/>
                </a:solidFill>
              </a:rPr>
              <a:t>Дивеевского</a:t>
            </a:r>
            <a:r>
              <a:rPr lang="ru-RU" sz="1600" dirty="0" smtClean="0">
                <a:solidFill>
                  <a:schemeClr val="tx1"/>
                </a:solidFill>
              </a:rPr>
              <a:t> муниципального округа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06442" y="2961469"/>
            <a:ext cx="4925729" cy="8310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ГосМФО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- взаимодействие по сопровождению субъектов МСП при получении льготных кредитов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53942" y="4058413"/>
            <a:ext cx="4878227" cy="9483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«ЦИСС НО» – взаимодействие в плане вовлечения субъектов МСП в социальное предпринимательство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25039" y="3004457"/>
            <a:ext cx="5023261" cy="11044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Консультирование по вопросам предоставления государственной финансовой поддержки, оказание содействия в оформлении необходимой документации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53943" y="5165742"/>
            <a:ext cx="4866352" cy="10688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Банки-партнеры - взаимодействие в плане обеспечения доступности субъектами МСП финансовых продуктов и нефинансовых сервисов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E9FF3857-4C03-4514-87B6-4C631B8E419F}"/>
              </a:ext>
            </a:extLst>
          </p:cNvPr>
          <p:cNvSpPr txBox="1">
            <a:spLocks/>
          </p:cNvSpPr>
          <p:nvPr/>
        </p:nvSpPr>
        <p:spPr>
          <a:xfrm>
            <a:off x="6856447" y="220313"/>
            <a:ext cx="4591366" cy="9563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Направления деятельности с партнерами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36914" y="4251367"/>
            <a:ext cx="5023263" cy="6175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Консультирование по экономическим аспектам ведения малого и среднего бизнеса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60666" y="5011387"/>
            <a:ext cx="5011386" cy="9737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семинаров, конференций, «круглых столов» и других мероприятий по обмену опытом поддержки и развития малого и среднего предпринимательства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42976" y="1330037"/>
            <a:ext cx="5064702" cy="6768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Содействие увеличению количества субъектов малого и среднего предпринимательства </a:t>
            </a:r>
            <a:endParaRPr lang="ru-RU" sz="16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48790" y="6092043"/>
            <a:ext cx="5035137" cy="5937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М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ониторинг информации о проблемах малого и среднего предпринимательства 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6E313E-4E75-4952-A993-76D0064DB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601" y="395416"/>
            <a:ext cx="8911687" cy="99962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Ключевые показатели эффективности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6D9F4D1-F7C7-448C-8B1A-F22E48CB81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09198333"/>
              </p:ext>
            </p:extLst>
          </p:nvPr>
        </p:nvGraphicFramePr>
        <p:xfrm>
          <a:off x="1145923" y="1351004"/>
          <a:ext cx="10526231" cy="52192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3645">
                  <a:extLst>
                    <a:ext uri="{9D8B030D-6E8A-4147-A177-3AD203B41FA5}">
                      <a16:colId xmlns="" xmlns:a16="http://schemas.microsoft.com/office/drawing/2014/main" val="245523352"/>
                    </a:ext>
                  </a:extLst>
                </a:gridCol>
                <a:gridCol w="5061098">
                  <a:extLst>
                    <a:ext uri="{9D8B030D-6E8A-4147-A177-3AD203B41FA5}">
                      <a16:colId xmlns="" xmlns:a16="http://schemas.microsoft.com/office/drawing/2014/main" val="1058145812"/>
                    </a:ext>
                  </a:extLst>
                </a:gridCol>
                <a:gridCol w="1584251">
                  <a:extLst>
                    <a:ext uri="{9D8B030D-6E8A-4147-A177-3AD203B41FA5}">
                      <a16:colId xmlns="" xmlns:a16="http://schemas.microsoft.com/office/drawing/2014/main" val="3483523840"/>
                    </a:ext>
                  </a:extLst>
                </a:gridCol>
                <a:gridCol w="1531088">
                  <a:extLst>
                    <a:ext uri="{9D8B030D-6E8A-4147-A177-3AD203B41FA5}">
                      <a16:colId xmlns="" xmlns:a16="http://schemas.microsoft.com/office/drawing/2014/main" val="957877867"/>
                    </a:ext>
                  </a:extLst>
                </a:gridCol>
                <a:gridCol w="1616149">
                  <a:extLst>
                    <a:ext uri="{9D8B030D-6E8A-4147-A177-3AD203B41FA5}">
                      <a16:colId xmlns="" xmlns:a16="http://schemas.microsoft.com/office/drawing/2014/main" val="3118414989"/>
                    </a:ext>
                  </a:extLst>
                </a:gridCol>
              </a:tblGrid>
              <a:tr h="60286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 п/п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2022г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2023г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2024г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4260486"/>
                  </a:ext>
                </a:extLst>
              </a:tr>
              <a:tr h="88993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услуг, предоставленных субъектам малого и среднего предпринимательства, а также физическим лицам, заинтересованным в начале осуществления предпринимательской деятельности,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24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534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4532432"/>
                  </a:ext>
                </a:extLst>
              </a:tr>
              <a:tr h="68898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субъектов малого и среднего предпринимательства, получивших государственную поддержку,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24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514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9560203"/>
                  </a:ext>
                </a:extLst>
              </a:tr>
              <a:tr h="7082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физических лиц, заинтересованных в начале осуществления предпринимательской деятельности, получивших государственную поддержку,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4880961"/>
                  </a:ext>
                </a:extLst>
              </a:tr>
              <a:tr h="70823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Количество мероприятий, предусмотренных программой развития МСП, в которых приняло участие АНО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13</a:t>
                      </a:r>
                    </a:p>
                  </a:txBody>
                  <a:tcPr/>
                </a:tc>
              </a:tr>
              <a:tr h="70823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Количество обучающих мероприятий, проведенных АНО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</a:p>
                    <a:p>
                      <a:pPr algn="ctr"/>
                      <a:endParaRPr lang="ru-RU" sz="1600" dirty="0" smtClean="0"/>
                    </a:p>
                  </a:txBody>
                  <a:tcPr/>
                </a:tc>
              </a:tr>
              <a:tr h="70823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Количество информации, опубликованной на сайте и в социальных сетях АНО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BA629B5-D8AA-4A48-81EF-2B3763F5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617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E8CF1C-F6F2-4671-930C-52D4E80A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742" y="286872"/>
            <a:ext cx="10201500" cy="98899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 на 3-5 лет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6B575F-8373-4BE6-B62A-DAF3AC6269D2}"/>
              </a:ext>
            </a:extLst>
          </p:cNvPr>
          <p:cNvSpPr txBox="1"/>
          <p:nvPr/>
        </p:nvSpPr>
        <p:spPr>
          <a:xfrm>
            <a:off x="3888259" y="1457098"/>
            <a:ext cx="560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Миссия и цели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A305EA5E-B450-4EF6-81DF-3746D597617D}"/>
              </a:ext>
            </a:extLst>
          </p:cNvPr>
          <p:cNvSpPr/>
          <p:nvPr/>
        </p:nvSpPr>
        <p:spPr>
          <a:xfrm>
            <a:off x="2915629" y="2411373"/>
            <a:ext cx="8915400" cy="16828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Миссия Центра </a:t>
            </a:r>
            <a:r>
              <a:rPr lang="ru-RU" dirty="0" smtClean="0">
                <a:solidFill>
                  <a:srgbClr val="0070C0"/>
                </a:solidFill>
              </a:rPr>
              <a:t>развития предпринимательства </a:t>
            </a:r>
            <a:r>
              <a:rPr lang="ru-RU" dirty="0">
                <a:solidFill>
                  <a:srgbClr val="0070C0"/>
                </a:solidFill>
              </a:rPr>
              <a:t>– создание благоприятных условий для развития </a:t>
            </a:r>
            <a:r>
              <a:rPr lang="ru-RU" dirty="0" smtClean="0">
                <a:solidFill>
                  <a:srgbClr val="0070C0"/>
                </a:solidFill>
              </a:rPr>
              <a:t>предпринимательства на территории </a:t>
            </a:r>
            <a:r>
              <a:rPr lang="ru-RU" dirty="0" err="1" smtClean="0">
                <a:solidFill>
                  <a:srgbClr val="0070C0"/>
                </a:solidFill>
              </a:rPr>
              <a:t>Дивеевского</a:t>
            </a:r>
            <a:r>
              <a:rPr lang="ru-RU" dirty="0" smtClean="0">
                <a:solidFill>
                  <a:srgbClr val="0070C0"/>
                </a:solidFill>
              </a:rPr>
              <a:t> муниципального округа </a:t>
            </a:r>
            <a:r>
              <a:rPr lang="ru-RU" dirty="0">
                <a:solidFill>
                  <a:srgbClr val="0070C0"/>
                </a:solidFill>
              </a:rPr>
              <a:t>посредством оказания нефинансовой поддержки субъектам малого и среднего </a:t>
            </a:r>
            <a:r>
              <a:rPr lang="ru-RU" dirty="0" smtClean="0">
                <a:solidFill>
                  <a:srgbClr val="0070C0"/>
                </a:solidFill>
              </a:rPr>
              <a:t>бизнеса </a:t>
            </a:r>
            <a:r>
              <a:rPr lang="ru-RU" dirty="0">
                <a:solidFill>
                  <a:srgbClr val="0070C0"/>
                </a:solidFill>
              </a:rPr>
              <a:t>– оказание комплекса </a:t>
            </a:r>
            <a:r>
              <a:rPr lang="ru-RU" dirty="0" smtClean="0">
                <a:solidFill>
                  <a:srgbClr val="0070C0"/>
                </a:solidFill>
              </a:rPr>
              <a:t>информационных и консультационных </a:t>
            </a:r>
            <a:r>
              <a:rPr lang="ru-RU" dirty="0">
                <a:solidFill>
                  <a:srgbClr val="0070C0"/>
                </a:solidFill>
              </a:rPr>
              <a:t>услуг, направленных на содействие развитию субъектов малого и среднего предпринимательства.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35EFEAC-3704-4EC6-871E-9FD5BFC7C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FBB9D1B0-DA81-400F-8864-6EE9225AE980}"/>
              </a:ext>
            </a:extLst>
          </p:cNvPr>
          <p:cNvSpPr/>
          <p:nvPr/>
        </p:nvSpPr>
        <p:spPr>
          <a:xfrm>
            <a:off x="2915629" y="4226612"/>
            <a:ext cx="8915400" cy="473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Содействие </a:t>
            </a:r>
            <a:r>
              <a:rPr lang="ru-RU" dirty="0">
                <a:solidFill>
                  <a:srgbClr val="0070C0"/>
                </a:solidFill>
              </a:rPr>
              <a:t>развитию субъектов малого и среднего предпринимательств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19E8567D-8661-4A75-AB7A-A9C8F62F6008}"/>
              </a:ext>
            </a:extLst>
          </p:cNvPr>
          <p:cNvSpPr/>
          <p:nvPr/>
        </p:nvSpPr>
        <p:spPr>
          <a:xfrm>
            <a:off x="2915629" y="4790492"/>
            <a:ext cx="8915400" cy="11654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Повышение </a:t>
            </a:r>
            <a:r>
              <a:rPr lang="ru-RU" dirty="0">
                <a:solidFill>
                  <a:srgbClr val="0070C0"/>
                </a:solidFill>
              </a:rPr>
              <a:t>информированности субъектов малого и среднего предпринимательства, их сотрудников, а также физических лиц, заинтересованных в начале осуществления предпринимательской деятельности по вопросам ведения бизнес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84242F59-DB0C-4D93-A974-0B8A4DE32FDE}"/>
              </a:ext>
            </a:extLst>
          </p:cNvPr>
          <p:cNvSpPr/>
          <p:nvPr/>
        </p:nvSpPr>
        <p:spPr>
          <a:xfrm>
            <a:off x="2915629" y="6137190"/>
            <a:ext cx="8915400" cy="5931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Реализация мероприятий, направленных на </a:t>
            </a:r>
            <a:r>
              <a:rPr lang="ru-RU" dirty="0">
                <a:solidFill>
                  <a:srgbClr val="0070C0"/>
                </a:solidFill>
              </a:rPr>
              <a:t>популяризацию предпринимательства и начала собственного дела</a:t>
            </a:r>
          </a:p>
        </p:txBody>
      </p:sp>
      <p:pic>
        <p:nvPicPr>
          <p:cNvPr id="10242" name="Picture 2" descr="https://avatars.mds.yandex.net/i?id=ff1c9364e9934ad47a671f4481e418a7a52e5d25-10814821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529" y="4513384"/>
            <a:ext cx="1676143" cy="1184031"/>
          </a:xfrm>
          <a:prstGeom prst="rect">
            <a:avLst/>
          </a:prstGeom>
          <a:noFill/>
        </p:spPr>
      </p:pic>
      <p:pic>
        <p:nvPicPr>
          <p:cNvPr id="10244" name="Picture 4" descr="https://avatars.mds.yandex.net/i?id=8523e4125d3b2c283c283cb36290b9479d4864ce-10516767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954" y="2764314"/>
            <a:ext cx="1925760" cy="1015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98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49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Итоги реализации стратегии 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97FF97-F703-4A47-BBCE-45080F0EE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579" y="1737057"/>
            <a:ext cx="10299050" cy="99115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7EAA5FE7-58EE-4218-9335-FC89AD3D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94571" y="1753163"/>
            <a:ext cx="9733065" cy="6769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благоприятного климата для развития предпринимательства в округе</a:t>
            </a:r>
          </a:p>
        </p:txBody>
      </p:sp>
      <p:sp>
        <p:nvSpPr>
          <p:cNvPr id="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8" y="2744317"/>
            <a:ext cx="9733065" cy="8226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уровня инвестиционной привлекательности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Дивеевского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муниципального округа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8" y="3875160"/>
            <a:ext cx="9733064" cy="5238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новых высокооплачиваемых рабочих мест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9" y="4707180"/>
            <a:ext cx="9733064" cy="7133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общего количества субъектов МСП в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Дивеевском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муниципальном округе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9" y="5728672"/>
            <a:ext cx="9743128" cy="919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объемов внутренних инвестиций предпринимателям Дивеевского округа за счет участия в программах субсидирования и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грантовых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конкурсах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6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6BB2C7-AE3D-45D3-87CA-BBF753B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765" y="0"/>
            <a:ext cx="7142606" cy="320789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Благодарим за внимание!!!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D3D8D5-4F93-4CD6-8229-8A1E7415E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633" y="2943225"/>
            <a:ext cx="8746967" cy="324771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АНО «Центр развития предпринимательства </a:t>
            </a:r>
            <a:r>
              <a:rPr lang="ru-RU" sz="1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муниципального округа»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с. Дивеево ул. </a:t>
            </a:r>
            <a:r>
              <a:rPr lang="ru-RU" sz="1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Симанина</a:t>
            </a: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д.2 помещ.1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sz="111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Телефон:  +7(987) 111-87-52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</a:t>
            </a:r>
            <a:r>
              <a:rPr lang="en-US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E-mail</a:t>
            </a: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:      </a:t>
            </a:r>
            <a:r>
              <a:rPr lang="en-US" sz="111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crp</a:t>
            </a: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-</a:t>
            </a:r>
            <a:r>
              <a:rPr lang="en-US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diveevo@mail.ru</a:t>
            </a:r>
            <a:endParaRPr lang="ru-RU" sz="111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D873DE1-A97B-4F70-88E2-FDB5C534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66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7061</TotalTime>
  <Words>1200</Words>
  <Application>Microsoft Office PowerPoint</Application>
  <PresentationFormat>Произвольный</PresentationFormat>
  <Paragraphs>273</Paragraphs>
  <Slides>28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Легкий дым</vt:lpstr>
      <vt:lpstr>Acrobat Document</vt:lpstr>
      <vt:lpstr>Автономная некоммерческая организация  «Центр развития  предпринимательства Дивеевского муниципального округа»</vt:lpstr>
      <vt:lpstr>Слайд 2</vt:lpstr>
      <vt:lpstr>Стратегия развития центра развития предпринимательства</vt:lpstr>
      <vt:lpstr>Общая характеристика АНО «Центр развития предпринимательства Дивеевского муниципального округа»</vt:lpstr>
      <vt:lpstr>Материально-техническое обеспечение центра развития предпринимательства  АНО «ЦРП ДИВЕЕВО» располагается в арендованном  помещении, площадью 60,6 кв.м. Это офис, находящийся на  первом этаже трехэтажного жилого здания, с отдельным входом.   Над входом размещена светодиодная вывеска с названием и  расписанием работы.   На прилегающей территории оборудована зеленая зона кустарниковых насаждений и  большая автостоянка.  Помещение АНО «ЦРП ДИВЕЕВО»  оснащается мебелью и  офисным оборудованием, обеспечено доступом в Интернет.  В декабре 2022 года на субсидии  Администрации Дивеевского  муниципального округа в виде имущественного взноса в целях  финансового обеспечения уставной деятельности, приобретен один Ноутбук ASUS VivoBook PRO 15 и   МФУ HP LaserJet Pro 400.            В 2023 году закуплено и настроено  материально-техническое обеспечение.  Финансирование в размере 1 000 000 рублей: - из областного бюджета  800 000 рублей - из местного бюджета   200 000 рублей    </vt:lpstr>
      <vt:lpstr>Материально-техническое обеспечение центра развития предпринимательства  В декабре 2023 года на базе АНО «ЦРП Дивеево» открыт Филиал Центра «Мой бизнес». 24 января 2024г. состоялось официальное открытие с присутствием первого заместителя министра промышленности, торговли и предпринимательства Нижегородской области Альбины Витальевны Разиной.</vt:lpstr>
      <vt:lpstr>Мероприятия  </vt:lpstr>
      <vt:lpstr>Мероприятия  </vt:lpstr>
      <vt:lpstr>Мероприятия  </vt:lpstr>
      <vt:lpstr>Мероприятия  </vt:lpstr>
      <vt:lpstr>Мероприятия  </vt:lpstr>
      <vt:lpstr>Мероприятия  </vt:lpstr>
      <vt:lpstr>Мероприятия  </vt:lpstr>
      <vt:lpstr>Мероприятия  </vt:lpstr>
      <vt:lpstr>Мероприятия  </vt:lpstr>
      <vt:lpstr>Мероприятия 24 августа в Автозаводском парке Нижнего Новгорода состоялось итоговое мероприятие  Конкурса "Займись делом!"    Подведены итоги конкурса для самозанятых, который реализуется центром "Мой Бизнес" в рамках федеральной программы "Создание благоприятных условий для осуществления деятельности самозанятыми гражданами". В Дивеевском мо победителями стали трое самозанятых:  место - Малыгина Татьяна Владимировна в номинации "За достижения в сфере народно-художественных промыслов";    место – Сурначева Анастасия Игоревна в номинации «За достижения в сфере производства товаров»    место - Липин Максим Павлович в номинации «За достижения в сфере аутсорсинга»     Также Почётной грамотой была отмечена работа АНО ЦРП Дивеево, что, безусловно, является положительной оценкой наших усилий в развитии предпринимательства в Дивеевском мо.   </vt:lpstr>
      <vt:lpstr>Мероприятия  28 августа в загородном клубе «Малиновая слобода» прошёл бизнес-лагерь «Ракета «Мой бизнес».  Обучающий курс «Школа-интенсив для руководителей, сотрудников инфраструктуры поддержки предпринимательства Нижегородской области».   Обучение:  1. Организация работы на цифровой платформе МСП.РФ в части региональных мер поддержки субъектам МСП, а также работа в личном кабинете инфраструктуры. 2. Организация работы по заполнению форм отчетности (по выполнению плана на ЦП МСП.РФ, по вновь созданным СМСП, на сайте «Мой бизнес», по горяче й линии, по не декомпозированным показателям). 3. Сессия по развитию муниципальной инфраструктуры.  </vt:lpstr>
      <vt:lpstr>Мероприятия   15 октября 2024 г. в конференц-зале  Центральной библиотеки АНО «ЦРП Дивеево» совместно с Управлением экономики администрации Дивеевского муниципального округа и Межрайонной ИФНС России № 1 по Нижегородской области провели семинар: 1. О среднемесячной заработной плате, о нелегальной занятости. 2. Реализация проекта ФНС «Общественное питание» 3. Изменение налогового законодательства в части уплаты НДС налогоплательщиками, применяющими УСН. </vt:lpstr>
      <vt:lpstr>Мероприятия  28 ноября 2024 г. в Дивеевской центральной библиотеке открылась фотовыставка «Горжусь, люблю и верю»,  посвящённая матерям и жёнам защитников нашей Родины.  АНО «ЦРП Дивеево» в лице директора Липиной Елены Николаевны , предприниматель Свищев Андрей Алексеевич приняли участие в реализации этого социально значимого проекта. </vt:lpstr>
      <vt:lpstr>Мероприятия  5 декабря 2024 г. в Технопарке  «Анкудиновка» состоялся итоговый региональный форум «Мой бизнес 360».  С приветственным словом в рамках церемонии выступили заместитель губернатора Нижегородской области Андрей Саносян и министр промышленности, торговли и предпринимательства Максим Черкасов. В форуме приняли участие предприниматели региона и представители инфраструктуры поддержки предпринимательства, которые обсудили актуальные вопросы взаимодействия, а также получили полезную информацию по вопросам изменений законодательства и развития бизнеса. АНО "Центр развития предпринимательства" с. Дивеево принял участие в сетевом совещании для сотрудников инфраструктуры поддержки предпринимательства в г. Нижний Новгород  Завершился форум церемонией награждения. Диплом итогового форума «Мой бизнес 360» в Номинации «Лучший проект самозанятых граждан» получила - ИП Малыгина Татьяна Владимировна (Дивеевская глиняная игрушка) </vt:lpstr>
      <vt:lpstr>Достижения центра развития предпринимательства</vt:lpstr>
      <vt:lpstr>Достижения центра развития предпринимательства</vt:lpstr>
      <vt:lpstr>Достижения центра развития предпринимательства</vt:lpstr>
      <vt:lpstr>Перечень оказываемых  услуг</vt:lpstr>
      <vt:lpstr>Ключевые показатели эффективности </vt:lpstr>
      <vt:lpstr>Стратегия развития центра развития предпринимательства на 3-5 лет</vt:lpstr>
      <vt:lpstr>Итоги реализации стратегии </vt:lpstr>
      <vt:lpstr>  Благодарим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центра поддержки предпринимательства</dc:title>
  <dc:creator>User1</dc:creator>
  <cp:lastModifiedBy>div</cp:lastModifiedBy>
  <cp:revision>614</cp:revision>
  <cp:lastPrinted>2020-09-08T07:03:51Z</cp:lastPrinted>
  <dcterms:created xsi:type="dcterms:W3CDTF">2018-03-23T13:21:16Z</dcterms:created>
  <dcterms:modified xsi:type="dcterms:W3CDTF">2024-12-19T12:23:07Z</dcterms:modified>
</cp:coreProperties>
</file>