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91" r:id="rId6"/>
    <p:sldId id="260" r:id="rId7"/>
    <p:sldId id="261" r:id="rId8"/>
    <p:sldId id="262" r:id="rId9"/>
    <p:sldId id="268" r:id="rId10"/>
    <p:sldId id="287" r:id="rId11"/>
    <p:sldId id="264" r:id="rId12"/>
    <p:sldId id="277" r:id="rId13"/>
    <p:sldId id="289" r:id="rId14"/>
    <p:sldId id="272" r:id="rId15"/>
    <p:sldId id="269" r:id="rId16"/>
    <p:sldId id="292" r:id="rId17"/>
    <p:sldId id="270" r:id="rId18"/>
    <p:sldId id="274" r:id="rId19"/>
    <p:sldId id="275" r:id="rId20"/>
    <p:sldId id="280" r:id="rId21"/>
    <p:sldId id="290" r:id="rId22"/>
    <p:sldId id="279" r:id="rId23"/>
    <p:sldId id="271" r:id="rId24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4392AF45-A2EB-473B-952D-E821B10853BA}">
          <p14:sldIdLst>
            <p14:sldId id="256"/>
            <p14:sldId id="257"/>
            <p14:sldId id="258"/>
            <p14:sldId id="259"/>
            <p14:sldId id="291"/>
            <p14:sldId id="260"/>
            <p14:sldId id="261"/>
            <p14:sldId id="262"/>
            <p14:sldId id="268"/>
            <p14:sldId id="287"/>
            <p14:sldId id="264"/>
            <p14:sldId id="277"/>
            <p14:sldId id="289"/>
            <p14:sldId id="272"/>
            <p14:sldId id="269"/>
            <p14:sldId id="292"/>
            <p14:sldId id="270"/>
            <p14:sldId id="274"/>
            <p14:sldId id="275"/>
            <p14:sldId id="280"/>
            <p14:sldId id="290"/>
            <p14:sldId id="279"/>
            <p14:sldId id="271"/>
          </p14:sldIdLst>
        </p14:section>
        <p14:section name="Раздел без заголовка" id="{F78CE238-307E-424F-AEE6-4AE4D5F847D7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FD8C4"/>
    <a:srgbClr val="B8CDC3"/>
    <a:srgbClr val="B4CBC3"/>
    <a:srgbClr val="D3DA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>
        <p:scale>
          <a:sx n="80" d="100"/>
          <a:sy n="80" d="100"/>
        </p:scale>
        <p:origin x="-120" y="-7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26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9E3FA-960B-4B08-B990-66E163694F0E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3142C-67C5-4318-98E9-2A6C38A573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349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09BFC-456D-40B8-A415-38ECFD00A8A3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9712-21AE-4EE0-9FBB-D39D0DE204B8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1B2FA-24BE-42DB-85F2-F5BFC77637AE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58B4-C37F-4B87-BEBB-2C7E210833E3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47DC-E711-4A5F-9598-2E07D5E8328C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1C55-B7C3-44EB-9E26-D6E7933D54BE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2A497-462A-4757-A9C9-401001FCBE16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27F9-F39E-47CC-BDB5-1A70EB61FB30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C403-0AB0-4C3C-A46C-3A9B9A07F8E1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3F9FA-FD69-4B98-97C2-AE344093584D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4BAE-225E-4776-B080-678D7E882F8C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92CD-1E27-443F-AB3E-4ACD6A9AFFE7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B1B0-400A-49A0-923A-276643592A01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034A-B83C-4DF7-9ED5-96E98B19467E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E7A75-F154-4438-A8AA-85233189D3B3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07EB3-776A-42E8-A4B3-97E8A29B36AC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28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7032-BF42-46F1-854D-F2A77030C933}" type="datetime1">
              <a:rPr lang="en-US" smtClean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883BA3-BC78-403D-89AD-2DB566169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599" y="2409825"/>
            <a:ext cx="9100457" cy="26098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Автономная некоммерческая организация </a:t>
            </a:r>
            <a:br>
              <a:rPr lang="ru-RU" sz="28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«Центр развития  предпринимательства </a:t>
            </a:r>
            <a:r>
              <a:rPr lang="ru-RU" sz="3200" b="1" dirty="0" err="1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32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муниципального округа»</a:t>
            </a:r>
            <a:endParaRPr lang="ru-RU" sz="3200" b="1" dirty="0">
              <a:latin typeface="Arial Black" panose="020B0A0402010202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17CF78-3011-4CAF-8C6F-86AD51BECF2F}"/>
              </a:ext>
            </a:extLst>
          </p:cNvPr>
          <p:cNvSpPr txBox="1"/>
          <p:nvPr/>
        </p:nvSpPr>
        <p:spPr>
          <a:xfrm>
            <a:off x="5351639" y="6126701"/>
            <a:ext cx="1956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2023 </a:t>
            </a: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ГОД</a:t>
            </a:r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121886E1-9DE1-43BB-925A-71C55E9AE80B}"/>
              </a:ext>
            </a:extLst>
          </p:cNvPr>
          <p:cNvSpPr txBox="1">
            <a:spLocks/>
          </p:cNvSpPr>
          <p:nvPr/>
        </p:nvSpPr>
        <p:spPr>
          <a:xfrm>
            <a:off x="684783" y="165459"/>
            <a:ext cx="4516391" cy="50692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93C2A88-0426-4640-A4AC-7B0766118BF2}"/>
              </a:ext>
            </a:extLst>
          </p:cNvPr>
          <p:cNvSpPr txBox="1"/>
          <p:nvPr/>
        </p:nvSpPr>
        <p:spPr>
          <a:xfrm>
            <a:off x="866955" y="530066"/>
            <a:ext cx="3600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4459FB3-4A02-476E-AB40-CD1E59FB0CCF}"/>
              </a:ext>
            </a:extLst>
          </p:cNvPr>
          <p:cNvSpPr txBox="1"/>
          <p:nvPr/>
        </p:nvSpPr>
        <p:spPr>
          <a:xfrm>
            <a:off x="8514827" y="162096"/>
            <a:ext cx="36771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Приложение 3</a:t>
            </a:r>
          </a:p>
          <a:p>
            <a:r>
              <a:rPr lang="ru-RU" sz="1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 Приложению о добровольной сертификации деятельности центров поддержки предпринимательства Нижегородской области, утвержденному приказом АНО «Агентство по развитию </a:t>
            </a:r>
            <a:r>
              <a:rPr lang="ru-RU" sz="10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кластерной </a:t>
            </a:r>
            <a:r>
              <a:rPr lang="ru-RU" sz="1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политики </a:t>
            </a:r>
          </a:p>
          <a:p>
            <a:r>
              <a:rPr lang="ru-RU" sz="1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предпринимательства Нижегородской области» </a:t>
            </a:r>
          </a:p>
          <a:p>
            <a:r>
              <a:rPr lang="ru-RU" sz="1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 «___»_________</a:t>
            </a:r>
            <a:r>
              <a:rPr lang="ru-RU" sz="10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202__ </a:t>
            </a:r>
            <a:r>
              <a:rPr lang="ru-RU" sz="1000" b="1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г.№</a:t>
            </a:r>
            <a:r>
              <a:rPr lang="ru-RU" sz="1000" b="1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_____</a:t>
            </a:r>
            <a:r>
              <a:rPr lang="ru-RU" sz="1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1267" y="396508"/>
            <a:ext cx="647700" cy="819151"/>
          </a:xfrm>
          <a:prstGeom prst="rect">
            <a:avLst/>
          </a:prstGeom>
          <a:noFill/>
        </p:spPr>
      </p:pic>
      <p:pic>
        <p:nvPicPr>
          <p:cNvPr id="23556" name="Picture 4" descr="https://cdn1.flamp.ru/690dad4d18f48d7c83fab003a64010c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43385" y="20406700"/>
            <a:ext cx="4358298" cy="4358298"/>
          </a:xfrm>
          <a:prstGeom prst="rect">
            <a:avLst/>
          </a:prstGeom>
          <a:noFill/>
        </p:spPr>
      </p:pic>
      <p:pic>
        <p:nvPicPr>
          <p:cNvPr id="23558" name="Picture 6" descr="https://cdn1.flamp.ru/690dad4d18f48d7c83fab003a64010c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9554" y="410308"/>
            <a:ext cx="744414" cy="744414"/>
          </a:xfrm>
          <a:prstGeom prst="rect">
            <a:avLst/>
          </a:prstGeom>
          <a:noFill/>
        </p:spPr>
      </p:pic>
      <p:pic>
        <p:nvPicPr>
          <p:cNvPr id="23559" name="Picture 7" descr="\\srv\Мои документы\ЦРП Дивеево\СоцСети Картинки\logoza.ru 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64827" y="422030"/>
            <a:ext cx="1660280" cy="6764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461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E8CF1C-F6F2-4671-930C-52D4E80A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884" y="624110"/>
            <a:ext cx="10175357" cy="13216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Раздел 1. Текущее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состояние </a:t>
            </a:r>
            <a:r>
              <a:rPr lang="ru-RU" sz="2800" b="1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округа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сфере развития предпринимательства,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6130818-DDA5-4EBF-9668-30A24B58C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78" y="2517569"/>
            <a:ext cx="10335379" cy="434043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Бюджет: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 2022 год: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Доходы бюджета составили                   				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1396,1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млн.руб.                                                           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Расходы составили 									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1404,85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млн.руб.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Бюджет муниципального округа исполнен с дефицитом в сумме 8,79 млн. рублей за счет собственных остатков средств бюджета на едином счете на начало текущего года.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3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Численность населения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		 15033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чел.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3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Количество субъектов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МСП         		 </a:t>
            </a: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318</a:t>
            </a:r>
            <a:endParaRPr lang="ru-RU" sz="23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Количество физических лиц, 			 450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являющихся ИП и применяющие 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специальный налоговый режим«НПД»  </a:t>
            </a:r>
            <a:endParaRPr lang="ru-RU" sz="23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6B575F-8373-4BE6-B62A-DAF3AC6269D2}"/>
              </a:ext>
            </a:extLst>
          </p:cNvPr>
          <p:cNvSpPr txBox="1"/>
          <p:nvPr/>
        </p:nvSpPr>
        <p:spPr>
          <a:xfrm>
            <a:off x="961901" y="2030681"/>
            <a:ext cx="10604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Общая характеристика </a:t>
            </a:r>
            <a:r>
              <a:rPr lang="ru-RU" sz="2000" b="1" dirty="0" err="1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округа</a:t>
            </a:r>
            <a:endParaRPr lang="ru-RU" sz="2000" b="1" dirty="0">
              <a:latin typeface="Arial Black" panose="020B0A0402010202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36217A3-50B8-4D5C-9BED-0C29E179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06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EEE551-D78E-4D06-9659-7DF8C021E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426" y="386862"/>
            <a:ext cx="9939647" cy="101990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Общая 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Дивевского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округа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954AB28-CFDB-4B6D-8389-EF5E6240B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2246" y="1348155"/>
            <a:ext cx="9892450" cy="1043354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r>
              <a:rPr lang="ru-RU" sz="62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Численность субъектов МСП на душу </a:t>
            </a: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населения в 2022 году составила  5,6 %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Доля занятых в малом бизнесе от числа занятых в экономике по всем видам деятельности – 45,3%</a:t>
            </a:r>
            <a:endParaRPr lang="ru-RU" sz="6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r>
              <a:rPr lang="ru-RU" sz="62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Отраслевая структура экономики </a:t>
            </a: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6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buClr>
                <a:srgbClr val="E78712"/>
              </a:buClr>
              <a:buFont typeface="Wingdings" panose="05000000000000000000" pitchFamily="2" charset="2"/>
              <a:buChar char="q"/>
            </a:pP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Ключевые организации и предприятия (градообразующие, </a:t>
            </a:r>
            <a:r>
              <a:rPr lang="ru-RU" sz="6200" b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бюджетообразующие</a:t>
            </a: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6200" b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системообразующие</a:t>
            </a: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предприятия) :                               ООО ПП «</a:t>
            </a:r>
            <a:r>
              <a:rPr lang="ru-RU" sz="6200" b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Дивеевское</a:t>
            </a: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»,  ООО «</a:t>
            </a:r>
            <a:r>
              <a:rPr lang="ru-RU" sz="6200" b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Дивеевское</a:t>
            </a: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»,  ООО «</a:t>
            </a:r>
            <a:r>
              <a:rPr lang="ru-RU" sz="6200" b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Дивеевская</a:t>
            </a:r>
            <a:r>
              <a:rPr lang="ru-RU" sz="6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слобода»</a:t>
            </a: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Clr>
                <a:srgbClr val="E78712"/>
              </a:buClr>
              <a:buFont typeface="Wingdings" panose="05000000000000000000" pitchFamily="2" charset="2"/>
              <a:buChar char="q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E78712"/>
              </a:buClr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E78712"/>
              </a:buClr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E78712"/>
              </a:buClr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E78712"/>
              </a:buClr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E78712"/>
              </a:buClr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Clr>
                <a:srgbClr val="E78712"/>
              </a:buClr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AD90C97-6F82-4F98-B0D2-19ABEF004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1508" name="Picture 4" descr="C:\Users\Администратор\Desktop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5090" y="2790794"/>
            <a:ext cx="6531430" cy="292123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39144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BE8DC6-3A75-4F64-9EA4-A61BEA325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232" y="90616"/>
            <a:ext cx="9799381" cy="106229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рограмма развития предпринимательства в </a:t>
            </a:r>
            <a:r>
              <a:rPr lang="ru-RU" sz="2800" b="1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Дивеевском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муниципальном округе Нижегородской области»</a:t>
            </a:r>
            <a:endParaRPr lang="ru-RU" sz="28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1152BB8-0D7F-4789-AFE7-6AF1DABB9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23" y="1152907"/>
            <a:ext cx="11692327" cy="536512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Муниципальная программа «Развитие предпринимательства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Дивеевском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муниципальном округе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Нижегородской области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Объем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и источник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финансирования                              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       Программные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мероприятия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Проведение мероприятий, способствующих созданию благоприятных условий для ведения малого и              		среднего бизнеса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Проведение конкурса «Предприниматель года»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Финансовое обеспечение деятельности АНО «ЦРП Дивеево»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5177A59-32AB-40D2-B0C2-2FD92992A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5703249"/>
              </p:ext>
            </p:extLst>
          </p:nvPr>
        </p:nvGraphicFramePr>
        <p:xfrm>
          <a:off x="733168" y="2619632"/>
          <a:ext cx="10485818" cy="1524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58097"/>
                <a:gridCol w="2225046"/>
                <a:gridCol w="2670053"/>
                <a:gridCol w="2343713"/>
                <a:gridCol w="988909"/>
              </a:tblGrid>
              <a:tr h="282622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Год</a:t>
                      </a:r>
                      <a:endParaRPr lang="ru-RU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Бюджет (тыс. руб.)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/>
                </a:tc>
              </a:tr>
              <a:tr h="28262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Федеральный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Областной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Местный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26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15751,3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629,0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16380,3</a:t>
                      </a:r>
                      <a:endParaRPr lang="ru-RU" sz="1400" dirty="0"/>
                    </a:p>
                  </a:txBody>
                  <a:tcPr/>
                </a:tc>
              </a:tr>
              <a:tr h="2826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2022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945,00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2945,0</a:t>
                      </a:r>
                      <a:endParaRPr lang="ru-RU" sz="1400" dirty="0"/>
                    </a:p>
                  </a:txBody>
                  <a:tcPr/>
                </a:tc>
              </a:tr>
              <a:tr h="2826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2023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2200,0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8422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158" y="178130"/>
            <a:ext cx="10965349" cy="617518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</a:t>
            </a: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Ожидаемые 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результаты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6160538"/>
              </p:ext>
            </p:extLst>
          </p:nvPr>
        </p:nvGraphicFramePr>
        <p:xfrm>
          <a:off x="1567542" y="712519"/>
          <a:ext cx="10383654" cy="5814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1519"/>
                <a:gridCol w="5372394"/>
                <a:gridCol w="819398"/>
                <a:gridCol w="1140031"/>
                <a:gridCol w="1246909"/>
                <a:gridCol w="1263403"/>
              </a:tblGrid>
              <a:tr h="28934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 п/п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индикатора/непосредственного результата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Ед. </a:t>
                      </a:r>
                      <a:r>
                        <a:rPr lang="ru-RU" sz="1400" dirty="0" err="1" smtClean="0"/>
                        <a:t>изм-я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Значение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09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План 2024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413">
                <a:tc gridSpan="6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индикаторы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3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субъектов МСП: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Средние предприятия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Малые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микропредприятия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предприниматели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Самозанятые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граждане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ед.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768</a:t>
                      </a:r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</a:t>
                      </a:r>
                    </a:p>
                    <a:p>
                      <a:pPr algn="ctr"/>
                      <a:r>
                        <a:rPr lang="ru-RU" sz="1400" dirty="0" smtClean="0"/>
                        <a:t>86</a:t>
                      </a:r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230</a:t>
                      </a:r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450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1001</a:t>
                      </a:r>
                    </a:p>
                    <a:p>
                      <a:pPr algn="ctr"/>
                      <a:r>
                        <a:rPr lang="ru-RU" sz="1400" dirty="0" smtClean="0"/>
                        <a:t>1</a:t>
                      </a:r>
                    </a:p>
                    <a:p>
                      <a:pPr algn="ctr"/>
                      <a:r>
                        <a:rPr lang="ru-RU" sz="1400" dirty="0" smtClean="0"/>
                        <a:t>51</a:t>
                      </a:r>
                    </a:p>
                    <a:p>
                      <a:pPr algn="ctr"/>
                      <a:r>
                        <a:rPr lang="ru-RU" sz="1400" dirty="0" smtClean="0"/>
                        <a:t>300</a:t>
                      </a:r>
                    </a:p>
                    <a:p>
                      <a:pPr algn="ctr"/>
                      <a:r>
                        <a:rPr lang="ru-RU" sz="1400" dirty="0" smtClean="0"/>
                        <a:t>649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1050</a:t>
                      </a:r>
                    </a:p>
                    <a:p>
                      <a:pPr algn="ctr"/>
                      <a:r>
                        <a:rPr lang="ru-RU" sz="1400" dirty="0" smtClean="0"/>
                        <a:t>1</a:t>
                      </a:r>
                    </a:p>
                    <a:p>
                      <a:pPr algn="ctr"/>
                      <a:r>
                        <a:rPr lang="ru-RU" sz="1400" dirty="0" smtClean="0"/>
                        <a:t>52</a:t>
                      </a:r>
                    </a:p>
                    <a:p>
                      <a:pPr algn="ctr"/>
                      <a:r>
                        <a:rPr lang="ru-RU" sz="1400" dirty="0" smtClean="0"/>
                        <a:t>310</a:t>
                      </a:r>
                    </a:p>
                    <a:p>
                      <a:pPr algn="ctr"/>
                      <a:r>
                        <a:rPr lang="ru-RU" sz="1400" dirty="0" smtClean="0"/>
                        <a:t>687</a:t>
                      </a:r>
                      <a:endParaRPr lang="ru-RU" sz="1400" dirty="0"/>
                    </a:p>
                  </a:txBody>
                  <a:tcPr/>
                </a:tc>
              </a:tr>
              <a:tr h="2786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Среднемесячная заработная плата</a:t>
                      </a:r>
                      <a:r>
                        <a:rPr lang="ru-RU" sz="1400" baseline="0" dirty="0" smtClean="0"/>
                        <a:t> на малых предприятиях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30996,46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34449,94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35879,86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5576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Объем отгруженных товаров собственного производства, работ, услуг) собственными силами</a:t>
                      </a:r>
                      <a:r>
                        <a:rPr lang="ru-RU" sz="1400" baseline="0" dirty="0" smtClean="0"/>
                        <a:t> субъектов МСП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err="1" smtClean="0"/>
                        <a:t>млн.руб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3451,35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2964,25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3260,9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87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Доля малого и среднего предпринимательства в общем объеме отгруженных товаров района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92,961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9348">
                <a:tc gridSpan="6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непосредственные</a:t>
                      </a:r>
                      <a:r>
                        <a:rPr lang="ru-RU" sz="1400" baseline="0" dirty="0" smtClean="0"/>
                        <a:t> результаты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19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субъектов МСП – участников конкурса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ед.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581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бесплатных услуг, оказанных</a:t>
                      </a:r>
                      <a:r>
                        <a:rPr lang="ru-RU" sz="1400" baseline="0" dirty="0" smtClean="0"/>
                        <a:t> организациями инфраструктуры поддержки субъектов МСП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ед.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995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объектов муниципального</a:t>
                      </a:r>
                      <a:r>
                        <a:rPr lang="ru-RU" sz="1400" baseline="0" dirty="0" smtClean="0"/>
                        <a:t> имущества, включенного в перечень муниципального имущества, свободного от прав третьих лиц, предусмотренных ч.4 ст.18 №209-ФЗ от 24.07.2007г.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ед.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22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62773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E8AEAE-8EA5-4CA4-855C-BD6429D7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859" y="209862"/>
            <a:ext cx="9765753" cy="116923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Объемы и источники финансирования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предпринимательства за 2023 год</a:t>
            </a:r>
            <a:endParaRPr lang="ru-RU" sz="28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AC65532-7584-4C35-AAED-7B0D8CD2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79489" y="1531607"/>
            <a:ext cx="10972800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ru-RU" sz="2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Бюджетные </a:t>
            </a:r>
            <a:r>
              <a:rPr kumimoji="0" 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ассигнования                                       1000,0  тыс.руб.</a:t>
            </a:r>
            <a:endParaRPr kumimoji="0" lang="ru-RU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5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Доход от коммерческой </a:t>
            </a:r>
            <a:r>
              <a:rPr lang="ru-RU" sz="25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деятельности                   нет</a:t>
            </a:r>
            <a:endParaRPr lang="ru-RU" sz="25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ru-RU" sz="25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Спонсорская </a:t>
            </a:r>
            <a:r>
              <a:rPr kumimoji="0" lang="ru-RU" sz="25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помощь                                               нет</a:t>
            </a:r>
            <a:endParaRPr kumimoji="0" lang="ru-RU" sz="25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5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Гранты и субсидии (полученные на конкурсной основе</a:t>
            </a:r>
            <a:r>
              <a:rPr lang="ru-RU" sz="25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)     нет</a:t>
            </a:r>
            <a:endParaRPr lang="ru-RU" sz="25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342900" lvl="0" indent="-342900"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ru-RU" sz="25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Другие виды </a:t>
            </a:r>
            <a:r>
              <a:rPr kumimoji="0" lang="ru-RU" sz="25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дохода                                                 100,1 тыс.руб.</a:t>
            </a:r>
            <a:endParaRPr kumimoji="0" lang="ru-RU" sz="25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17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9D8681-0FF4-4ADF-B86A-BFEB5EA7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99" y="454344"/>
            <a:ext cx="9825714" cy="6668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Общая характеристика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АНО «Центр развития предпринимательства </a:t>
            </a:r>
            <a:r>
              <a:rPr lang="ru-RU" sz="2800" b="1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муниципального округа»</a:t>
            </a:r>
            <a:endParaRPr lang="ru-RU" sz="28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DE62930-EA56-4361-980C-9F099ACF6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16" y="1837038"/>
            <a:ext cx="11212643" cy="502096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Год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создания  -     2022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Учредители  -     Администрация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муниципального округа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Площадь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помещения  - 60,6 кв.м.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Штат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сотрудников  -  3 чел.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Социальные сети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-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запуск в декабре 2022 г.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СМИ – Газета «Ударник»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9164C98-E2A9-4DAB-B249-53395D1B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2" descr="\\srv\Мои документы\ЦРП Дивеево\Семинары\18 апреля 2023 МинПром День поставщика\Фото\Ударник\ЦР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33408" y="3217738"/>
            <a:ext cx="4826452" cy="320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3912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346C49-6E63-4977-B662-343C40CD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95" y="280086"/>
            <a:ext cx="9593164" cy="85616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Материально-техническое обеспечение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предпринимательства</a:t>
            </a:r>
            <a:r>
              <a:rPr lang="ru-RU" sz="1800" b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ru-RU" sz="1800" kern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АНО </a:t>
            </a: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«ЦРП ДИВЕЕВО» располагается в арендованном </a:t>
            </a:r>
            <a:b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помещении, площадью 60,6 кв.м. Это офис, находящийся на </a:t>
            </a:r>
            <a:b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первом этаже трехэтажного жилого здания, с отдельным входом. </a:t>
            </a:r>
            <a:b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Над входом размещена светодиодная вывеска с названием и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расписанием работы.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На прилегающей территории оборудована зеленая зона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кустарниковых насаждений и  большая автостоянка.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Помещение АНО «ЦРП ДИВЕЕВО»  оснащается мебелью и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офисным оборудованием, обеспечено доступом в Интернет.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декабре 2022 года на субсидии  Администрации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муниципального округа в виде имущественного взноса в целях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финансового обеспечения уставной деятельности, приобретен один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Ноутбук ASUS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VivoBook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PRO 15 и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МФУ HP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LaserJet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Pro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400.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 2023 года поставлена задача –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организовать два рабочих окно приема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центра «Мой Бизнес».</a:t>
            </a:r>
            <a:r>
              <a:rPr lang="ru-RU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D2B1D4-A790-4B2E-B9B6-A4A26143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A4164D4D-AADD-4023-83AB-C5437BE55D2E}"/>
              </a:ext>
            </a:extLst>
          </p:cNvPr>
          <p:cNvSpPr txBox="1">
            <a:spLocks/>
          </p:cNvSpPr>
          <p:nvPr/>
        </p:nvSpPr>
        <p:spPr>
          <a:xfrm>
            <a:off x="1225936" y="1646628"/>
            <a:ext cx="1887967" cy="223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3" descr="\\srv\Мои документы\ЦРП Дивеево\Семинары\18 апреля 2023 МинПром День поставщика\Фото\Ударник\ЦРП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1909" y="4625163"/>
            <a:ext cx="2781080" cy="2062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5" name="Picture 1" descr="\\srv\Мои документы\ЦРП Дивеево\Сертификация Обучение\Сертификация 2023г\фото зд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918" y="1213355"/>
            <a:ext cx="3003107" cy="2252330"/>
          </a:xfrm>
          <a:prstGeom prst="rect">
            <a:avLst/>
          </a:prstGeom>
          <a:noFill/>
        </p:spPr>
      </p:pic>
      <p:pic>
        <p:nvPicPr>
          <p:cNvPr id="16386" name="Picture 2" descr="\\srv\Мои документы\ЦРП Дивеево\Сертификация Обучение\Сертификация 2023г\фото информ стенд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99552" y="3518036"/>
            <a:ext cx="1876631" cy="3160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5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89DE37-FC95-4506-8DF4-6EECF9FDE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277" y="336625"/>
            <a:ext cx="9188971" cy="12674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Достижения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E73889-45F2-44DC-A260-48EE7FDC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CF57398-7DB0-400D-AA00-6B7785439EA5}"/>
              </a:ext>
            </a:extLst>
          </p:cNvPr>
          <p:cNvSpPr txBox="1">
            <a:spLocks/>
          </p:cNvSpPr>
          <p:nvPr/>
        </p:nvSpPr>
        <p:spPr>
          <a:xfrm>
            <a:off x="1086054" y="1671873"/>
            <a:ext cx="2497406" cy="2356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2224757" y="1068780"/>
          <a:ext cx="3665404" cy="5177989"/>
        </p:xfrm>
        <a:graphic>
          <a:graphicData uri="http://schemas.openxmlformats.org/presentationml/2006/ole">
            <p:oleObj spid="_x0000_s15361" name="Acrobat Document" r:id="rId3" imgW="5676833" imgH="8019837" progId="AcroExch.Document.11">
              <p:embed/>
            </p:oleObj>
          </a:graphicData>
        </a:graphic>
      </p:graphicFrame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517413" y="1021278"/>
          <a:ext cx="3636113" cy="2569462"/>
        </p:xfrm>
        <a:graphic>
          <a:graphicData uri="http://schemas.openxmlformats.org/presentationml/2006/ole">
            <p:oleObj spid="_x0000_s15362" name="Acrobat Document" r:id="rId4" imgW="8020016" imgH="5667355" progId="AcroExch.Document.11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6570742" y="3764478"/>
          <a:ext cx="3535282" cy="2498210"/>
        </p:xfrm>
        <a:graphic>
          <a:graphicData uri="http://schemas.openxmlformats.org/presentationml/2006/ole">
            <p:oleObj spid="_x0000_s15363" name="Acrobat Document" r:id="rId5" imgW="8020016" imgH="5667355" progId="AcroExch.Document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17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9287" y="196562"/>
            <a:ext cx="3795880" cy="1062176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Перечень оказываемых </a:t>
            </a:r>
            <a:b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услуг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9</a:t>
            </a:r>
            <a:endParaRPr lang="en-US" dirty="0"/>
          </a:p>
        </p:txBody>
      </p:sp>
      <p:sp>
        <p:nvSpPr>
          <p:cNvPr id="6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6982690" y="1504368"/>
            <a:ext cx="4949479" cy="12343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АНО «Агентство по развитию кластерной политики и предпринимательства Нижегородской области» – взаимодействие по организации работы АНО «ЦРП Дивеево» 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01288" y="2161309"/>
            <a:ext cx="5082639" cy="6887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Популяризация идей предпринимательства среди населения </a:t>
            </a:r>
            <a:r>
              <a:rPr lang="ru-RU" sz="1600" dirty="0" err="1" smtClean="0">
                <a:solidFill>
                  <a:schemeClr val="tx1"/>
                </a:solidFill>
              </a:rPr>
              <a:t>Дивеевского</a:t>
            </a:r>
            <a:r>
              <a:rPr lang="ru-RU" sz="1600" dirty="0" smtClean="0">
                <a:solidFill>
                  <a:schemeClr val="tx1"/>
                </a:solidFill>
              </a:rPr>
              <a:t> муниципального округа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7006442" y="2961469"/>
            <a:ext cx="4925729" cy="8310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АНО «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ГосМФО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- взаимодействие по сопровождению субъектов МСП при получении льготных кредитов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7053942" y="4058413"/>
            <a:ext cx="4878227" cy="9483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АНО «ЦИСС НО» – взаимодействие в плане вовлечения субъектов МСП в социальное предпринимательство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25039" y="3004457"/>
            <a:ext cx="5023261" cy="11044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Консультирование по вопросам предоставления государственной финансовой поддержки, оказание содействия в оформлении необходимой документации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7053943" y="5165742"/>
            <a:ext cx="4866352" cy="10688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Банки-партнеры - взаимодействие в плане обеспечения доступности субъектами МСП финансовых продуктов и нефинансовых сервисов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E9FF3857-4C03-4514-87B6-4C631B8E419F}"/>
              </a:ext>
            </a:extLst>
          </p:cNvPr>
          <p:cNvSpPr txBox="1">
            <a:spLocks/>
          </p:cNvSpPr>
          <p:nvPr/>
        </p:nvSpPr>
        <p:spPr>
          <a:xfrm>
            <a:off x="6856447" y="220313"/>
            <a:ext cx="4591366" cy="9563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5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Направления деятельности с партнерами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36914" y="4251367"/>
            <a:ext cx="5023263" cy="6175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Консультирование по экономическим аспектам ведения малого и среднего бизнеса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460666" y="5011387"/>
            <a:ext cx="5011386" cy="9737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Проведение семинаров, конференций, «круглых столов» и других мероприятий по обмену опытом поддержки и развития малого и среднего предпринимательства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42976" y="1330037"/>
            <a:ext cx="5064702" cy="6768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Содействие увеличению количества субъектов малого и среднего предпринимательства </a:t>
            </a:r>
            <a:endParaRPr lang="ru-RU" sz="16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448790" y="6092043"/>
            <a:ext cx="5035137" cy="5937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chemeClr val="tx1"/>
                </a:solidFill>
              </a:rPr>
              <a:t>М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ониторинг информации о проблемах малого и среднего предпринимательства 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6E313E-4E75-4952-A993-76D0064DB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601" y="395416"/>
            <a:ext cx="8911687" cy="99962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Ключевые показатели эффективности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(в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2022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г., в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2023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г., план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2024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г.)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6D9F4D1-F7C7-448C-8B1A-F22E48CB81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09198333"/>
              </p:ext>
            </p:extLst>
          </p:nvPr>
        </p:nvGraphicFramePr>
        <p:xfrm>
          <a:off x="1137685" y="1807535"/>
          <a:ext cx="10526231" cy="40526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3645">
                  <a:extLst>
                    <a:ext uri="{9D8B030D-6E8A-4147-A177-3AD203B41FA5}">
                      <a16:colId xmlns="" xmlns:a16="http://schemas.microsoft.com/office/drawing/2014/main" val="245523352"/>
                    </a:ext>
                  </a:extLst>
                </a:gridCol>
                <a:gridCol w="5061098">
                  <a:extLst>
                    <a:ext uri="{9D8B030D-6E8A-4147-A177-3AD203B41FA5}">
                      <a16:colId xmlns="" xmlns:a16="http://schemas.microsoft.com/office/drawing/2014/main" val="1058145812"/>
                    </a:ext>
                  </a:extLst>
                </a:gridCol>
                <a:gridCol w="1584251">
                  <a:extLst>
                    <a:ext uri="{9D8B030D-6E8A-4147-A177-3AD203B41FA5}">
                      <a16:colId xmlns="" xmlns:a16="http://schemas.microsoft.com/office/drawing/2014/main" val="3483523840"/>
                    </a:ext>
                  </a:extLst>
                </a:gridCol>
                <a:gridCol w="1531088">
                  <a:extLst>
                    <a:ext uri="{9D8B030D-6E8A-4147-A177-3AD203B41FA5}">
                      <a16:colId xmlns="" xmlns:a16="http://schemas.microsoft.com/office/drawing/2014/main" val="957877867"/>
                    </a:ext>
                  </a:extLst>
                </a:gridCol>
                <a:gridCol w="1616149">
                  <a:extLst>
                    <a:ext uri="{9D8B030D-6E8A-4147-A177-3AD203B41FA5}">
                      <a16:colId xmlns="" xmlns:a16="http://schemas.microsoft.com/office/drawing/2014/main" val="3118414989"/>
                    </a:ext>
                  </a:extLst>
                </a:gridCol>
              </a:tblGrid>
              <a:tr h="57694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№ п/п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2022г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2023г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План на </a:t>
                      </a:r>
                      <a:r>
                        <a:rPr lang="ru-RU" sz="1800" dirty="0" smtClean="0"/>
                        <a:t>2024г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4260486"/>
                  </a:ext>
                </a:extLst>
              </a:tr>
              <a:tr h="85168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услуг, предоставленных субъектам малого и среднего предпринимательства, а также физическим лицам, заинтересованным в начале осуществления предпринимательской деятельности, ед.</a:t>
                      </a:r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24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534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540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4532432"/>
                  </a:ext>
                </a:extLst>
              </a:tr>
              <a:tr h="142863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субъектов малого и среднего предпринимательства, получивших государственную поддержку, ед.</a:t>
                      </a:r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24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514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520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9560203"/>
                  </a:ext>
                </a:extLst>
              </a:tr>
              <a:tr h="103903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физических лиц, заинтересованных в начале осуществления предпринимательской деятельности, получивших государственную поддержку, ед.</a:t>
                      </a:r>
                      <a:endParaRPr lang="ru-RU" sz="14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60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70</a:t>
                      </a:r>
                      <a:endParaRPr lang="ru-RU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4880961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BA629B5-D8AA-4A48-81EF-2B3763F5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617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6E313E-4E75-4952-A993-76D0064DB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708" y="444843"/>
            <a:ext cx="8911687" cy="103537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Ключевые показатели эффективности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(в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2022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г., в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2023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г., план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2024 г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.)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6D9F4D1-F7C7-448C-8B1A-F22E48CB81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6002274"/>
              </p:ext>
            </p:extLst>
          </p:nvPr>
        </p:nvGraphicFramePr>
        <p:xfrm>
          <a:off x="1137685" y="1807534"/>
          <a:ext cx="10526231" cy="41063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3645">
                  <a:extLst>
                    <a:ext uri="{9D8B030D-6E8A-4147-A177-3AD203B41FA5}">
                      <a16:colId xmlns="" xmlns:a16="http://schemas.microsoft.com/office/drawing/2014/main" val="245523352"/>
                    </a:ext>
                  </a:extLst>
                </a:gridCol>
                <a:gridCol w="5061098">
                  <a:extLst>
                    <a:ext uri="{9D8B030D-6E8A-4147-A177-3AD203B41FA5}">
                      <a16:colId xmlns="" xmlns:a16="http://schemas.microsoft.com/office/drawing/2014/main" val="1058145812"/>
                    </a:ext>
                  </a:extLst>
                </a:gridCol>
                <a:gridCol w="1584251">
                  <a:extLst>
                    <a:ext uri="{9D8B030D-6E8A-4147-A177-3AD203B41FA5}">
                      <a16:colId xmlns="" xmlns:a16="http://schemas.microsoft.com/office/drawing/2014/main" val="3483523840"/>
                    </a:ext>
                  </a:extLst>
                </a:gridCol>
                <a:gridCol w="1531088">
                  <a:extLst>
                    <a:ext uri="{9D8B030D-6E8A-4147-A177-3AD203B41FA5}">
                      <a16:colId xmlns="" xmlns:a16="http://schemas.microsoft.com/office/drawing/2014/main" val="957877867"/>
                    </a:ext>
                  </a:extLst>
                </a:gridCol>
                <a:gridCol w="1616149">
                  <a:extLst>
                    <a:ext uri="{9D8B030D-6E8A-4147-A177-3AD203B41FA5}">
                      <a16:colId xmlns="" xmlns:a16="http://schemas.microsoft.com/office/drawing/2014/main" val="3118414989"/>
                    </a:ext>
                  </a:extLst>
                </a:gridCol>
              </a:tblGrid>
              <a:tr h="90407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№ п/п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2022г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2023г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План на </a:t>
                      </a:r>
                      <a:r>
                        <a:rPr lang="ru-RU" sz="1800" dirty="0" smtClean="0"/>
                        <a:t>2024г</a:t>
                      </a:r>
                      <a:r>
                        <a:rPr lang="ru-RU" sz="1800" dirty="0"/>
                        <a:t>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4260486"/>
                  </a:ext>
                </a:extLst>
              </a:tr>
              <a:tr h="92933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мероприятий, предусмотренных программой развития МСП, в которых приняло участие АНО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4532432"/>
                  </a:ext>
                </a:extLst>
              </a:tr>
              <a:tr h="100406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обучающих мероприятий, проведенных АНО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9560203"/>
                  </a:ext>
                </a:extLst>
              </a:tr>
              <a:tr h="126889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  <a:endParaRPr lang="ru-RU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Количество информации, опубликованной на сайте и в социальных сетях АНО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14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370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380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4880961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DFF84715-B985-4652-A6E2-171280BC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46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8528626"/>
              </p:ext>
            </p:extLst>
          </p:nvPr>
        </p:nvGraphicFramePr>
        <p:xfrm>
          <a:off x="1122036" y="1290917"/>
          <a:ext cx="10945906" cy="5359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3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825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5350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СИЛЬНЫЕ СТОРОНЫ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Высокая квалификация сотрудников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Межведомственное взаимодействие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Предоставление бесплатных услуг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Индивидуальный подход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Удобное месторасположение   </a:t>
                      </a:r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СЛАБЫЕ СТОРОНЫ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Дефицит квалифицированных кадров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Низкая заработная плата</a:t>
                      </a:r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607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ВОЗМОЖНОСТИ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  <a:p>
                      <a:pPr marL="342900" marR="0" lvl="0" indent="-3429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Оказание услуг в онлайн-формате</a:t>
                      </a:r>
                    </a:p>
                    <a:p>
                      <a:pPr marL="342900" marR="0" lvl="0" indent="-3429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Расширение предоставляемых сервисов и услуг за счет взаимодействия с партнерами</a:t>
                      </a:r>
                    </a:p>
                    <a:p>
                      <a:pPr marL="342900" marR="0" lvl="0" indent="-3429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Максимальное использование сервисов соц.сетей </a:t>
                      </a:r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УГРОЗЫ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Высокая конкуренция в данном сегменте рынка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Неблагоприятная экономическая ситуация</a:t>
                      </a:r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A744072A-7D01-4FFC-87C9-C45129C9E27B}"/>
              </a:ext>
            </a:extLst>
          </p:cNvPr>
          <p:cNvSpPr txBox="1">
            <a:spLocks/>
          </p:cNvSpPr>
          <p:nvPr/>
        </p:nvSpPr>
        <p:spPr>
          <a:xfrm>
            <a:off x="1685365" y="80683"/>
            <a:ext cx="9819248" cy="9427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SWOT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– анализ текущего состояния центра поддержки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180491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E8CF1C-F6F2-4671-930C-52D4E80A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742" y="286872"/>
            <a:ext cx="10201500" cy="98899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Раздел 2. Стратегия развития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 на 3-5 лет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6B575F-8373-4BE6-B62A-DAF3AC6269D2}"/>
              </a:ext>
            </a:extLst>
          </p:cNvPr>
          <p:cNvSpPr txBox="1"/>
          <p:nvPr/>
        </p:nvSpPr>
        <p:spPr>
          <a:xfrm>
            <a:off x="3888259" y="1457098"/>
            <a:ext cx="560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Миссия и цели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A305EA5E-B450-4EF6-81DF-3746D597617D}"/>
              </a:ext>
            </a:extLst>
          </p:cNvPr>
          <p:cNvSpPr/>
          <p:nvPr/>
        </p:nvSpPr>
        <p:spPr>
          <a:xfrm>
            <a:off x="2915629" y="2411373"/>
            <a:ext cx="8915400" cy="16828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Миссия Центра </a:t>
            </a:r>
            <a:r>
              <a:rPr lang="ru-RU" dirty="0" smtClean="0">
                <a:solidFill>
                  <a:srgbClr val="0070C0"/>
                </a:solidFill>
              </a:rPr>
              <a:t>развития предпринимательства </a:t>
            </a:r>
            <a:r>
              <a:rPr lang="ru-RU" dirty="0">
                <a:solidFill>
                  <a:srgbClr val="0070C0"/>
                </a:solidFill>
              </a:rPr>
              <a:t>– создание благоприятных условий для развития </a:t>
            </a:r>
            <a:r>
              <a:rPr lang="ru-RU" dirty="0" smtClean="0">
                <a:solidFill>
                  <a:srgbClr val="0070C0"/>
                </a:solidFill>
              </a:rPr>
              <a:t>предпринимательства на территории </a:t>
            </a:r>
            <a:r>
              <a:rPr lang="ru-RU" dirty="0" err="1" smtClean="0">
                <a:solidFill>
                  <a:srgbClr val="0070C0"/>
                </a:solidFill>
              </a:rPr>
              <a:t>Дивеевского</a:t>
            </a:r>
            <a:r>
              <a:rPr lang="ru-RU" dirty="0" smtClean="0">
                <a:solidFill>
                  <a:srgbClr val="0070C0"/>
                </a:solidFill>
              </a:rPr>
              <a:t> муниципального округа </a:t>
            </a:r>
            <a:r>
              <a:rPr lang="ru-RU" dirty="0">
                <a:solidFill>
                  <a:srgbClr val="0070C0"/>
                </a:solidFill>
              </a:rPr>
              <a:t>посредством оказания нефинансовой поддержки субъектам малого и среднего </a:t>
            </a:r>
            <a:r>
              <a:rPr lang="ru-RU" dirty="0" smtClean="0">
                <a:solidFill>
                  <a:srgbClr val="0070C0"/>
                </a:solidFill>
              </a:rPr>
              <a:t>бизнеса </a:t>
            </a:r>
            <a:r>
              <a:rPr lang="ru-RU" dirty="0">
                <a:solidFill>
                  <a:srgbClr val="0070C0"/>
                </a:solidFill>
              </a:rPr>
              <a:t>– оказание комплекса </a:t>
            </a:r>
            <a:r>
              <a:rPr lang="ru-RU" dirty="0" smtClean="0">
                <a:solidFill>
                  <a:srgbClr val="0070C0"/>
                </a:solidFill>
              </a:rPr>
              <a:t>информационных и консультационных </a:t>
            </a:r>
            <a:r>
              <a:rPr lang="ru-RU" dirty="0">
                <a:solidFill>
                  <a:srgbClr val="0070C0"/>
                </a:solidFill>
              </a:rPr>
              <a:t>услуг, направленных на содействие развитию субъектов малого и среднего предпринимательства.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35EFEAC-3704-4EC6-871E-9FD5BFC7C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FBB9D1B0-DA81-400F-8864-6EE9225AE980}"/>
              </a:ext>
            </a:extLst>
          </p:cNvPr>
          <p:cNvSpPr/>
          <p:nvPr/>
        </p:nvSpPr>
        <p:spPr>
          <a:xfrm>
            <a:off x="2915629" y="4226612"/>
            <a:ext cx="8915400" cy="473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Содействие </a:t>
            </a:r>
            <a:r>
              <a:rPr lang="ru-RU" dirty="0">
                <a:solidFill>
                  <a:srgbClr val="0070C0"/>
                </a:solidFill>
              </a:rPr>
              <a:t>развитию субъектов малого и среднего предпринимательств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19E8567D-8661-4A75-AB7A-A9C8F62F6008}"/>
              </a:ext>
            </a:extLst>
          </p:cNvPr>
          <p:cNvSpPr/>
          <p:nvPr/>
        </p:nvSpPr>
        <p:spPr>
          <a:xfrm>
            <a:off x="2915629" y="4790492"/>
            <a:ext cx="8915400" cy="11654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Повышение </a:t>
            </a:r>
            <a:r>
              <a:rPr lang="ru-RU" dirty="0">
                <a:solidFill>
                  <a:srgbClr val="0070C0"/>
                </a:solidFill>
              </a:rPr>
              <a:t>информированности субъектов малого и среднего предпринимательства, их сотрудников, а также физических лиц, заинтересованных в начале осуществления предпринимательской деятельности по вопросам ведения бизнес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84242F59-DB0C-4D93-A974-0B8A4DE32FDE}"/>
              </a:ext>
            </a:extLst>
          </p:cNvPr>
          <p:cNvSpPr/>
          <p:nvPr/>
        </p:nvSpPr>
        <p:spPr>
          <a:xfrm>
            <a:off x="2915629" y="6137190"/>
            <a:ext cx="8915400" cy="5931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Реализация мероприятий, направленных на </a:t>
            </a:r>
            <a:r>
              <a:rPr lang="ru-RU" dirty="0">
                <a:solidFill>
                  <a:srgbClr val="0070C0"/>
                </a:solidFill>
              </a:rPr>
              <a:t>популяризацию предпринимательства и начала собственного дела</a:t>
            </a:r>
          </a:p>
        </p:txBody>
      </p:sp>
      <p:pic>
        <p:nvPicPr>
          <p:cNvPr id="10242" name="Picture 2" descr="https://avatars.mds.yandex.net/i?id=ff1c9364e9934ad47a671f4481e418a7a52e5d25-10814821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6529" y="4513384"/>
            <a:ext cx="1676143" cy="1184031"/>
          </a:xfrm>
          <a:prstGeom prst="rect">
            <a:avLst/>
          </a:prstGeom>
          <a:noFill/>
        </p:spPr>
      </p:pic>
      <p:pic>
        <p:nvPicPr>
          <p:cNvPr id="10244" name="Picture 4" descr="https://avatars.mds.yandex.net/i?id=8523e4125d3b2c283c283cb36290b9479d4864ce-10516767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954" y="2764314"/>
            <a:ext cx="1925760" cy="1015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698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5EA294-C970-4C96-AB66-C48A6077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132" y="163665"/>
            <a:ext cx="9580228" cy="989242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Стратегия развития центра </a:t>
            </a:r>
            <a:r>
              <a:rPr lang="ru-RU" sz="30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30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52C0AC0-10C1-4905-8934-46BC95B2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9567" y="1768839"/>
            <a:ext cx="11240956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800" b="1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Ключевые идеи (замысел</a:t>
            </a:r>
            <a:r>
              <a:rPr lang="ru-RU" sz="28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Организация комплексного и квалифицированного сопровождения субъектов МСП на различных этапах их развития, в </a:t>
            </a:r>
            <a:r>
              <a:rPr lang="ru-RU" sz="2000" dirty="0" err="1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т.ч</a:t>
            </a:r>
            <a:r>
              <a:rPr lang="ru-RU" sz="20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. предоставление адресной методической, информационной, консультационной, образовательной поддержки.</a:t>
            </a:r>
            <a:endParaRPr lang="ru-RU" sz="20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500" b="1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Основные направления развития </a:t>
            </a: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7474454"/>
              </p:ext>
            </p:extLst>
          </p:nvPr>
        </p:nvGraphicFramePr>
        <p:xfrm>
          <a:off x="853247" y="3999787"/>
          <a:ext cx="11035552" cy="262375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17776"/>
                <a:gridCol w="5517776"/>
              </a:tblGrid>
              <a:tr h="3778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 счет средств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 счет коммерческой деятельности</a:t>
                      </a:r>
                      <a:endParaRPr lang="ru-RU" dirty="0"/>
                    </a:p>
                  </a:txBody>
                  <a:tcPr/>
                </a:tc>
              </a:tr>
              <a:tr h="2245874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Расширение сфер сотрудничества с Администрацией </a:t>
                      </a:r>
                      <a:r>
                        <a:rPr lang="ru-RU" sz="1500" dirty="0" err="1" smtClean="0"/>
                        <a:t>Дивеевского</a:t>
                      </a:r>
                      <a:r>
                        <a:rPr lang="ru-RU" sz="1500" dirty="0" smtClean="0"/>
                        <a:t> муниципального округа, советом депутатов и клубом предпринимателей </a:t>
                      </a:r>
                      <a:r>
                        <a:rPr lang="ru-RU" sz="1500" dirty="0" err="1" smtClean="0"/>
                        <a:t>Дивеевского</a:t>
                      </a:r>
                      <a:r>
                        <a:rPr lang="ru-RU" sz="1500" dirty="0" smtClean="0"/>
                        <a:t> муниципального округа,</a:t>
                      </a:r>
                      <a:r>
                        <a:rPr lang="ru-RU" sz="1500" baseline="0" dirty="0" smtClean="0"/>
                        <a:t> </a:t>
                      </a:r>
                      <a:r>
                        <a:rPr lang="ru-RU" sz="1500" dirty="0" smtClean="0"/>
                        <a:t>отделом ГБУ НО «Уполномоченный МФЦ» </a:t>
                      </a:r>
                      <a:r>
                        <a:rPr lang="ru-RU" sz="1500" dirty="0" err="1" smtClean="0"/>
                        <a:t>Дивеевского</a:t>
                      </a:r>
                      <a:r>
                        <a:rPr lang="ru-RU" sz="1500" dirty="0" smtClean="0"/>
                        <a:t> муниципального округа, </a:t>
                      </a:r>
                      <a:r>
                        <a:rPr lang="ru-RU" sz="1500" dirty="0" err="1" smtClean="0"/>
                        <a:t>Дивеевского</a:t>
                      </a:r>
                      <a:r>
                        <a:rPr lang="ru-RU" sz="1500" dirty="0" smtClean="0"/>
                        <a:t> отделения ГКУ НО</a:t>
                      </a:r>
                      <a:r>
                        <a:rPr lang="ru-RU" sz="1500" baseline="0" dirty="0" smtClean="0"/>
                        <a:t> </a:t>
                      </a:r>
                      <a:r>
                        <a:rPr lang="ru-RU" sz="1500" dirty="0" smtClean="0"/>
                        <a:t>«НЦЗН», ГКУ НО «УСЗН» </a:t>
                      </a:r>
                      <a:r>
                        <a:rPr lang="ru-RU" sz="1500" dirty="0" err="1" smtClean="0"/>
                        <a:t>Дивеевского</a:t>
                      </a:r>
                      <a:r>
                        <a:rPr lang="ru-RU" sz="1500" dirty="0" smtClean="0"/>
                        <a:t> муниципального округа, отделение СФР по Нижегородской области, образовательными организациями </a:t>
                      </a:r>
                      <a:r>
                        <a:rPr lang="ru-RU" sz="1500" dirty="0" err="1" smtClean="0"/>
                        <a:t>Дивеевского</a:t>
                      </a:r>
                      <a:r>
                        <a:rPr lang="ru-RU" sz="1500" dirty="0" smtClean="0"/>
                        <a:t> муниципального округа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Увеличение количества мероприятий, организованных для субъектов МСП с привлечением профессиональных специалистов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7921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56238" y="362465"/>
            <a:ext cx="60877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Стратегия развития центра </a:t>
            </a:r>
            <a:r>
              <a:rPr lang="ru-RU" sz="28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2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79231" y="1746422"/>
            <a:ext cx="1104313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Целевая аудитория </a:t>
            </a:r>
            <a:r>
              <a:rPr lang="ru-RU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действующие субъекты МСП и физические лица, желающие организовать собственное </a:t>
            </a: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дело, лица, применяющие систему налогообложения «налог на профессиональный доход»</a:t>
            </a:r>
            <a:endParaRPr lang="ru-RU" sz="24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Основные </a:t>
            </a:r>
            <a:r>
              <a:rPr lang="ru-RU" sz="2800" b="1" dirty="0" err="1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стейкхолдеры</a:t>
            </a:r>
            <a:r>
              <a:rPr lang="ru-RU" sz="2800" b="1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-   </a:t>
            </a: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АНО «АРКПП НО»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-    органы МСУ </a:t>
            </a:r>
            <a:r>
              <a:rPr lang="ru-RU" sz="2400" dirty="0" err="1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муниципального округа; 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sz="2400" dirty="0" err="1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Дивеевское</a:t>
            </a: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отделение ГКУ НО «Нижегородский центр занятости населения»; 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образовательные организации </a:t>
            </a:r>
            <a:r>
              <a:rPr lang="ru-RU" sz="2400" dirty="0" err="1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4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района;</a:t>
            </a:r>
          </a:p>
        </p:txBody>
      </p:sp>
    </p:spTree>
    <p:extLst>
      <p:ext uri="{BB962C8B-B14F-4D97-AF65-F5344CB8AC3E}">
        <p14:creationId xmlns:p14="http://schemas.microsoft.com/office/powerpoint/2010/main" xmlns="" val="2605109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685ABF-C684-4598-BA32-1F68D87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05076"/>
            <a:ext cx="8911687" cy="116541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Стратегия развития центра </a:t>
            </a:r>
            <a:r>
              <a:rPr lang="ru-RU" sz="3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ECB9131-AD26-489F-BAD5-DEBAF511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6118" y="881449"/>
            <a:ext cx="1124464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5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Финансовый план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5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5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       Ключевые </a:t>
            </a:r>
            <a:r>
              <a:rPr lang="ru-RU" sz="25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показатели </a:t>
            </a:r>
            <a:r>
              <a:rPr lang="ru-RU" sz="25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эффективности 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           -   Количество субъектов МСП, получивших господдержку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     -   Количество оказанных услуг субъектам МСП и физ. лицам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sz="160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               </a:t>
            </a:r>
            <a:r>
              <a:rPr lang="ru-RU" sz="1600" dirty="0" smtClean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-   Общее количество субъектов МСП в Дивеевском муниципальном округе</a:t>
            </a:r>
            <a:endParaRPr lang="ru-RU" sz="16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2963860"/>
              </p:ext>
            </p:extLst>
          </p:nvPr>
        </p:nvGraphicFramePr>
        <p:xfrm>
          <a:off x="766119" y="1540473"/>
          <a:ext cx="10738493" cy="2956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236043"/>
                <a:gridCol w="1425146"/>
                <a:gridCol w="1515762"/>
                <a:gridCol w="1561542"/>
              </a:tblGrid>
              <a:tr h="3425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 г.</a:t>
                      </a:r>
                      <a:endParaRPr lang="ru-RU" dirty="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Доходы: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Бюджетные ассигнования (субсидия из районного бюджета) </a:t>
                      </a:r>
                      <a:r>
                        <a:rPr lang="ru-RU" sz="1100" dirty="0" err="1" smtClean="0"/>
                        <a:t>тыс.руб</a:t>
                      </a:r>
                      <a:r>
                        <a:rPr lang="ru-RU" sz="1100" dirty="0" smtClean="0"/>
                        <a:t>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238,6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1200</a:t>
                      </a:r>
                      <a:endParaRPr lang="ru-RU" sz="1100" dirty="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Собственные средства </a:t>
                      </a:r>
                      <a:r>
                        <a:rPr lang="ru-RU" sz="1100" dirty="0" err="1" smtClean="0"/>
                        <a:t>тыс.руб</a:t>
                      </a:r>
                      <a:r>
                        <a:rPr lang="ru-RU" sz="1100" dirty="0" smtClean="0"/>
                        <a:t>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100,1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</a:t>
                      </a:r>
                      <a:endParaRPr lang="ru-RU" sz="1100" dirty="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Итого: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238,6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1100,1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1300</a:t>
                      </a:r>
                      <a:endParaRPr lang="ru-RU" sz="1100" b="1" dirty="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Расходы: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Заработная плата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73,0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815,3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877,7</a:t>
                      </a:r>
                      <a:endParaRPr lang="ru-RU" sz="1100" dirty="0"/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Начисления на заработную плату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21,6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245,7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265,1</a:t>
                      </a:r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Услуги банка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1,7</a:t>
                      </a:r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Прочие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142,4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155,5</a:t>
                      </a:r>
                    </a:p>
                  </a:txBody>
                  <a:tcPr/>
                </a:tc>
              </a:tr>
              <a:tr h="24261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Итого: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238,6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smtClean="0"/>
                        <a:t>1100,1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9851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685ABF-C684-4598-BA32-1F68D87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729" y="268942"/>
            <a:ext cx="9657883" cy="1014574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Стратегия развития центра </a:t>
            </a:r>
            <a:r>
              <a:rPr lang="ru-RU" sz="3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 </a:t>
            </a:r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предпринимательства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F6C6768-501B-41BD-9B42-6A503B3CE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902" y="1644242"/>
            <a:ext cx="10679185" cy="521375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33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Расширение списка партнеров и возможные сферы сотрудничества (список потенциальных партнеров</a:t>
            </a:r>
            <a:r>
              <a:rPr lang="ru-RU" sz="3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Управление сельского хозяйства при администрации </a:t>
            </a:r>
            <a:r>
              <a:rPr lang="ru-RU" sz="2500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муниципального округа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Министерство туризма Нижегородской области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ПАО «</a:t>
            </a:r>
            <a:r>
              <a:rPr lang="ru-RU" sz="2500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Россельхозбанк</a:t>
            </a: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 </a:t>
            </a:r>
            <a:endParaRPr lang="ru-RU" sz="25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3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Изменение </a:t>
            </a:r>
            <a:r>
              <a:rPr lang="ru-RU" sz="33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перечня </a:t>
            </a:r>
            <a:r>
              <a:rPr lang="ru-RU" sz="3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услуг    </a:t>
            </a: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перечень предоставляемых услуг предполагается добавить следующие услуги: </a:t>
            </a:r>
          </a:p>
          <a:p>
            <a:pPr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Консультационные услуги по ведению деятельности КФХ;</a:t>
            </a:r>
          </a:p>
          <a:p>
            <a:pPr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Консультационные услуги по субсидиям и грантам </a:t>
            </a:r>
            <a:r>
              <a:rPr lang="ru-RU" sz="2500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Минтуризма</a:t>
            </a: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Услуги, предоставляемые банками-партнерами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5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25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9CE4EC4-AFDE-4FEA-AC09-C033AFEE2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63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685ABF-C684-4598-BA32-1F68D87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878" y="119226"/>
            <a:ext cx="10255623" cy="528918"/>
          </a:xfrm>
        </p:spPr>
        <p:txBody>
          <a:bodyPr>
            <a:noAutofit/>
          </a:bodyPr>
          <a:lstStyle/>
          <a:p>
            <a:pPr algn="just"/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Набор инструментов и способов достижения целей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74E7FC33-2926-48E1-835C-CDD53CAB5AAE}"/>
              </a:ext>
            </a:extLst>
          </p:cNvPr>
          <p:cNvSpPr/>
          <p:nvPr/>
        </p:nvSpPr>
        <p:spPr>
          <a:xfrm>
            <a:off x="1535328" y="1400432"/>
            <a:ext cx="9898791" cy="7249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Расширение спектра оказываемых услуг в ЦРП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A1564DC0-D4CA-4128-9BD1-A6C0FD70D7FB}"/>
              </a:ext>
            </a:extLst>
          </p:cNvPr>
          <p:cNvSpPr/>
          <p:nvPr/>
        </p:nvSpPr>
        <p:spPr>
          <a:xfrm>
            <a:off x="1535329" y="2430162"/>
            <a:ext cx="9898790" cy="7249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уровня профессиональной подготовки сотрудников ЦРП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079FDE3-CE5A-4CAB-ACBC-E663C1CC316A}"/>
              </a:ext>
            </a:extLst>
          </p:cNvPr>
          <p:cNvSpPr/>
          <p:nvPr/>
        </p:nvSpPr>
        <p:spPr>
          <a:xfrm>
            <a:off x="1535327" y="3459891"/>
            <a:ext cx="9898791" cy="7496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Привлечение дополнительных источников финансирования деятельности АНО «ЦРП Дивеево»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779475F-815E-47C3-B58A-A0476751341B}"/>
              </a:ext>
            </a:extLst>
          </p:cNvPr>
          <p:cNvSpPr/>
          <p:nvPr/>
        </p:nvSpPr>
        <p:spPr>
          <a:xfrm>
            <a:off x="1521881" y="4511814"/>
            <a:ext cx="9912237" cy="7356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уровня взаимодействия АНО «ЦРП» с органами МСУ района и организациями-партнерами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60CCFD7-CA0F-49F1-B4EA-AC5249A24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54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685ABF-C684-4598-BA32-1F68D87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145" y="258985"/>
            <a:ext cx="8911687" cy="52879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Каналы продвижения рекламы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82D49D7-E668-453D-A175-A594A862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8714" y="1655804"/>
            <a:ext cx="10041924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</a:pPr>
            <a:r>
              <a: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Рекламная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АНО «Центр развития предпринимательства </a:t>
            </a:r>
            <a:r>
              <a:rPr lang="ru-RU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Дивеевского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муниципального округа»</a:t>
            </a:r>
          </a:p>
          <a:p>
            <a:pPr indent="180340">
              <a:spcAft>
                <a:spcPts val="0"/>
              </a:spcAft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Присутствие АНО «ЦРП Дивеево» в распространенных социальных сетях в соответствии с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бренд-буком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«Мой Бизнес»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для освещения деятельности АНО «ЦРП Дивеево» официального сайта администрации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Дивеевского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муниципального округа и сайтов партнеров «ЦРП Дивеево»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Постоянные публикации и объявления в СМИ (газета «Ударник»)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50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A011F1-9653-42AF-9384-3FD56B8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703" y="263384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SWOT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– стратегии развития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FD6B605-4FF0-44A8-AD77-E8AFE3DC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80C7F554-7875-40D7-8BC6-B830975CB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1331977"/>
              </p:ext>
            </p:extLst>
          </p:nvPr>
        </p:nvGraphicFramePr>
        <p:xfrm>
          <a:off x="996201" y="1259781"/>
          <a:ext cx="10945906" cy="5414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3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825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0861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СИЛЬНЫЕ СТОРОНЫ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Наличие помещения, полностью соответствующего Стандарту деятельности ЦРП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Налаженное взаимодействие с организациями инфраструктуры поддержки субъектов МСП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Доступ к федеральным и региональным информационным ресурсам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СЛАБЫЕ СТОРОНЫ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Недостаточный пакет мер поддержки субъектов МСП на муниципальном уровне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Отсутствие опыта работы в плане оказания услуг субъектам МСП у отдельных сотрудников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607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ВОЗМОЖНОСТИ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Увеличение перечня оказываемых услуг субъектам МСП</a:t>
                      </a: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Организация работы по принципу «одного окна»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Увеличение количества клиентов, обратившихся в ЦРП за поддержкой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УГРОЗЫ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Снижение количества субъектов МСП, связанное с изменениями законодательства и нестабильной экономической ситуацией в стране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Отсутствие профессионального кадрового резерва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01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685ABF-C684-4598-BA32-1F68D87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498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Итоги реализации стратегии 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97FF97-F703-4A47-BBCE-45080F0EE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579" y="1737057"/>
            <a:ext cx="10299050" cy="99115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ru-R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7EAA5FE7-58EE-4218-9335-FC89AD3D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94571" y="1753163"/>
            <a:ext cx="9733065" cy="6769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благоприятного климата для развития предпринимательства в округе</a:t>
            </a:r>
          </a:p>
        </p:txBody>
      </p:sp>
      <p:sp>
        <p:nvSpPr>
          <p:cNvPr id="6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8" y="2744317"/>
            <a:ext cx="9733065" cy="8226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уровня инвестиционной привлекательности 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Дивеевского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муниципального округа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8" y="3875160"/>
            <a:ext cx="9733064" cy="5238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новых высокооплачиваемых рабочих мест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9" y="4707180"/>
            <a:ext cx="9733064" cy="7133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Увеличение общего количества субъектов МСП в 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Дивеевском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муниципальном округе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="" xmlns:a16="http://schemas.microsoft.com/office/drawing/2014/main" id="{7A8C9081-6830-4CF5-9F49-E609D7AEA53F}"/>
              </a:ext>
            </a:extLst>
          </p:cNvPr>
          <p:cNvSpPr/>
          <p:nvPr/>
        </p:nvSpPr>
        <p:spPr>
          <a:xfrm>
            <a:off x="1584509" y="5728672"/>
            <a:ext cx="9743128" cy="919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Увеличение объемов внутренних инвестиций предпринимателям Дивеевского округа за счет участия в программах субсидирования и </a:t>
            </a:r>
            <a:r>
              <a:rPr lang="ru-RU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грантовых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конкурсах</a:t>
            </a:r>
            <a:endParaRPr lang="ru-RU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6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6BB2C7-AE3D-45D3-87CA-BBF753BB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765" y="0"/>
            <a:ext cx="7142606" cy="320789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Благодарим за внимание!!!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D3D8D5-4F93-4CD6-8229-8A1E7415E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633" y="2943225"/>
            <a:ext cx="8746967" cy="324771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АНО «Центр развития предпринимательства </a:t>
            </a:r>
            <a:r>
              <a:rPr lang="ru-RU" sz="1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Дивеевского</a:t>
            </a: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муниципального округа»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с. Дивеево ул. </a:t>
            </a:r>
            <a:r>
              <a:rPr lang="ru-RU" sz="1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Симанина</a:t>
            </a:r>
            <a:r>
              <a:rPr lang="ru-RU" sz="1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д.2 помещ.1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sz="111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Телефон:  +7(987) 111-87-52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</a:t>
            </a:r>
            <a:r>
              <a:rPr lang="en-US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E-mail</a:t>
            </a: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:      </a:t>
            </a:r>
            <a:r>
              <a:rPr lang="en-US" sz="111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crp</a:t>
            </a:r>
            <a:r>
              <a:rPr lang="ru-RU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-</a:t>
            </a:r>
            <a:r>
              <a:rPr lang="en-US" sz="111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diveevo@mail.ru</a:t>
            </a:r>
            <a:endParaRPr lang="ru-RU" sz="111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D873DE1-A97B-4F70-88E2-FDB5C534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66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5970</TotalTime>
  <Words>1543</Words>
  <Application>Microsoft Office PowerPoint</Application>
  <PresentationFormat>Произвольный</PresentationFormat>
  <Paragraphs>408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Легкий дым</vt:lpstr>
      <vt:lpstr>Acrobat Document</vt:lpstr>
      <vt:lpstr>Автономная некоммерческая организация  «Центр развития  предпринимательства Дивеевского муниципального округа»</vt:lpstr>
      <vt:lpstr>Раздел 1. Текущее состояние Дивеевского муниципального округа в сфере развития предпринимательства, центра развития предпринимательства</vt:lpstr>
      <vt:lpstr>Общая характеристика Дивевского  муниципального округа</vt:lpstr>
      <vt:lpstr>Программа развития предпринимательства в Дивеевском муниципальном округе Нижегородской области»</vt:lpstr>
      <vt:lpstr>                                         Ожидаемые результаты </vt:lpstr>
      <vt:lpstr>Объемы и источники финансирования центра развития предпринимательства за 2023 год</vt:lpstr>
      <vt:lpstr>Общая характеристика АНО «Центр развития предпринимательства Дивеевского муниципального округа»</vt:lpstr>
      <vt:lpstr>Материально-техническое обеспечение центра развития предпринимательства  АНО «ЦРП ДИВЕЕВО» располагается в арендованном  помещении, площадью 60,6 кв.м. Это офис, находящийся на  первом этаже трехэтажного жилого здания, с отдельным входом.   Над входом размещена светодиодная вывеска с названием и  расписанием работы.   На прилегающей территории оборудована зеленая зона кустарниковых насаждений и  большая автостоянка.  Помещение АНО «ЦРП ДИВЕЕВО»  оснащается мебелью и  офисным оборудованием, обеспечено доступом в Интернет.  В декабре 2022 года на субсидии  Администрации Дивеевского  муниципального округа в виде имущественного взноса в целях  финансового обеспечения уставной деятельности, приобретен один Ноутбук ASUS VivoBook PRO 15 и   МФУ HP LaserJet Pro 400.    В  2023 года поставлена задача –  организовать два рабочих окно приема  центра «Мой Бизнес». </vt:lpstr>
      <vt:lpstr>Достижения центра развития предпринимательства</vt:lpstr>
      <vt:lpstr>Перечень оказываемых  услуг</vt:lpstr>
      <vt:lpstr>Ключевые показатели эффективности (в 2022 г., в 2023 г., план на 2024 г.)</vt:lpstr>
      <vt:lpstr>Ключевые показатели эффективности (в 2022 г., в 2023 г., план на 2024 г.)</vt:lpstr>
      <vt:lpstr>Слайд 13</vt:lpstr>
      <vt:lpstr>Раздел 2. Стратегия развития центра развития предпринимательства на 3-5 лет</vt:lpstr>
      <vt:lpstr>Стратегия развития центра развития предпринимательства</vt:lpstr>
      <vt:lpstr>Слайд 16</vt:lpstr>
      <vt:lpstr>Стратегия развития центра развития предпринимательства</vt:lpstr>
      <vt:lpstr>Стратегия развития центра развития предпринимательства</vt:lpstr>
      <vt:lpstr>Набор инструментов и способов достижения целей</vt:lpstr>
      <vt:lpstr>Каналы продвижения рекламы</vt:lpstr>
      <vt:lpstr>SWOT – стратегии развития</vt:lpstr>
      <vt:lpstr>Итоги реализации стратегии </vt:lpstr>
      <vt:lpstr>  Благодарим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центра поддержки предпринимательства</dc:title>
  <dc:creator>User1</dc:creator>
  <cp:lastModifiedBy>admin</cp:lastModifiedBy>
  <cp:revision>515</cp:revision>
  <cp:lastPrinted>2020-09-08T07:03:51Z</cp:lastPrinted>
  <dcterms:created xsi:type="dcterms:W3CDTF">2018-03-23T13:21:16Z</dcterms:created>
  <dcterms:modified xsi:type="dcterms:W3CDTF">2023-10-31T08:48:03Z</dcterms:modified>
</cp:coreProperties>
</file>